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27"/>
  </p:notesMasterIdLst>
  <p:handoutMasterIdLst>
    <p:handoutMasterId r:id="rId28"/>
  </p:handoutMasterIdLst>
  <p:sldIdLst>
    <p:sldId id="382" r:id="rId2"/>
    <p:sldId id="417" r:id="rId3"/>
    <p:sldId id="418" r:id="rId4"/>
    <p:sldId id="419" r:id="rId5"/>
    <p:sldId id="420" r:id="rId6"/>
    <p:sldId id="421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38" r:id="rId24"/>
    <p:sldId id="439" r:id="rId25"/>
    <p:sldId id="416" r:id="rId26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A6"/>
    <a:srgbClr val="FFFFFF"/>
    <a:srgbClr val="012755"/>
    <a:srgbClr val="17243D"/>
    <a:srgbClr val="64D8DD"/>
    <a:srgbClr val="FFD132"/>
    <a:srgbClr val="3367DD"/>
    <a:srgbClr val="C0C739"/>
    <a:srgbClr val="277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93" autoAdjust="0"/>
    <p:restoredTop sz="94660"/>
  </p:normalViewPr>
  <p:slideViewPr>
    <p:cSldViewPr>
      <p:cViewPr varScale="1">
        <p:scale>
          <a:sx n="161" d="100"/>
          <a:sy n="161" d="100"/>
        </p:scale>
        <p:origin x="1712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9" d="100"/>
          <a:sy n="109" d="100"/>
        </p:scale>
        <p:origin x="216" y="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AAD3A2-BF7A-028B-451D-624C854AB4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solidFill>
                <a:srgbClr val="FFFFFF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6C482-A776-3DC0-A9AE-7FE89E4A12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AA73E-8B9F-D748-81BA-901FC73C52DB}" type="datetimeFigureOut">
              <a:rPr lang="en-US" smtClean="0">
                <a:solidFill>
                  <a:srgbClr val="FFFFFF"/>
                </a:solidFill>
                <a:latin typeface="Avenir Book" panose="02000503020000020003" pitchFamily="2" charset="0"/>
              </a:rPr>
              <a:t>10/21/25</a:t>
            </a:fld>
            <a:endParaRPr lang="en-US">
              <a:solidFill>
                <a:srgbClr val="FFFFFF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CBC68-1F3B-A821-9302-C4761324D1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solidFill>
                <a:srgbClr val="FFFFFF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2B889-BCF2-4637-2494-F8836BAC31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BF335-1EEC-404C-AAF6-28BE196D8701}" type="slidenum">
              <a:rPr lang="en-US" smtClean="0">
                <a:solidFill>
                  <a:srgbClr val="FFFFFF"/>
                </a:solidFill>
                <a:latin typeface="Avenir Book" panose="02000503020000020003" pitchFamily="2" charset="0"/>
              </a:rPr>
              <a:t>‹N›</a:t>
            </a:fld>
            <a:endParaRPr lang="en-US">
              <a:solidFill>
                <a:srgbClr val="FFFFFF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51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A81DE-C90C-44C6-B51B-9130EA958DB4}" type="datetimeFigureOut">
              <a:rPr lang="it-IT" smtClean="0"/>
              <a:t>21/10/25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111BF-801F-4987-8C44-6A640E936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71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6" descr="Immagine che contiene schermata, blu, Blu elettrico, Blu intenso&#10;&#10;Descrizione generata automaticamente">
            <a:extLst>
              <a:ext uri="{FF2B5EF4-FFF2-40B4-BE49-F238E27FC236}">
                <a16:creationId xmlns:a16="http://schemas.microsoft.com/office/drawing/2014/main" id="{6E1581D0-A49A-29BF-6159-81B64A16F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6893" r="618" b="12361"/>
          <a:stretch/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  <p:pic>
        <p:nvPicPr>
          <p:cNvPr id="9" name="Immagine 7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16EA5811-C431-76EE-76F5-9FC84A14B3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5424"/>
            <a:ext cx="3810000" cy="1521307"/>
          </a:xfrm>
          <a:prstGeom prst="rect">
            <a:avLst/>
          </a:prstGeom>
        </p:spPr>
      </p:pic>
      <p:sp>
        <p:nvSpPr>
          <p:cNvPr id="2" name="CasellaDiTesto 8">
            <a:extLst>
              <a:ext uri="{FF2B5EF4-FFF2-40B4-BE49-F238E27FC236}">
                <a16:creationId xmlns:a16="http://schemas.microsoft.com/office/drawing/2014/main" id="{785FF10C-5CB5-64B0-16E6-769012271C80}"/>
              </a:ext>
            </a:extLst>
          </p:cNvPr>
          <p:cNvSpPr txBox="1"/>
          <p:nvPr userDrawn="1"/>
        </p:nvSpPr>
        <p:spPr>
          <a:xfrm>
            <a:off x="142875" y="6400800"/>
            <a:ext cx="11906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sz="800" b="0" i="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  <a:ea typeface="Heiti TC Medium" pitchFamily="2" charset="-128"/>
              </a:rPr>
              <a:t>THIS PRESENTATION HAS BEEN DEVELOPED AND MODIFIED BY INDEPENDENT DISTRIBUTORS.</a:t>
            </a:r>
          </a:p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sz="800" b="0" i="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  <a:ea typeface="Heiti TC Medium" pitchFamily="2" charset="-128"/>
              </a:rPr>
              <a:t>CMED AESTHETICS DOES NOT ASSUME ANY RESPONSIBILITY OR LIABILITY FOR THE CONTENT, STATEMENTS, OR REPRESENTATIONS CONTAINED INSIDE IT.</a:t>
            </a:r>
          </a:p>
        </p:txBody>
      </p:sp>
      <p:sp>
        <p:nvSpPr>
          <p:cNvPr id="10" name="CasellaDiTesto 8">
            <a:extLst>
              <a:ext uri="{FF2B5EF4-FFF2-40B4-BE49-F238E27FC236}">
                <a16:creationId xmlns:a16="http://schemas.microsoft.com/office/drawing/2014/main" id="{297E4687-D526-B834-15C0-E5004EB807B0}"/>
              </a:ext>
            </a:extLst>
          </p:cNvPr>
          <p:cNvSpPr txBox="1"/>
          <p:nvPr userDrawn="1"/>
        </p:nvSpPr>
        <p:spPr>
          <a:xfrm>
            <a:off x="4457700" y="4492576"/>
            <a:ext cx="327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sz="1200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ITALIAN RESEARCH &amp; INNOVATION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FD835BC4-90B9-9EFC-BFF1-0FF505146D07}"/>
              </a:ext>
            </a:extLst>
          </p:cNvPr>
          <p:cNvSpPr txBox="1"/>
          <p:nvPr userDrawn="1"/>
        </p:nvSpPr>
        <p:spPr>
          <a:xfrm>
            <a:off x="2247900" y="5473697"/>
            <a:ext cx="7696200" cy="30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EVERYTHING WE DO IS AIMED TO IMPROVE PEOPLE'S WELLNESS AND BEAUTY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DC6ED00D-CC58-F6E7-DFC4-5C8417480C54}"/>
              </a:ext>
            </a:extLst>
          </p:cNvPr>
          <p:cNvSpPr txBox="1"/>
          <p:nvPr userDrawn="1"/>
        </p:nvSpPr>
        <p:spPr>
          <a:xfrm>
            <a:off x="4257675" y="2136684"/>
            <a:ext cx="367665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sz="1900" b="1" spc="300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Official Distributor of</a:t>
            </a:r>
          </a:p>
        </p:txBody>
      </p:sp>
    </p:spTree>
    <p:extLst>
      <p:ext uri="{BB962C8B-B14F-4D97-AF65-F5344CB8AC3E}">
        <p14:creationId xmlns:p14="http://schemas.microsoft.com/office/powerpoint/2010/main" val="2142057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E6D0-AF76-697F-BAE6-C97A1D5EE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92D1C-D6E4-4FF2-E244-09ECF5758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3AD80-E166-401B-C7CB-DAF620EFD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5D98A-8F86-7F98-27C8-ECE287EFD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67D149-8598-31BF-73EC-5B002E73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64640E1-FB3F-EAEB-308C-E750CB68F30D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FC846713-58F8-D14E-5A56-FF28A9817DF9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1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D6BCBC75-62CE-42FE-CA8F-4BBDBE7FFC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5" name="CasellaDiTesto 8">
              <a:extLst>
                <a:ext uri="{FF2B5EF4-FFF2-40B4-BE49-F238E27FC236}">
                  <a16:creationId xmlns:a16="http://schemas.microsoft.com/office/drawing/2014/main" id="{D844F0F4-EF1C-0FCB-ECAF-B8036FDC2DF1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6" name="CasellaDiTesto 8">
              <a:extLst>
                <a:ext uri="{FF2B5EF4-FFF2-40B4-BE49-F238E27FC236}">
                  <a16:creationId xmlns:a16="http://schemas.microsoft.com/office/drawing/2014/main" id="{6590F99F-36B3-743E-FDA7-DA3B6DAF03B7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C97D67CE-41FE-D7F2-AB24-DBD12B364C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803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E6D0-AF76-697F-BAE6-C97A1D5EE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92D1C-D6E4-4FF2-E244-09ECF5758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3AD80-E166-401B-C7CB-DAF620EFD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5D98A-8F86-7F98-27C8-ECE287EFD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67D149-8598-31BF-73EC-5B002E73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9124C08-B4F3-A32D-78A0-E48863302CFD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751B7DB-C4EA-7BEF-C48C-6405C58F0033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F7FC69A-0984-20DC-98A5-C08BFCE8B2BA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5" name="CasellaDiTesto 8">
              <a:extLst>
                <a:ext uri="{FF2B5EF4-FFF2-40B4-BE49-F238E27FC236}">
                  <a16:creationId xmlns:a16="http://schemas.microsoft.com/office/drawing/2014/main" id="{D19358C6-D901-9652-3BE4-5F62074F1FF3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9D0D37E9-9726-1B7E-4B25-1496D67F24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69822DAE-0F61-AE4F-8F90-D34C01AD29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00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39C6-FD58-60EC-89AB-010F3F342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B8525E14-616C-70CD-8AD8-97F5A5696E5C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E3977E68-25A4-1E5C-CEEE-52E45388B3B6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53B4199F-5C9B-A37B-CAB2-D89AF47B6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1" name="CasellaDiTesto 8">
              <a:extLst>
                <a:ext uri="{FF2B5EF4-FFF2-40B4-BE49-F238E27FC236}">
                  <a16:creationId xmlns:a16="http://schemas.microsoft.com/office/drawing/2014/main" id="{0BC61121-01E3-B6F0-EF47-DF329B3653A1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6845A80C-2353-9EAC-84B4-7DB3DD832985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E8CE4D61-C6DD-27F6-9693-06891C0AAC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2941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39C6-FD58-60EC-89AB-010F3F342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7DE2576-0573-9C74-3DB7-5576ED30A604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BAE45A4F-AA67-3221-9560-03B7F36C8DA0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CasellaDiTesto 8">
              <a:extLst>
                <a:ext uri="{FF2B5EF4-FFF2-40B4-BE49-F238E27FC236}">
                  <a16:creationId xmlns:a16="http://schemas.microsoft.com/office/drawing/2014/main" id="{6714D30B-26DA-F9BF-F77E-CC6E74A45D70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1" name="CasellaDiTesto 8">
              <a:extLst>
                <a:ext uri="{FF2B5EF4-FFF2-40B4-BE49-F238E27FC236}">
                  <a16:creationId xmlns:a16="http://schemas.microsoft.com/office/drawing/2014/main" id="{20112F5B-E71B-B307-29E1-90BC001A6E71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460BC65B-29E7-363C-DB80-6D10693F95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AB70549A-2729-2025-068F-5232AD17E0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583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A15D5-660A-A7FD-4AAB-E84C0C57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34EA-00FA-2B2C-23FB-88D3AB553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DBF22-79E8-F453-1290-90BA170CD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54E83EE-FC00-38E9-E4B4-C49DA47B3681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A376C6F-350C-E126-A3FF-5823BEE7749F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F537F517-881D-BB27-37C8-D02F78248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59C7613C-D9F9-3A15-8B24-FB8D05638338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4" name="CasellaDiTesto 8">
              <a:extLst>
                <a:ext uri="{FF2B5EF4-FFF2-40B4-BE49-F238E27FC236}">
                  <a16:creationId xmlns:a16="http://schemas.microsoft.com/office/drawing/2014/main" id="{BDF791FD-CEA6-92BB-53D2-6CBDD9755BDC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23DB4F00-DF1E-594D-CF6F-0B3897BC4A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9967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A15D5-660A-A7FD-4AAB-E84C0C57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34EA-00FA-2B2C-23FB-88D3AB553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DBF22-79E8-F453-1290-90BA170CD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5C47C79-C662-3040-4855-236D66EF7618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B1AAA9E2-6912-F094-6087-22550223057C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CasellaDiTesto 8">
              <a:extLst>
                <a:ext uri="{FF2B5EF4-FFF2-40B4-BE49-F238E27FC236}">
                  <a16:creationId xmlns:a16="http://schemas.microsoft.com/office/drawing/2014/main" id="{73DADCCA-9AD4-D7B5-E741-B177703EB969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9" name="CasellaDiTesto 8">
              <a:extLst>
                <a:ext uri="{FF2B5EF4-FFF2-40B4-BE49-F238E27FC236}">
                  <a16:creationId xmlns:a16="http://schemas.microsoft.com/office/drawing/2014/main" id="{51597408-ED44-266B-62B8-9AF9296A1A7B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800EE243-50ED-C365-7CC3-5F00AC4DC1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661817FD-13EE-30F8-0D43-880EE039EA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376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E311-6B54-8595-F495-0CA61A485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1BD15-1BF7-45BB-D55F-76344BF85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E76A8-B924-477D-CFEF-B7E96D305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D99FAB2-C56D-0311-84A2-D52715AAA6A5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85650D17-D968-F531-FF36-E26F17C53C85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2F301B5E-BD1E-7A34-2C9E-C0F3352EEE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3F874D1E-374E-D033-4F63-D6F137396102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4" name="CasellaDiTesto 8">
              <a:extLst>
                <a:ext uri="{FF2B5EF4-FFF2-40B4-BE49-F238E27FC236}">
                  <a16:creationId xmlns:a16="http://schemas.microsoft.com/office/drawing/2014/main" id="{D5A9CFA6-32E1-8966-38D2-D9085A9B1AB5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B7445FF0-C966-5A41-5D4F-7657083982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214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E311-6B54-8595-F495-0CA61A485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1BD15-1BF7-45BB-D55F-76344BF85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E76A8-B924-477D-CFEF-B7E96D305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6BAADEAA-AB5C-3DAF-BA6D-7A47303DC7F2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AC2823E-9411-D264-5AD0-5075C6634F19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CasellaDiTesto 8">
              <a:extLst>
                <a:ext uri="{FF2B5EF4-FFF2-40B4-BE49-F238E27FC236}">
                  <a16:creationId xmlns:a16="http://schemas.microsoft.com/office/drawing/2014/main" id="{7723978E-407D-E929-17AA-AD0660E03902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3BBFB825-3EF1-6670-709B-09F3089EA5DD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A69E1011-0A28-9C0D-1359-05B3D0AEF3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651FBD71-DA41-5F78-C3D2-B40B71856E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6040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B50A-9096-29AF-FBA5-CD5312592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A5940-1BD1-273A-98FB-593CE1F2A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2ACB4D1-585C-E2C0-3CF4-52BD57FCA873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A169450-BF32-1D41-2A6B-B27A3FC0C4F7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8A0BC87C-82B3-DBD5-D4C1-97C59CAC08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DA16A12A-7D9A-98DF-A3E9-B9B3D58440A8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962A586B-E0B6-B5E3-7582-42DAFBC88CB8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1FAA6C97-985B-E65B-1EAB-5125EB9D47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7693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B50A-9096-29AF-FBA5-CD5312592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A5940-1BD1-273A-98FB-593CE1F2A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4DE39D1-613D-54F9-6AAA-741CF16338F5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C86EF632-79CE-C32A-8610-A6CD99710B56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CasellaDiTesto 8">
              <a:extLst>
                <a:ext uri="{FF2B5EF4-FFF2-40B4-BE49-F238E27FC236}">
                  <a16:creationId xmlns:a16="http://schemas.microsoft.com/office/drawing/2014/main" id="{19E6182D-736A-BCB4-BFCA-F980C7CD167A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E9E56839-3ACA-F578-DAF4-F428CE50B262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B62B7D7B-777F-66D2-1C1C-9E9D3190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69AFC388-AF76-A67F-C64F-A3DFAC2983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42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CD38-9544-4756-A5A6-86EAECCB7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C395E-F9E8-6B17-167C-49295B3F7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DA5BA5C-61E9-19A3-C06F-7D10E8287C80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AA68B84A-E7BB-F697-356A-DB20B0A2026E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9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9FCB0B95-FD2E-85D9-827E-567AD170DB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0" name="CasellaDiTesto 8">
              <a:extLst>
                <a:ext uri="{FF2B5EF4-FFF2-40B4-BE49-F238E27FC236}">
                  <a16:creationId xmlns:a16="http://schemas.microsoft.com/office/drawing/2014/main" id="{D3B7C3A5-98F5-03FE-169D-6EFA48C5DDE8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4" name="CasellaDiTesto 8">
              <a:extLst>
                <a:ext uri="{FF2B5EF4-FFF2-40B4-BE49-F238E27FC236}">
                  <a16:creationId xmlns:a16="http://schemas.microsoft.com/office/drawing/2014/main" id="{DD832FE6-1CD8-BEF2-1855-D9BF419AEFD8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DD237EEC-121C-630C-96DD-4E1F147AC1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4705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0F95C-6CD7-6B33-6901-7133D85BF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1A50F-B3A2-7F76-9075-88B6BDDE2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F9E5ADF-064C-5B36-0207-563F50384F98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4F78BA-AB7C-C6AF-3408-2ABB489B5C55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881EBE0D-0178-CE27-038F-EB9AF6992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63B8B0B5-B5DB-D7F5-0A73-1B6B776456A6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A9845FF4-E5C2-B519-5012-42EC591AF0D5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824C6D07-6799-8C24-FD69-34DC143930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7826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0F95C-6CD7-6B33-6901-7133D85BF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1A50F-B3A2-7F76-9075-88B6BDDE2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B3567C0-EBB4-DF41-A16C-EE96BD0D6FF6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DF5C5544-4CEC-0294-6C96-A74038991B3F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CasellaDiTesto 8">
              <a:extLst>
                <a:ext uri="{FF2B5EF4-FFF2-40B4-BE49-F238E27FC236}">
                  <a16:creationId xmlns:a16="http://schemas.microsoft.com/office/drawing/2014/main" id="{F86742AF-7D9F-AD6B-423F-4FFE1A60E139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8AEB70FA-4E81-FEBE-046A-DD196E52DBC3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ED397807-7E49-0FF9-53D2-51CBD678D5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6E8B2DCF-4FAB-A3CD-E853-934BED93AC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817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66D17FC8-8FBE-A8F7-8860-8CD714195FF8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D4152BB1-47E0-0AEC-B57D-D18CD728E115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BCDC89F5-265F-AD17-3199-28B3D2E914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0" name="CasellaDiTesto 8">
              <a:extLst>
                <a:ext uri="{FF2B5EF4-FFF2-40B4-BE49-F238E27FC236}">
                  <a16:creationId xmlns:a16="http://schemas.microsoft.com/office/drawing/2014/main" id="{FDF31876-FD13-DFA7-E401-A57FD10104F2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1" name="CasellaDiTesto 8">
              <a:extLst>
                <a:ext uri="{FF2B5EF4-FFF2-40B4-BE49-F238E27FC236}">
                  <a16:creationId xmlns:a16="http://schemas.microsoft.com/office/drawing/2014/main" id="{79EDA254-3A84-1168-7FA5-0F79CC5DA437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95A2105E-52E8-9942-8A19-1C001556FE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9F01A1BD-05FE-3B3F-715A-1AD6ABF2E67D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F962EB7-DB88-DCC3-30C2-FF96DA8584E7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CasellaDiTesto 8">
              <a:extLst>
                <a:ext uri="{FF2B5EF4-FFF2-40B4-BE49-F238E27FC236}">
                  <a16:creationId xmlns:a16="http://schemas.microsoft.com/office/drawing/2014/main" id="{005FC27D-4FDE-7BF7-5C05-50965F44AA90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0" name="CasellaDiTesto 8">
              <a:extLst>
                <a:ext uri="{FF2B5EF4-FFF2-40B4-BE49-F238E27FC236}">
                  <a16:creationId xmlns:a16="http://schemas.microsoft.com/office/drawing/2014/main" id="{052150AD-EABB-218D-B956-F845E19D2231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9D21F2A8-0123-0ECD-39D5-800E013666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777EE4-509E-32EC-7EDC-60F76ABD4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676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7">
            <a:extLst>
              <a:ext uri="{FF2B5EF4-FFF2-40B4-BE49-F238E27FC236}">
                <a16:creationId xmlns:a16="http://schemas.microsoft.com/office/drawing/2014/main" id="{7DB041D2-E764-7EB7-E1FF-DC84E4827119}"/>
              </a:ext>
            </a:extLst>
          </p:cNvPr>
          <p:cNvSpPr/>
          <p:nvPr userDrawn="1"/>
        </p:nvSpPr>
        <p:spPr>
          <a:xfrm>
            <a:off x="0" y="5791200"/>
            <a:ext cx="12192000" cy="1066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venir Book" panose="02000503020000020003" pitchFamily="2" charset="0"/>
            </a:endParaRPr>
          </a:p>
        </p:txBody>
      </p:sp>
      <p:pic>
        <p:nvPicPr>
          <p:cNvPr id="2" name="Immagine 4" descr="Immagine che contiene schermata, bianco, design&#10;&#10;Descrizione generata automaticamente">
            <a:extLst>
              <a:ext uri="{FF2B5EF4-FFF2-40B4-BE49-F238E27FC236}">
                <a16:creationId xmlns:a16="http://schemas.microsoft.com/office/drawing/2014/main" id="{E3A81FAD-8FE6-B618-C5C2-58F4DEEE7C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10016" r="1220" b="16058"/>
          <a:stretch/>
        </p:blipFill>
        <p:spPr>
          <a:xfrm>
            <a:off x="0" y="0"/>
            <a:ext cx="12192000" cy="6106556"/>
          </a:xfrm>
          <a:prstGeom prst="rect">
            <a:avLst/>
          </a:prstGeom>
        </p:spPr>
      </p:pic>
      <p:sp>
        <p:nvSpPr>
          <p:cNvPr id="9" name="CasellaDiTesto 10">
            <a:extLst>
              <a:ext uri="{FF2B5EF4-FFF2-40B4-BE49-F238E27FC236}">
                <a16:creationId xmlns:a16="http://schemas.microsoft.com/office/drawing/2014/main" id="{46F2D24C-0D07-C070-E708-C7BF07C8818D}"/>
              </a:ext>
            </a:extLst>
          </p:cNvPr>
          <p:cNvSpPr txBox="1"/>
          <p:nvPr userDrawn="1"/>
        </p:nvSpPr>
        <p:spPr>
          <a:xfrm>
            <a:off x="4642402" y="5306669"/>
            <a:ext cx="29071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dirty="0" err="1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CMed</a:t>
            </a:r>
            <a:r>
              <a:rPr lang="it-IT" sz="900" dirty="0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it-IT" sz="900" dirty="0" err="1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Aesthetics</a:t>
            </a:r>
            <a:r>
              <a:rPr lang="it-IT" sz="900" dirty="0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 S.p.A.</a:t>
            </a:r>
            <a:r>
              <a:rPr lang="it-IT" sz="900" baseline="30000" dirty="0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 ©</a:t>
            </a:r>
            <a:r>
              <a:rPr lang="it-IT" sz="900" dirty="0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it-IT" sz="900" dirty="0" err="1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All</a:t>
            </a:r>
            <a:r>
              <a:rPr lang="it-IT" sz="900" dirty="0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it-IT" sz="900" dirty="0" err="1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rights</a:t>
            </a:r>
            <a:r>
              <a:rPr lang="it-IT" sz="900" dirty="0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it-IT" sz="900" dirty="0" err="1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reserved</a:t>
            </a:r>
            <a:r>
              <a:rPr lang="it-IT" sz="900" dirty="0">
                <a:solidFill>
                  <a:schemeClr val="tx1"/>
                </a:solidFill>
                <a:effectLst/>
                <a:latin typeface="Heiti TC Medium" pitchFamily="2" charset="-128"/>
                <a:ea typeface="Heiti TC Medium" pitchFamily="2" charset="-128"/>
              </a:rPr>
              <a:t>.</a:t>
            </a:r>
          </a:p>
        </p:txBody>
      </p:sp>
      <p:pic>
        <p:nvPicPr>
          <p:cNvPr id="6" name="Immagine 6" descr="Immagine che contiene simbolo, logo, Elementi grafici, cerchio&#10;&#10;Descrizione generata automaticamente">
            <a:extLst>
              <a:ext uri="{FF2B5EF4-FFF2-40B4-BE49-F238E27FC236}">
                <a16:creationId xmlns:a16="http://schemas.microsoft.com/office/drawing/2014/main" id="{E34EC004-306B-3652-35A8-5A54C520AD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25" y="845484"/>
            <a:ext cx="3460750" cy="3460750"/>
          </a:xfrm>
          <a:prstGeom prst="rect">
            <a:avLst/>
          </a:prstGeom>
        </p:spPr>
      </p:pic>
      <p:sp>
        <p:nvSpPr>
          <p:cNvPr id="8" name="CasellaDiTesto 8">
            <a:extLst>
              <a:ext uri="{FF2B5EF4-FFF2-40B4-BE49-F238E27FC236}">
                <a16:creationId xmlns:a16="http://schemas.microsoft.com/office/drawing/2014/main" id="{21D82EA8-D467-6C62-98E9-BED5004FB681}"/>
              </a:ext>
            </a:extLst>
          </p:cNvPr>
          <p:cNvSpPr txBox="1"/>
          <p:nvPr userDrawn="1"/>
        </p:nvSpPr>
        <p:spPr>
          <a:xfrm>
            <a:off x="4456043" y="4931588"/>
            <a:ext cx="32799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sz="1200" dirty="0">
                <a:solidFill>
                  <a:schemeClr val="tx1"/>
                </a:solidFill>
                <a:latin typeface="Heiti TC Medium" pitchFamily="2" charset="-128"/>
                <a:ea typeface="Heiti TC Medium" pitchFamily="2" charset="-128"/>
              </a:rPr>
              <a:t>ITALIAN RESEARCH &amp; INNOVATION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E85FBBD5-DBEE-EC52-B512-26AA0D1AEEA3}"/>
              </a:ext>
            </a:extLst>
          </p:cNvPr>
          <p:cNvSpPr txBox="1"/>
          <p:nvPr userDrawn="1"/>
        </p:nvSpPr>
        <p:spPr>
          <a:xfrm>
            <a:off x="142874" y="6324600"/>
            <a:ext cx="11906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sz="800" b="0" i="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  <a:ea typeface="Heiti TC Medium" pitchFamily="2" charset="-128"/>
              </a:rPr>
              <a:t>THIS PRESENTATION HAS BEEN DEVELOPED AND MODIFIED BY INDEPENDENT DISTRIBUTORS.</a:t>
            </a:r>
          </a:p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sz="800" b="0" i="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  <a:ea typeface="Heiti TC Medium" pitchFamily="2" charset="-128"/>
              </a:rPr>
              <a:t>CMED AESTHETICS DOES NOT ASSUME ANY RESPONSIBILITY OR LIABILITY FOR THE CONTENT, STATEMENTS, OR REPRESENTATIONS CONTAINED INSIDE IT.</a:t>
            </a:r>
          </a:p>
        </p:txBody>
      </p:sp>
      <p:sp>
        <p:nvSpPr>
          <p:cNvPr id="4" name="CasellaDiTesto 8">
            <a:extLst>
              <a:ext uri="{FF2B5EF4-FFF2-40B4-BE49-F238E27FC236}">
                <a16:creationId xmlns:a16="http://schemas.microsoft.com/office/drawing/2014/main" id="{BA4D9A03-F79E-D471-B6EF-341635D97135}"/>
              </a:ext>
            </a:extLst>
          </p:cNvPr>
          <p:cNvSpPr txBox="1"/>
          <p:nvPr userDrawn="1"/>
        </p:nvSpPr>
        <p:spPr>
          <a:xfrm>
            <a:off x="2593742" y="4041829"/>
            <a:ext cx="700451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sz="1900" b="1" spc="300" dirty="0">
                <a:solidFill>
                  <a:schemeClr val="tx1"/>
                </a:solidFill>
                <a:latin typeface="Heiti TC Medium" pitchFamily="2" charset="-128"/>
                <a:ea typeface="Heiti TC Medium" pitchFamily="2" charset="-128"/>
              </a:rPr>
              <a:t>Official Distributor of </a:t>
            </a:r>
            <a:r>
              <a:rPr lang="it-IT" sz="1900" b="1" spc="300" dirty="0" err="1">
                <a:solidFill>
                  <a:schemeClr val="tx1"/>
                </a:solidFill>
                <a:latin typeface="Heiti TC Medium" pitchFamily="2" charset="-128"/>
                <a:ea typeface="Heiti TC Medium" pitchFamily="2" charset="-128"/>
              </a:rPr>
              <a:t>CMed</a:t>
            </a:r>
            <a:r>
              <a:rPr lang="it-IT" sz="1900" b="1" spc="300" dirty="0">
                <a:solidFill>
                  <a:schemeClr val="tx1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it-IT" sz="1900" b="1" spc="300" dirty="0" err="1">
                <a:solidFill>
                  <a:schemeClr val="tx1"/>
                </a:solidFill>
                <a:latin typeface="Heiti TC Medium" pitchFamily="2" charset="-128"/>
                <a:ea typeface="Heiti TC Medium" pitchFamily="2" charset="-128"/>
              </a:rPr>
              <a:t>Aesthetics</a:t>
            </a:r>
            <a:r>
              <a:rPr lang="it-IT" sz="1900" b="1" spc="300" dirty="0">
                <a:solidFill>
                  <a:schemeClr val="tx1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</a:p>
        </p:txBody>
      </p:sp>
      <p:sp>
        <p:nvSpPr>
          <p:cNvPr id="5" name="CasellaDiTesto 8">
            <a:extLst>
              <a:ext uri="{FF2B5EF4-FFF2-40B4-BE49-F238E27FC236}">
                <a16:creationId xmlns:a16="http://schemas.microsoft.com/office/drawing/2014/main" id="{9218F7E3-ED19-8C35-0D51-C9B568C3BAE3}"/>
              </a:ext>
            </a:extLst>
          </p:cNvPr>
          <p:cNvSpPr txBox="1"/>
          <p:nvPr userDrawn="1"/>
        </p:nvSpPr>
        <p:spPr>
          <a:xfrm>
            <a:off x="8991600" y="4041829"/>
            <a:ext cx="3751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400" spc="110">
                <a:solidFill>
                  <a:srgbClr val="A7A7A7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r>
              <a:rPr lang="it-IT" sz="1000" b="1" i="0" u="none" strike="noStrike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®</a:t>
            </a:r>
            <a:endParaRPr lang="it-IT" sz="800" b="1" spc="300" dirty="0">
              <a:solidFill>
                <a:schemeClr val="tx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94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CD38-9544-4756-A5A6-86EAECCB7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C395E-F9E8-6B17-167C-49295B3F7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B9A56907-087D-4A8D-BD3F-7DA0E0B6ED59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14DCA64-FB68-C711-AB8D-0C6E0647F5F1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" name="CasellaDiTesto 8">
              <a:extLst>
                <a:ext uri="{FF2B5EF4-FFF2-40B4-BE49-F238E27FC236}">
                  <a16:creationId xmlns:a16="http://schemas.microsoft.com/office/drawing/2014/main" id="{98DAAA19-7741-0E37-67FA-E517D2C36FF3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1" name="CasellaDiTesto 8">
              <a:extLst>
                <a:ext uri="{FF2B5EF4-FFF2-40B4-BE49-F238E27FC236}">
                  <a16:creationId xmlns:a16="http://schemas.microsoft.com/office/drawing/2014/main" id="{633D1B7F-8C6D-FDCC-854D-95341072DB15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05E67F21-131F-CDD4-BA31-BE65F1A932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C2E58FD2-1B21-EFE8-2D04-45B0C649C0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277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AFC0-4E93-F8CB-0E1F-8530F4EA1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30323-B6F4-F6A7-118F-52261F457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075B05F-7554-1068-21E6-CBFF921AE166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DDCC70C-7956-29FA-BF5B-62BF3EF85625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5BB10652-5ABB-A9E9-0440-C21CB04E1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C6F6E8FA-5A7C-8061-EC2A-164020B93E26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0A50249E-40E1-CDC8-937B-9C04A5B44F94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3FB164B1-9B1C-9CBC-08E9-D4E809A8A6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767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_b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AFC0-4E93-F8CB-0E1F-8530F4EA1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30323-B6F4-F6A7-118F-52261F457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A40F22B-0837-1A8B-604B-A7690889F6F0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AFBCC2C-4276-9460-2BDE-1205C5AA6CCF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CasellaDiTesto 8">
              <a:extLst>
                <a:ext uri="{FF2B5EF4-FFF2-40B4-BE49-F238E27FC236}">
                  <a16:creationId xmlns:a16="http://schemas.microsoft.com/office/drawing/2014/main" id="{3BCC9D2C-4B95-2FD5-B717-34C44A3E5FBC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1444DE39-EB44-AE2C-451A-845758B26CE1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C3697B15-EBA5-1710-0E14-98E42CEA98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AF696D0A-3B58-521D-8A8F-1649BBC06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887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AD889-EB7D-F40D-5A12-178E1082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9CE45-3709-C34D-EE1F-1BF855F5B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558580C-4A3E-0EE3-1416-0BA10CCA9B1C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386612B-AD6F-AC1C-6BB6-043F606BA9C3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C33BD01C-0EFE-FF8B-1820-50FFA9A78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CC0CABCC-1A2E-A364-5215-D9E240B22C45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3FCC8AA0-A19A-4E89-87EA-BF63BF5D3036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DEBA532B-8373-74FB-EE08-B78B6173BC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233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AD889-EB7D-F40D-5A12-178E1082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9CE45-3709-C34D-EE1F-1BF855F5B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47A9029-5F1B-5732-3967-7A92687C9B6A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95BEBF17-FE46-3FD4-0222-539E2AA067F6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CasellaDiTesto 8">
              <a:extLst>
                <a:ext uri="{FF2B5EF4-FFF2-40B4-BE49-F238E27FC236}">
                  <a16:creationId xmlns:a16="http://schemas.microsoft.com/office/drawing/2014/main" id="{4141D41A-5641-F8BB-9E65-503C101349BF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6697A86E-E8AA-89BE-1D8E-1420DCD24427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4F51D478-629C-F719-B650-32E0DB545B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4B206EAC-12F6-882C-E063-5A74603F63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827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0160-0AC4-4F22-F8D5-263613C8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00757-FB9F-AF97-469B-CF5504F28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B733B-75CD-C72C-A0C7-A0FC75FF7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804CCF5-9EB7-ABB0-142A-4C849D90802C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26C5B16-78BB-CBF9-E634-12DBF26B1193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Picture 10" descr="A blue and black logo&#10;&#10;Description automatically generated">
              <a:extLst>
                <a:ext uri="{FF2B5EF4-FFF2-40B4-BE49-F238E27FC236}">
                  <a16:creationId xmlns:a16="http://schemas.microsoft.com/office/drawing/2014/main" id="{E707E8D6-C1F2-B287-1B31-88DC04737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571" y="6164406"/>
              <a:ext cx="1447800" cy="578097"/>
            </a:xfrm>
            <a:prstGeom prst="rect">
              <a:avLst/>
            </a:prstGeom>
          </p:spPr>
        </p:pic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58F0E150-E85F-022F-1AB1-91263A1CB215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tx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4" name="CasellaDiTesto 8">
              <a:extLst>
                <a:ext uri="{FF2B5EF4-FFF2-40B4-BE49-F238E27FC236}">
                  <a16:creationId xmlns:a16="http://schemas.microsoft.com/office/drawing/2014/main" id="{5C4A5879-CB5E-7DC3-15D4-0FA044D05925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rgbClr val="003CA6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2E96A87F-80FD-EE64-E5E3-CCC69DCB8A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779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0160-0AC4-4F22-F8D5-263613C8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00757-FB9F-AF97-469B-CF5504F28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B733B-75CD-C72C-A0C7-A0FC75FF7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32AA9FC-FF94-22D5-ACEC-1EF873DC7456}"/>
              </a:ext>
            </a:extLst>
          </p:cNvPr>
          <p:cNvGrpSpPr/>
          <p:nvPr userDrawn="1"/>
        </p:nvGrpSpPr>
        <p:grpSpPr>
          <a:xfrm>
            <a:off x="0" y="6019800"/>
            <a:ext cx="12192000" cy="838200"/>
            <a:chOff x="0" y="6019800"/>
            <a:chExt cx="12192000" cy="8382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300E81B-5750-DE21-21D0-9B7BB6381CA8}"/>
                </a:ext>
              </a:extLst>
            </p:cNvPr>
            <p:cNvSpPr/>
            <p:nvPr userDrawn="1"/>
          </p:nvSpPr>
          <p:spPr>
            <a:xfrm>
              <a:off x="0" y="6019800"/>
              <a:ext cx="121920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CasellaDiTesto 8">
              <a:extLst>
                <a:ext uri="{FF2B5EF4-FFF2-40B4-BE49-F238E27FC236}">
                  <a16:creationId xmlns:a16="http://schemas.microsoft.com/office/drawing/2014/main" id="{2D23EE8C-E470-277C-CB3F-41CAE22D94B2}"/>
                </a:ext>
              </a:extLst>
            </p:cNvPr>
            <p:cNvSpPr txBox="1"/>
            <p:nvPr userDrawn="1"/>
          </p:nvSpPr>
          <p:spPr>
            <a:xfrm>
              <a:off x="6096000" y="6263513"/>
              <a:ext cx="6019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THIS PRESENTATION HAS BEEN DEVELOPED AND MODIFIED BY INDEPENDENT DISTRIBUTORS.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CMED AESTHETICS DOES NOT ASSUME ANY RESPONSIBILITY OR LIABILITY FOR THE CONTENT, STATEMENTS, </a:t>
              </a:r>
            </a:p>
            <a:p>
              <a:pPr algn="l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600" b="1" i="0" dirty="0">
                  <a:solidFill>
                    <a:schemeClr val="bg1"/>
                  </a:solidFill>
                  <a:latin typeface="Avenir Medium" panose="02000503020000020003" pitchFamily="2" charset="0"/>
                  <a:ea typeface="Heiti TC Medium" pitchFamily="2" charset="-128"/>
                </a:rPr>
                <a:t>OR REPRESENTATIONS CONTAINED INSIDE IT.</a:t>
              </a:r>
            </a:p>
          </p:txBody>
        </p:sp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B4890B0F-8DD6-B85E-4822-B1831A000A51}"/>
                </a:ext>
              </a:extLst>
            </p:cNvPr>
            <p:cNvSpPr txBox="1"/>
            <p:nvPr userDrawn="1"/>
          </p:nvSpPr>
          <p:spPr>
            <a:xfrm>
              <a:off x="1123071" y="6324600"/>
              <a:ext cx="354330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 sz="1400" spc="110">
                  <a:solidFill>
                    <a:srgbClr val="A7A7A7"/>
                  </a:solidFill>
                  <a:latin typeface="Josefin Sans Thin Regular"/>
                  <a:ea typeface="Josefin Sans Thin Regular"/>
                  <a:cs typeface="Josefin Sans Thin Regular"/>
                  <a:sym typeface="Josefin Sans Thin Regular"/>
                </a:defRPr>
              </a:pPr>
              <a:r>
                <a:rPr lang="it-IT" sz="900" b="1" spc="300" dirty="0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</a:rPr>
                <a:t>Official Distributor of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691A307A-B8B4-C10D-0FEC-2743B9F667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91200" y="6214577"/>
              <a:ext cx="0" cy="5133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326AAE78-7C06-8464-6EEE-84B198FC72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461" y="6134638"/>
              <a:ext cx="1524000" cy="60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200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2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26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1" r:id="rId2"/>
    <p:sldLayoutId id="2147483682" r:id="rId3"/>
    <p:sldLayoutId id="2147483669" r:id="rId4"/>
    <p:sldLayoutId id="2147483683" r:id="rId5"/>
    <p:sldLayoutId id="2147483670" r:id="rId6"/>
    <p:sldLayoutId id="2147483684" r:id="rId7"/>
    <p:sldLayoutId id="2147483671" r:id="rId8"/>
    <p:sldLayoutId id="2147483685" r:id="rId9"/>
    <p:sldLayoutId id="2147483672" r:id="rId10"/>
    <p:sldLayoutId id="2147483686" r:id="rId11"/>
    <p:sldLayoutId id="2147483673" r:id="rId12"/>
    <p:sldLayoutId id="2147483687" r:id="rId13"/>
    <p:sldLayoutId id="2147483675" r:id="rId14"/>
    <p:sldLayoutId id="2147483688" r:id="rId15"/>
    <p:sldLayoutId id="2147483676" r:id="rId16"/>
    <p:sldLayoutId id="2147483689" r:id="rId17"/>
    <p:sldLayoutId id="2147483677" r:id="rId18"/>
    <p:sldLayoutId id="2147483690" r:id="rId19"/>
    <p:sldLayoutId id="2147483678" r:id="rId20"/>
    <p:sldLayoutId id="2147483691" r:id="rId21"/>
    <p:sldLayoutId id="2147483664" r:id="rId22"/>
    <p:sldLayoutId id="2147483692" r:id="rId23"/>
    <p:sldLayoutId id="214748368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216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oluzione, Solvente, Bottiglia di plastica&#10;&#10;Descrizione generata automaticamente">
            <a:extLst>
              <a:ext uri="{FF2B5EF4-FFF2-40B4-BE49-F238E27FC236}">
                <a16:creationId xmlns:a16="http://schemas.microsoft.com/office/drawing/2014/main" id="{230D9984-CA51-3C2B-CCD4-53A29A761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4" b="18786"/>
          <a:stretch/>
        </p:blipFill>
        <p:spPr>
          <a:xfrm>
            <a:off x="5791200" y="1615625"/>
            <a:ext cx="1913728" cy="4404176"/>
          </a:xfrm>
          <a:prstGeom prst="rect">
            <a:avLst/>
          </a:prstGeom>
        </p:spPr>
      </p:pic>
      <p:pic>
        <p:nvPicPr>
          <p:cNvPr id="4" name="Immagine 3" descr="Immagine che contiene stomaco, vestiti, persona, Modello artistico&#10;&#10;Descrizione generata automaticamente">
            <a:extLst>
              <a:ext uri="{FF2B5EF4-FFF2-40B4-BE49-F238E27FC236}">
                <a16:creationId xmlns:a16="http://schemas.microsoft.com/office/drawing/2014/main" id="{D5BAC594-FF57-5EEF-89FA-D42441900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7" t="10898" r="44966" b="9494"/>
          <a:stretch/>
        </p:blipFill>
        <p:spPr>
          <a:xfrm>
            <a:off x="-1" y="0"/>
            <a:ext cx="5105401" cy="6019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CA36010-715D-25CD-0DC6-28CF8D3395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r="51953"/>
          <a:stretch/>
        </p:blipFill>
        <p:spPr>
          <a:xfrm>
            <a:off x="8001000" y="-152400"/>
            <a:ext cx="3276600" cy="65250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5D15C27-6070-F0BE-E5B5-34B1C1CFCD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6" t="26932" r="33720" b="29327"/>
          <a:stretch/>
        </p:blipFill>
        <p:spPr>
          <a:xfrm>
            <a:off x="5406694" y="451235"/>
            <a:ext cx="1078003" cy="10008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0C2206E-2DFC-F32D-CD2E-D588840753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77" y="564539"/>
            <a:ext cx="1034317" cy="67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6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E2E6520-F39B-D585-9B74-D2DC5408895F}"/>
              </a:ext>
            </a:extLst>
          </p:cNvPr>
          <p:cNvSpPr txBox="1">
            <a:spLocks/>
          </p:cNvSpPr>
          <p:nvPr/>
        </p:nvSpPr>
        <p:spPr>
          <a:xfrm>
            <a:off x="5425212" y="4958811"/>
            <a:ext cx="6216953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just">
              <a:spcBef>
                <a:spcPts val="105"/>
              </a:spcBef>
            </a:pPr>
            <a:r>
              <a:rPr lang="en-US" sz="1400" b="1" kern="0" noProof="0" dirty="0">
                <a:solidFill>
                  <a:srgbClr val="012755"/>
                </a:solidFill>
                <a:latin typeface="Avenir Book" panose="02000503020000020003" pitchFamily="2" charset="0"/>
                <a:ea typeface="Didact Gothic" charset="0"/>
                <a:cs typeface="Didact Gothic" charset="0"/>
              </a:rPr>
              <a:t>N.B. </a:t>
            </a:r>
            <a:r>
              <a:rPr lang="en-US" sz="1400" kern="0" noProof="0" dirty="0">
                <a:solidFill>
                  <a:srgbClr val="000000"/>
                </a:solidFill>
                <a:latin typeface="Avenir Book" panose="02000503020000020003" pitchFamily="2" charset="0"/>
                <a:ea typeface="Didact Gothic" charset="0"/>
                <a:cs typeface="Didact Gothic" charset="0"/>
              </a:rPr>
              <a:t>After a few minutes the product will return to its initial biphasic state.</a:t>
            </a:r>
          </a:p>
          <a:p>
            <a:pPr marL="12700" algn="just">
              <a:spcBef>
                <a:spcPts val="105"/>
              </a:spcBef>
            </a:pPr>
            <a:r>
              <a:rPr lang="en-US" sz="1400" kern="0" noProof="0" dirty="0">
                <a:solidFill>
                  <a:srgbClr val="000000"/>
                </a:solidFill>
                <a:latin typeface="Avenir Book" panose="02000503020000020003" pitchFamily="2" charset="0"/>
                <a:ea typeface="Didact Gothic" charset="0"/>
                <a:cs typeface="Didact Gothic" charset="0"/>
              </a:rPr>
              <a:t>It is necessary to shake the ampoule before every use.</a:t>
            </a:r>
            <a:endParaRPr lang="en-US" sz="1400" kern="0" baseline="25641" noProof="0" dirty="0">
              <a:solidFill>
                <a:sysClr val="windowText" lastClr="000000"/>
              </a:solidFill>
              <a:latin typeface="Avenir Book" panose="02000503020000020003" pitchFamily="2" charset="0"/>
              <a:ea typeface="Didact Gothic" charset="0"/>
              <a:cs typeface="Didact Gothic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E0B722-F4D5-A8FC-CA8B-5E42B0FFB75B}"/>
              </a:ext>
            </a:extLst>
          </p:cNvPr>
          <p:cNvSpPr txBox="1">
            <a:spLocks/>
          </p:cNvSpPr>
          <p:nvPr/>
        </p:nvSpPr>
        <p:spPr>
          <a:xfrm>
            <a:off x="5405839" y="1830740"/>
            <a:ext cx="339027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en-US" sz="1800" b="1" noProof="0" dirty="0">
                <a:solidFill>
                  <a:srgbClr val="012754"/>
                </a:solidFill>
                <a:ea typeface="Didact Gothic" charset="0"/>
                <a:cs typeface="Didact Gothic" charset="0"/>
              </a:rPr>
              <a:t>Application</a:t>
            </a:r>
            <a:endParaRPr lang="en-US" sz="1800" noProof="0" dirty="0">
              <a:solidFill>
                <a:srgbClr val="012754"/>
              </a:solidFill>
              <a:ea typeface="Didact Gothic" charset="0"/>
              <a:cs typeface="Didact Gothic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151987B-C494-806F-07DC-5427DC88BE2F}"/>
              </a:ext>
            </a:extLst>
          </p:cNvPr>
          <p:cNvGrpSpPr/>
          <p:nvPr/>
        </p:nvGrpSpPr>
        <p:grpSpPr>
          <a:xfrm>
            <a:off x="5568361" y="2134398"/>
            <a:ext cx="1288756" cy="2475562"/>
            <a:chOff x="1219200" y="2895599"/>
            <a:chExt cx="1507425" cy="2895601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8E7EDB80-236B-FFF2-F878-89CB3A72F8F3}"/>
                </a:ext>
              </a:extLst>
            </p:cNvPr>
            <p:cNvGrpSpPr/>
            <p:nvPr/>
          </p:nvGrpSpPr>
          <p:grpSpPr>
            <a:xfrm>
              <a:off x="1219200" y="2895599"/>
              <a:ext cx="1507425" cy="2895601"/>
              <a:chOff x="1219200" y="2895599"/>
              <a:chExt cx="1507425" cy="2895601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5311148A-CF88-9466-6FA9-8BAF4D4372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4" t="26049" r="73284" b="16914"/>
              <a:stretch/>
            </p:blipFill>
            <p:spPr>
              <a:xfrm>
                <a:off x="1219200" y="2895599"/>
                <a:ext cx="1507425" cy="289560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96527C5-65BC-FF25-9695-F1101B141307}"/>
                  </a:ext>
                </a:extLst>
              </p:cNvPr>
              <p:cNvSpPr/>
              <p:nvPr/>
            </p:nvSpPr>
            <p:spPr>
              <a:xfrm>
                <a:off x="1219200" y="4371056"/>
                <a:ext cx="312395" cy="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D507E809-42FD-0508-8291-6BF6196B18E4}"/>
                </a:ext>
              </a:extLst>
            </p:cNvPr>
            <p:cNvSpPr txBox="1">
              <a:spLocks/>
            </p:cNvSpPr>
            <p:nvPr/>
          </p:nvSpPr>
          <p:spPr>
            <a:xfrm>
              <a:off x="1260800" y="4464714"/>
              <a:ext cx="229193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2700" algn="just">
                <a:spcBef>
                  <a:spcPts val="105"/>
                </a:spcBef>
              </a:pPr>
              <a:r>
                <a:rPr lang="en-US" sz="1600" kern="0" noProof="0" dirty="0">
                  <a:solidFill>
                    <a:srgbClr val="64D8DD"/>
                  </a:solidFill>
                  <a:latin typeface="Avenir Heavy" panose="02000503020000020003" pitchFamily="2" charset="0"/>
                  <a:ea typeface="Didact Gothic" charset="0"/>
                  <a:cs typeface="Didact Gothic" charset="0"/>
                </a:rPr>
                <a:t>1.</a:t>
              </a:r>
              <a:endParaRPr lang="en-US" sz="1600" kern="0" baseline="25641" noProof="0" dirty="0">
                <a:solidFill>
                  <a:srgbClr val="64D8DD"/>
                </a:solidFill>
                <a:latin typeface="Avenir Heavy" panose="02000503020000020003" pitchFamily="2" charset="0"/>
                <a:ea typeface="Didact Gothic" charset="0"/>
                <a:cs typeface="Didact Gothic" charset="0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93B6130-B0B4-9FA2-2F08-A0736E75DD92}"/>
              </a:ext>
            </a:extLst>
          </p:cNvPr>
          <p:cNvGrpSpPr/>
          <p:nvPr/>
        </p:nvGrpSpPr>
        <p:grpSpPr>
          <a:xfrm>
            <a:off x="7100977" y="2214459"/>
            <a:ext cx="1324726" cy="2361192"/>
            <a:chOff x="2790189" y="2962486"/>
            <a:chExt cx="1549498" cy="2761826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BED3BD85-5AC3-BC71-CD8F-A1CC39DE4F70}"/>
                </a:ext>
              </a:extLst>
            </p:cNvPr>
            <p:cNvGrpSpPr/>
            <p:nvPr/>
          </p:nvGrpSpPr>
          <p:grpSpPr>
            <a:xfrm>
              <a:off x="2790189" y="2962486"/>
              <a:ext cx="1549498" cy="2761826"/>
              <a:chOff x="2790189" y="2962486"/>
              <a:chExt cx="1549498" cy="2761826"/>
            </a:xfrm>
          </p:grpSpPr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03E40707-6FC8-0DEF-0E7C-3C4BFD0F1D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15" t="27040" r="50807" b="18558"/>
              <a:stretch/>
            </p:blipFill>
            <p:spPr>
              <a:xfrm>
                <a:off x="2790189" y="2962486"/>
                <a:ext cx="1549498" cy="2761826"/>
              </a:xfrm>
              <a:prstGeom prst="rect">
                <a:avLst/>
              </a:prstGeom>
            </p:spPr>
          </p:pic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9A654828-B236-6878-CC16-FDFCC5BF9B56}"/>
                  </a:ext>
                </a:extLst>
              </p:cNvPr>
              <p:cNvSpPr/>
              <p:nvPr/>
            </p:nvSpPr>
            <p:spPr>
              <a:xfrm>
                <a:off x="2802467" y="4371056"/>
                <a:ext cx="312395" cy="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CC30B936-880A-CBE0-A4B7-322AC82218F9}"/>
                </a:ext>
              </a:extLst>
            </p:cNvPr>
            <p:cNvSpPr txBox="1">
              <a:spLocks/>
            </p:cNvSpPr>
            <p:nvPr/>
          </p:nvSpPr>
          <p:spPr>
            <a:xfrm>
              <a:off x="2884767" y="4458014"/>
              <a:ext cx="229193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2700" algn="just">
                <a:spcBef>
                  <a:spcPts val="105"/>
                </a:spcBef>
              </a:pPr>
              <a:r>
                <a:rPr lang="en-US" sz="1600" kern="0" noProof="0" dirty="0">
                  <a:solidFill>
                    <a:srgbClr val="64D8DD"/>
                  </a:solidFill>
                  <a:latin typeface="Avenir Heavy" panose="02000503020000020003" pitchFamily="2" charset="0"/>
                  <a:ea typeface="Didact Gothic" charset="0"/>
                  <a:cs typeface="Didact Gothic" charset="0"/>
                </a:rPr>
                <a:t>2.</a:t>
              </a:r>
              <a:endParaRPr lang="en-US" sz="1600" kern="0" baseline="25641" noProof="0" dirty="0">
                <a:solidFill>
                  <a:srgbClr val="64D8DD"/>
                </a:solidFill>
                <a:latin typeface="Avenir Heavy" panose="02000503020000020003" pitchFamily="2" charset="0"/>
                <a:ea typeface="Didact Gothic" charset="0"/>
                <a:cs typeface="Didact Gothic" charset="0"/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4CC0120-D287-2568-853E-EB9F51526C95}"/>
              </a:ext>
            </a:extLst>
          </p:cNvPr>
          <p:cNvGrpSpPr/>
          <p:nvPr/>
        </p:nvGrpSpPr>
        <p:grpSpPr>
          <a:xfrm>
            <a:off x="8648443" y="2276880"/>
            <a:ext cx="1270239" cy="2361193"/>
            <a:chOff x="4403251" y="2990143"/>
            <a:chExt cx="1485766" cy="2761827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70D161F1-B60E-D01C-6F56-9235CBE42836}"/>
                </a:ext>
              </a:extLst>
            </p:cNvPr>
            <p:cNvGrpSpPr/>
            <p:nvPr/>
          </p:nvGrpSpPr>
          <p:grpSpPr>
            <a:xfrm>
              <a:off x="4403251" y="2990143"/>
              <a:ext cx="1485766" cy="2761827"/>
              <a:chOff x="4403251" y="2990143"/>
              <a:chExt cx="1485766" cy="2761827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211EFA72-1726-BB2F-7579-510C769ED0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60" t="28152" r="28149" b="17447"/>
              <a:stretch/>
            </p:blipFill>
            <p:spPr>
              <a:xfrm>
                <a:off x="4403251" y="2990143"/>
                <a:ext cx="1485766" cy="2761827"/>
              </a:xfrm>
              <a:prstGeom prst="rect">
                <a:avLst/>
              </a:prstGeom>
            </p:spPr>
          </p:pic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0ABAA2E0-7AA1-D4E1-3FA9-2F5B087E9D2C}"/>
                  </a:ext>
                </a:extLst>
              </p:cNvPr>
              <p:cNvSpPr/>
              <p:nvPr/>
            </p:nvSpPr>
            <p:spPr>
              <a:xfrm>
                <a:off x="4436534" y="4371056"/>
                <a:ext cx="312395" cy="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5B0F14B3-DB1B-2FFC-5B26-E84CB0F3BB51}"/>
                </a:ext>
              </a:extLst>
            </p:cNvPr>
            <p:cNvSpPr txBox="1">
              <a:spLocks/>
            </p:cNvSpPr>
            <p:nvPr/>
          </p:nvSpPr>
          <p:spPr>
            <a:xfrm>
              <a:off x="4461381" y="4412810"/>
              <a:ext cx="229193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2700" algn="just">
                <a:spcBef>
                  <a:spcPts val="105"/>
                </a:spcBef>
              </a:pPr>
              <a:r>
                <a:rPr lang="en-US" sz="1600" kern="0" noProof="0" dirty="0">
                  <a:solidFill>
                    <a:srgbClr val="64D8DD"/>
                  </a:solidFill>
                  <a:latin typeface="Avenir Heavy" panose="02000503020000020003" pitchFamily="2" charset="0"/>
                  <a:ea typeface="Didact Gothic" charset="0"/>
                  <a:cs typeface="Didact Gothic" charset="0"/>
                </a:rPr>
                <a:t>3.</a:t>
              </a:r>
              <a:endParaRPr lang="en-US" sz="1600" kern="0" baseline="25641" noProof="0" dirty="0">
                <a:solidFill>
                  <a:srgbClr val="64D8DD"/>
                </a:solidFill>
                <a:latin typeface="Avenir Heavy" panose="02000503020000020003" pitchFamily="2" charset="0"/>
                <a:ea typeface="Didact Gothic" charset="0"/>
                <a:cs typeface="Didact Gothic" charset="0"/>
              </a:endParaRP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8856018-4774-10CD-A4FE-07EDC2E4FD24}"/>
              </a:ext>
            </a:extLst>
          </p:cNvPr>
          <p:cNvGrpSpPr/>
          <p:nvPr/>
        </p:nvGrpSpPr>
        <p:grpSpPr>
          <a:xfrm>
            <a:off x="10151763" y="2248767"/>
            <a:ext cx="1335478" cy="2361193"/>
            <a:chOff x="5981133" y="2962485"/>
            <a:chExt cx="1562074" cy="2761827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343CEB1E-04FE-6A77-BAAC-58735681FDA3}"/>
                </a:ext>
              </a:extLst>
            </p:cNvPr>
            <p:cNvGrpSpPr/>
            <p:nvPr/>
          </p:nvGrpSpPr>
          <p:grpSpPr>
            <a:xfrm>
              <a:off x="5981133" y="2962485"/>
              <a:ext cx="1562074" cy="2761827"/>
              <a:chOff x="5981133" y="2962485"/>
              <a:chExt cx="1562074" cy="2761827"/>
            </a:xfrm>
          </p:grpSpPr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6991C947-4B53-1DB9-DD20-A420F420B0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52" t="27267" r="5195" b="18331"/>
              <a:stretch/>
            </p:blipFill>
            <p:spPr>
              <a:xfrm>
                <a:off x="5981133" y="2962485"/>
                <a:ext cx="1562074" cy="276182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852BC331-F9C1-1731-B43C-725D2C8C1F61}"/>
                  </a:ext>
                </a:extLst>
              </p:cNvPr>
              <p:cNvSpPr/>
              <p:nvPr/>
            </p:nvSpPr>
            <p:spPr>
              <a:xfrm>
                <a:off x="6028267" y="4371056"/>
                <a:ext cx="312395" cy="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BB8F8052-B9D6-3AF7-F0AF-EDB7D05F6C6F}"/>
                </a:ext>
              </a:extLst>
            </p:cNvPr>
            <p:cNvSpPr txBox="1">
              <a:spLocks/>
            </p:cNvSpPr>
            <p:nvPr/>
          </p:nvSpPr>
          <p:spPr>
            <a:xfrm>
              <a:off x="6111470" y="4417884"/>
              <a:ext cx="229193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2700" algn="just">
                <a:spcBef>
                  <a:spcPts val="105"/>
                </a:spcBef>
              </a:pPr>
              <a:r>
                <a:rPr lang="en-US" sz="1600" kern="0" noProof="0" dirty="0">
                  <a:solidFill>
                    <a:srgbClr val="64D8DD"/>
                  </a:solidFill>
                  <a:latin typeface="Avenir Heavy" panose="02000503020000020003" pitchFamily="2" charset="0"/>
                  <a:ea typeface="Didact Gothic" charset="0"/>
                  <a:cs typeface="Didact Gothic" charset="0"/>
                </a:rPr>
                <a:t>4.</a:t>
              </a:r>
              <a:endParaRPr lang="en-US" sz="1600" kern="0" baseline="25641" noProof="0" dirty="0">
                <a:solidFill>
                  <a:srgbClr val="64D8DD"/>
                </a:solidFill>
                <a:latin typeface="Avenir Heavy" panose="02000503020000020003" pitchFamily="2" charset="0"/>
                <a:ea typeface="Didact Gothic" charset="0"/>
                <a:cs typeface="Didact Gothic" charset="0"/>
              </a:endParaRPr>
            </a:p>
          </p:txBody>
        </p:sp>
      </p:grpSp>
      <p:sp>
        <p:nvSpPr>
          <p:cNvPr id="26" name="Rettangolo 25">
            <a:extLst>
              <a:ext uri="{FF2B5EF4-FFF2-40B4-BE49-F238E27FC236}">
                <a16:creationId xmlns:a16="http://schemas.microsoft.com/office/drawing/2014/main" id="{82E4D1E8-EE3E-06A8-5C92-FB73C100D9F2}"/>
              </a:ext>
            </a:extLst>
          </p:cNvPr>
          <p:cNvSpPr/>
          <p:nvPr/>
        </p:nvSpPr>
        <p:spPr>
          <a:xfrm>
            <a:off x="5452786" y="2246845"/>
            <a:ext cx="1549036" cy="24767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B10CDE08-DF37-D5F6-8C34-B3F59D35FD4B}"/>
              </a:ext>
            </a:extLst>
          </p:cNvPr>
          <p:cNvSpPr/>
          <p:nvPr/>
        </p:nvSpPr>
        <p:spPr>
          <a:xfrm>
            <a:off x="7005039" y="2248070"/>
            <a:ext cx="1549036" cy="24755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44CCDE1F-B4AD-79C3-6F2F-8BD948130162}"/>
              </a:ext>
            </a:extLst>
          </p:cNvPr>
          <p:cNvSpPr/>
          <p:nvPr/>
        </p:nvSpPr>
        <p:spPr>
          <a:xfrm>
            <a:off x="8554143" y="2249294"/>
            <a:ext cx="1549036" cy="24755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FFB978B-FCAB-BE47-5A08-BDEE59B2C902}"/>
              </a:ext>
            </a:extLst>
          </p:cNvPr>
          <p:cNvSpPr/>
          <p:nvPr/>
        </p:nvSpPr>
        <p:spPr>
          <a:xfrm>
            <a:off x="10100039" y="2248839"/>
            <a:ext cx="1549036" cy="24755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EABC1C2D-DB69-569C-44FA-7BC1494F9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5405839" y="726298"/>
            <a:ext cx="3514164" cy="80590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842D97E4-C6BB-A2BC-BAF5-79F697C3D3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11471" r="31871" b="6149"/>
          <a:stretch/>
        </p:blipFill>
        <p:spPr>
          <a:xfrm>
            <a:off x="0" y="0"/>
            <a:ext cx="5105402" cy="60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58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CBAFA5BC-5140-3876-850D-590D33E6BB92}"/>
              </a:ext>
            </a:extLst>
          </p:cNvPr>
          <p:cNvSpPr txBox="1">
            <a:spLocks/>
          </p:cNvSpPr>
          <p:nvPr/>
        </p:nvSpPr>
        <p:spPr>
          <a:xfrm>
            <a:off x="5405839" y="2209800"/>
            <a:ext cx="5401491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kern="0" noProof="0" dirty="0">
                <a:solidFill>
                  <a:srgbClr val="000000"/>
                </a:solidFill>
                <a:latin typeface="Avenir Book" panose="02000503020000020003" pitchFamily="2" charset="0"/>
                <a:ea typeface="Didact Gothic" charset="0"/>
                <a:cs typeface="Didact Gothic" charset="0"/>
              </a:rPr>
              <a:t>You can use BioRePeelCl</a:t>
            </a:r>
            <a:r>
              <a:rPr lang="en-US" kern="0" baseline="-25000" noProof="0" dirty="0">
                <a:solidFill>
                  <a:srgbClr val="000000"/>
                </a:solidFill>
                <a:latin typeface="Avenir Book" panose="02000503020000020003" pitchFamily="2" charset="0"/>
                <a:ea typeface="Didact Gothic" charset="0"/>
                <a:cs typeface="Didact Gothic" charset="0"/>
              </a:rPr>
              <a:t>3</a:t>
            </a:r>
            <a:r>
              <a:rPr lang="en-US" kern="0" baseline="30000" noProof="0" dirty="0">
                <a:solidFill>
                  <a:srgbClr val="000000"/>
                </a:solidFill>
                <a:latin typeface="Avenir Book" panose="02000503020000020003" pitchFamily="2" charset="0"/>
                <a:ea typeface="Didact Gothic" charset="0"/>
                <a:cs typeface="Didact Gothic" charset="0"/>
              </a:rPr>
              <a:t>®</a:t>
            </a:r>
            <a:r>
              <a:rPr lang="en-US" kern="0" noProof="0" dirty="0">
                <a:solidFill>
                  <a:srgbClr val="000000"/>
                </a:solidFill>
                <a:latin typeface="Avenir Book" panose="02000503020000020003" pitchFamily="2" charset="0"/>
                <a:ea typeface="Didact Gothic" charset="0"/>
                <a:cs typeface="Didact Gothic" charset="0"/>
              </a:rPr>
              <a:t> also in synergy with other treatments to improve their performance and result:</a:t>
            </a:r>
            <a:endParaRPr lang="en-US" kern="0" baseline="25641" noProof="0" dirty="0">
              <a:solidFill>
                <a:sysClr val="windowText" lastClr="000000"/>
              </a:solidFill>
              <a:latin typeface="Avenir Book" panose="02000503020000020003" pitchFamily="2" charset="0"/>
              <a:ea typeface="Didact Gothic" charset="0"/>
              <a:cs typeface="Didact Gothic" charset="0"/>
            </a:endParaRPr>
          </a:p>
        </p:txBody>
      </p:sp>
      <p:graphicFrame>
        <p:nvGraphicFramePr>
          <p:cNvPr id="5" name="Tabella 14">
            <a:extLst>
              <a:ext uri="{FF2B5EF4-FFF2-40B4-BE49-F238E27FC236}">
                <a16:creationId xmlns:a16="http://schemas.microsoft.com/office/drawing/2014/main" id="{09C4D6C8-5D38-5DD2-5557-ACA46703E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978161"/>
              </p:ext>
            </p:extLst>
          </p:nvPr>
        </p:nvGraphicFramePr>
        <p:xfrm>
          <a:off x="5405839" y="3352800"/>
          <a:ext cx="5490761" cy="153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3981">
                  <a:extLst>
                    <a:ext uri="{9D8B030D-6E8A-4147-A177-3AD203B41FA5}">
                      <a16:colId xmlns:a16="http://schemas.microsoft.com/office/drawing/2014/main" val="2882788358"/>
                    </a:ext>
                  </a:extLst>
                </a:gridCol>
                <a:gridCol w="2516780">
                  <a:extLst>
                    <a:ext uri="{9D8B030D-6E8A-4147-A177-3AD203B41FA5}">
                      <a16:colId xmlns:a16="http://schemas.microsoft.com/office/drawing/2014/main" val="405284813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0" baseline="0" noProof="0" dirty="0">
                          <a:solidFill>
                            <a:srgbClr val="FFFFFF"/>
                          </a:solidFill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KIND OF TREATMENT</a:t>
                      </a:r>
                      <a:endParaRPr lang="en-US" sz="1400" b="1" spc="0" baseline="0" noProof="0" dirty="0">
                        <a:latin typeface="Avenir Book" panose="02000503020000020003" pitchFamily="2" charset="0"/>
                        <a:ea typeface="HEITI TC MEDIUM" pitchFamily="2" charset="-128"/>
                        <a:cs typeface="Didact Gothic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0" baseline="0" noProof="0" dirty="0">
                          <a:solidFill>
                            <a:srgbClr val="FFFFFF"/>
                          </a:solidFill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WHEN</a:t>
                      </a:r>
                      <a:endParaRPr lang="en-US" sz="1400" b="1" spc="0" baseline="0" noProof="0" dirty="0">
                        <a:latin typeface="Avenir Book" panose="02000503020000020003" pitchFamily="2" charset="0"/>
                        <a:ea typeface="HEITI TC MEDIUM" pitchFamily="2" charset="-128"/>
                        <a:cs typeface="Didact Gothic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843447"/>
                  </a:ext>
                </a:extLst>
              </a:tr>
              <a:tr h="28552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0" baseline="0" noProof="0"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INJECTABLE </a:t>
                      </a:r>
                      <a:r>
                        <a:rPr lang="en-US" sz="1400" spc="0" baseline="0" noProof="0" dirty="0"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TREATMENTS</a:t>
                      </a: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0" baseline="0" noProof="0" dirty="0"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Before</a:t>
                      </a: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658950"/>
                  </a:ext>
                </a:extLst>
              </a:tr>
              <a:tr h="28552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0" baseline="0" noProof="0" dirty="0"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PHOTO STIMULATION</a:t>
                      </a:r>
                      <a:endParaRPr lang="en-US" sz="1400" noProof="0" dirty="0"/>
                    </a:p>
                  </a:txBody>
                  <a:tcPr>
                    <a:solidFill>
                      <a:schemeClr val="accent1"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0" baseline="0" noProof="0" dirty="0"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Before</a:t>
                      </a:r>
                      <a:endParaRPr lang="en-US" sz="1400" noProof="0" dirty="0"/>
                    </a:p>
                  </a:txBody>
                  <a:tcPr>
                    <a:solidFill>
                      <a:schemeClr val="accent1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04017"/>
                  </a:ext>
                </a:extLst>
              </a:tr>
              <a:tr h="28552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0" baseline="0" noProof="0" dirty="0"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RAFIOFREQUENCY</a:t>
                      </a:r>
                      <a:endParaRPr lang="en-US" sz="1400" noProof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0" baseline="0" noProof="0" dirty="0"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After</a:t>
                      </a:r>
                      <a:endParaRPr lang="en-US" sz="1400" noProof="0" dirty="0"/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71342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0" baseline="0" noProof="0" dirty="0">
                          <a:latin typeface="Avenir Book" panose="02000503020000020003" pitchFamily="2" charset="0"/>
                          <a:ea typeface="Heiti TC Medium" pitchFamily="2" charset="-128"/>
                        </a:rPr>
                        <a:t>TOPICAL TREATMENT</a:t>
                      </a:r>
                      <a:endParaRPr lang="en-US" sz="1400" noProof="0" dirty="0"/>
                    </a:p>
                  </a:txBody>
                  <a:tcPr>
                    <a:solidFill>
                      <a:schemeClr val="accent1"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0" baseline="0" noProof="0" dirty="0">
                          <a:latin typeface="Avenir Book" panose="02000503020000020003" pitchFamily="2" charset="0"/>
                          <a:ea typeface="Heiti TC Medium" pitchFamily="2" charset="-128"/>
                          <a:cs typeface="Didact Gothic" charset="0"/>
                        </a:rPr>
                        <a:t>Before</a:t>
                      </a:r>
                      <a:endParaRPr lang="en-US" sz="1400" noProof="0" dirty="0"/>
                    </a:p>
                  </a:txBody>
                  <a:tcPr>
                    <a:solidFill>
                      <a:schemeClr val="accent1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16937"/>
                  </a:ext>
                </a:extLst>
              </a:tr>
            </a:tbl>
          </a:graphicData>
        </a:graphic>
      </p:graphicFrame>
      <p:sp>
        <p:nvSpPr>
          <p:cNvPr id="6" name="object 2">
            <a:extLst>
              <a:ext uri="{FF2B5EF4-FFF2-40B4-BE49-F238E27FC236}">
                <a16:creationId xmlns:a16="http://schemas.microsoft.com/office/drawing/2014/main" id="{6458CE24-BBCD-394F-104E-61034B4FB2D6}"/>
              </a:ext>
            </a:extLst>
          </p:cNvPr>
          <p:cNvSpPr txBox="1">
            <a:spLocks/>
          </p:cNvSpPr>
          <p:nvPr/>
        </p:nvSpPr>
        <p:spPr>
          <a:xfrm>
            <a:off x="5405839" y="1830740"/>
            <a:ext cx="339027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en-US" sz="1800" b="1" noProof="0" dirty="0">
                <a:solidFill>
                  <a:srgbClr val="012754"/>
                </a:solidFill>
                <a:ea typeface="Didact Gothic" charset="0"/>
                <a:cs typeface="Didact Gothic" charset="0"/>
              </a:rPr>
              <a:t>Associations</a:t>
            </a:r>
            <a:endParaRPr lang="en-US" sz="1800" noProof="0" dirty="0">
              <a:solidFill>
                <a:srgbClr val="012754"/>
              </a:solidFill>
              <a:ea typeface="Didact Gothic" charset="0"/>
              <a:cs typeface="Didact Gothic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D67A871-1A5D-5445-97C0-28F1FA4EE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5405839" y="726298"/>
            <a:ext cx="3514164" cy="80590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4B1662F-51DB-A332-C391-11F081B07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5270" r="36875" b="10666"/>
          <a:stretch/>
        </p:blipFill>
        <p:spPr>
          <a:xfrm>
            <a:off x="0" y="1"/>
            <a:ext cx="510540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1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1A7DB77D-7912-3ACE-0DE5-1704508025D7}"/>
              </a:ext>
            </a:extLst>
          </p:cNvPr>
          <p:cNvSpPr/>
          <p:nvPr/>
        </p:nvSpPr>
        <p:spPr>
          <a:xfrm>
            <a:off x="1572617" y="1911426"/>
            <a:ext cx="9046766" cy="381390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A0DBEB6-4467-B219-4BCA-3E2B403E4D32}"/>
              </a:ext>
            </a:extLst>
          </p:cNvPr>
          <p:cNvSpPr/>
          <p:nvPr/>
        </p:nvSpPr>
        <p:spPr>
          <a:xfrm>
            <a:off x="1740557" y="3392549"/>
            <a:ext cx="4066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We created </a:t>
            </a:r>
            <a:r>
              <a:rPr lang="en-US" sz="1600" noProof="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BioReHydra</a:t>
            </a:r>
            <a:r>
              <a:rPr lang="en-US" sz="1600" baseline="30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®</a:t>
            </a:r>
            <a:r>
              <a:rPr lang="en-US" sz="16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and </a:t>
            </a:r>
            <a:r>
              <a:rPr lang="en-US" sz="1600" noProof="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BioReLift</a:t>
            </a:r>
            <a:r>
              <a:rPr lang="en-US" sz="1600" baseline="30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®</a:t>
            </a:r>
            <a:r>
              <a:rPr lang="en-US" sz="16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r>
              <a:rPr lang="en-US" sz="16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 improve the results obtained during and after the BioRePeelCl</a:t>
            </a:r>
            <a:r>
              <a:rPr lang="en-US" sz="1600" baseline="-25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en-US" sz="1600" baseline="30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®</a:t>
            </a:r>
            <a:r>
              <a:rPr lang="en-US" sz="16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protocol</a:t>
            </a:r>
          </a:p>
        </p:txBody>
      </p:sp>
      <p:pic>
        <p:nvPicPr>
          <p:cNvPr id="12" name="Immagine 11" descr="Immagine che contiene schermata, linea, nero&#10;&#10;Descrizione generata automaticamente">
            <a:extLst>
              <a:ext uri="{FF2B5EF4-FFF2-40B4-BE49-F238E27FC236}">
                <a16:creationId xmlns:a16="http://schemas.microsoft.com/office/drawing/2014/main" id="{4E7E95CC-F097-A5AE-9A8E-D4C0D64A7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" t="73721" r="6574" b="5029"/>
          <a:stretch/>
        </p:blipFill>
        <p:spPr>
          <a:xfrm>
            <a:off x="733518" y="545999"/>
            <a:ext cx="4076700" cy="93491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A4ABEB-598B-63EB-2EF1-56ECD848B12C}"/>
              </a:ext>
            </a:extLst>
          </p:cNvPr>
          <p:cNvSpPr txBox="1"/>
          <p:nvPr/>
        </p:nvSpPr>
        <p:spPr>
          <a:xfrm>
            <a:off x="762000" y="1337603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solidFill>
                  <a:schemeClr val="bg1"/>
                </a:solidFill>
                <a:latin typeface="Avenir" panose="02000503020000020003" pitchFamily="2" charset="0"/>
              </a:rPr>
              <a:t>POST TREATMENT CARE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0045125-FF8F-B907-AE27-F484CAFC1D95}"/>
              </a:ext>
            </a:extLst>
          </p:cNvPr>
          <p:cNvGrpSpPr/>
          <p:nvPr/>
        </p:nvGrpSpPr>
        <p:grpSpPr>
          <a:xfrm>
            <a:off x="5778206" y="49111"/>
            <a:ext cx="4755605" cy="6097840"/>
            <a:chOff x="5682081" y="101658"/>
            <a:chExt cx="4755605" cy="6097840"/>
          </a:xfrm>
        </p:grpSpPr>
        <p:pic>
          <p:nvPicPr>
            <p:cNvPr id="3" name="Immagine 2" descr="Immagine che contiene testo, articoli da toeletta, bottiglia, Cura della pelle&#10;&#10;Descrizione generata automaticamente">
              <a:extLst>
                <a:ext uri="{FF2B5EF4-FFF2-40B4-BE49-F238E27FC236}">
                  <a16:creationId xmlns:a16="http://schemas.microsoft.com/office/drawing/2014/main" id="{BDFF315D-1F1D-A78D-3088-0787B4B08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09"/>
            <a:stretch/>
          </p:blipFill>
          <p:spPr>
            <a:xfrm>
              <a:off x="5682081" y="101658"/>
              <a:ext cx="1740331" cy="6047098"/>
            </a:xfrm>
            <a:prstGeom prst="rect">
              <a:avLst/>
            </a:prstGeom>
          </p:spPr>
        </p:pic>
        <p:pic>
          <p:nvPicPr>
            <p:cNvPr id="4" name="Immagine 3" descr="Immagine che contiene testo, articoli da toeletta, bottiglia, Cura della pelle&#10;&#10;Descrizione generata automaticamente">
              <a:extLst>
                <a:ext uri="{FF2B5EF4-FFF2-40B4-BE49-F238E27FC236}">
                  <a16:creationId xmlns:a16="http://schemas.microsoft.com/office/drawing/2014/main" id="{5229FD58-4A5A-CCB4-0E03-4D41C2128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7" r="64430"/>
            <a:stretch/>
          </p:blipFill>
          <p:spPr>
            <a:xfrm>
              <a:off x="7076040" y="108746"/>
              <a:ext cx="1026948" cy="6047098"/>
            </a:xfrm>
            <a:prstGeom prst="rect">
              <a:avLst/>
            </a:prstGeom>
          </p:spPr>
        </p:pic>
        <p:pic>
          <p:nvPicPr>
            <p:cNvPr id="5" name="Immagine 4" descr="Immagine che contiene testo, articoli da toeletta, bottiglia, Cura della pelle&#10;&#10;Descrizione generata automaticamente">
              <a:extLst>
                <a:ext uri="{FF2B5EF4-FFF2-40B4-BE49-F238E27FC236}">
                  <a16:creationId xmlns:a16="http://schemas.microsoft.com/office/drawing/2014/main" id="{1659E8CA-3D1A-994F-D02E-06477035E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6" r="28616"/>
            <a:stretch/>
          </p:blipFill>
          <p:spPr>
            <a:xfrm>
              <a:off x="8395364" y="152400"/>
              <a:ext cx="1524000" cy="6047098"/>
            </a:xfrm>
            <a:prstGeom prst="rect">
              <a:avLst/>
            </a:prstGeom>
          </p:spPr>
        </p:pic>
        <p:pic>
          <p:nvPicPr>
            <p:cNvPr id="14" name="Immagine 13" descr="Immagine che contiene testo, articoli da toeletta, bottiglia, Cura della pelle&#10;&#10;Descrizione generata automaticamente">
              <a:extLst>
                <a:ext uri="{FF2B5EF4-FFF2-40B4-BE49-F238E27FC236}">
                  <a16:creationId xmlns:a16="http://schemas.microsoft.com/office/drawing/2014/main" id="{5950AC30-5E48-7159-2DFA-195C35017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20" r="16035"/>
            <a:stretch/>
          </p:blipFill>
          <p:spPr>
            <a:xfrm>
              <a:off x="9447086" y="152400"/>
              <a:ext cx="990600" cy="6047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62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linea, nero&#10;&#10;Descrizione generata automaticamente">
            <a:extLst>
              <a:ext uri="{FF2B5EF4-FFF2-40B4-BE49-F238E27FC236}">
                <a16:creationId xmlns:a16="http://schemas.microsoft.com/office/drawing/2014/main" id="{10D91EB4-7470-1EEC-C18C-16758DCF74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27648" r="17462" b="51102"/>
          <a:stretch/>
        </p:blipFill>
        <p:spPr>
          <a:xfrm>
            <a:off x="838200" y="682555"/>
            <a:ext cx="3597661" cy="93491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38FE100-9D46-B1C1-CE51-EA8AF62356DD}"/>
              </a:ext>
            </a:extLst>
          </p:cNvPr>
          <p:cNvSpPr/>
          <p:nvPr/>
        </p:nvSpPr>
        <p:spPr>
          <a:xfrm>
            <a:off x="1828800" y="2133600"/>
            <a:ext cx="601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It is a post treatment </a:t>
            </a:r>
            <a:r>
              <a:rPr lang="en-US" sz="1400" b="1" noProof="0" dirty="0">
                <a:latin typeface="Avenir Heavy" panose="02000503020000020003" pitchFamily="2" charset="0"/>
                <a:ea typeface="Avenir Book" charset="0"/>
                <a:cs typeface="Avenir Book" charset="0"/>
              </a:rPr>
              <a:t>serum</a:t>
            </a: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, a fast-absorbing hydrogel with light texture.</a:t>
            </a:r>
          </a:p>
          <a:p>
            <a:endParaRPr lang="en-US" sz="1400" noProof="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It donates a fresh skin feel, with moisturizing and lifting effect from the first application.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48BCC05-CBAA-F1DB-8375-EFE52F6D1AFD}"/>
              </a:ext>
            </a:extLst>
          </p:cNvPr>
          <p:cNvSpPr/>
          <p:nvPr/>
        </p:nvSpPr>
        <p:spPr>
          <a:xfrm>
            <a:off x="1882515" y="3654159"/>
            <a:ext cx="34725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3 Oceans’ extracts:</a:t>
            </a:r>
          </a:p>
          <a:p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     -  Atlantic Ocean</a:t>
            </a:r>
          </a:p>
          <a:p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     - Pacific Ocean</a:t>
            </a:r>
          </a:p>
          <a:p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     - Indian Ocean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Micronized Hyaluronic Acid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Vitamins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GABA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Amino acids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52D3688-4727-50F9-482C-E91EEDF69A01}"/>
              </a:ext>
            </a:extLst>
          </p:cNvPr>
          <p:cNvSpPr/>
          <p:nvPr/>
        </p:nvSpPr>
        <p:spPr>
          <a:xfrm>
            <a:off x="1828800" y="3273552"/>
            <a:ext cx="5893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The formulation has over </a:t>
            </a:r>
            <a:r>
              <a:rPr lang="en-US" sz="1400" b="1" noProof="0" dirty="0">
                <a:latin typeface="Avenir Heavy" charset="0"/>
                <a:ea typeface="Avenir Heavy" charset="0"/>
                <a:cs typeface="Avenir Heavy" charset="0"/>
              </a:rPr>
              <a:t>15 active ingredients </a:t>
            </a: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such as: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D1B86D5-1C57-7F69-B297-C1C873E203AB}"/>
              </a:ext>
            </a:extLst>
          </p:cNvPr>
          <p:cNvSpPr/>
          <p:nvPr/>
        </p:nvSpPr>
        <p:spPr>
          <a:xfrm>
            <a:off x="1572617" y="1911426"/>
            <a:ext cx="9046766" cy="3813901"/>
          </a:xfrm>
          <a:prstGeom prst="rect">
            <a:avLst/>
          </a:prstGeom>
          <a:noFill/>
          <a:ln w="38100">
            <a:solidFill>
              <a:srgbClr val="172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FD41936-C9AD-A2C5-6538-C80F02BA728A}"/>
              </a:ext>
            </a:extLst>
          </p:cNvPr>
          <p:cNvGrpSpPr/>
          <p:nvPr/>
        </p:nvGrpSpPr>
        <p:grpSpPr>
          <a:xfrm>
            <a:off x="8158498" y="152400"/>
            <a:ext cx="2410475" cy="6047098"/>
            <a:chOff x="8158498" y="152400"/>
            <a:chExt cx="2410475" cy="6047098"/>
          </a:xfrm>
        </p:grpSpPr>
        <p:pic>
          <p:nvPicPr>
            <p:cNvPr id="3" name="Immagine 2" descr="Immagine che contiene testo, articoli da toeletta, bottiglia, Cura della pelle&#10;&#10;Descrizione generata automaticamente">
              <a:extLst>
                <a:ext uri="{FF2B5EF4-FFF2-40B4-BE49-F238E27FC236}">
                  <a16:creationId xmlns:a16="http://schemas.microsoft.com/office/drawing/2014/main" id="{D3805BE0-9825-8D9A-8915-33529CF7E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6" r="28616"/>
            <a:stretch/>
          </p:blipFill>
          <p:spPr>
            <a:xfrm>
              <a:off x="8158498" y="152400"/>
              <a:ext cx="1524000" cy="6047098"/>
            </a:xfrm>
            <a:prstGeom prst="rect">
              <a:avLst/>
            </a:prstGeom>
          </p:spPr>
        </p:pic>
        <p:pic>
          <p:nvPicPr>
            <p:cNvPr id="4" name="Immagine 3" descr="Immagine che contiene testo, articoli da toeletta, bottiglia, Cura della pelle&#10;&#10;Descrizione generata automaticamente">
              <a:extLst>
                <a:ext uri="{FF2B5EF4-FFF2-40B4-BE49-F238E27FC236}">
                  <a16:creationId xmlns:a16="http://schemas.microsoft.com/office/drawing/2014/main" id="{0660F57E-7897-8DB2-F75C-02EFA74F1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20" r="16035"/>
            <a:stretch/>
          </p:blipFill>
          <p:spPr>
            <a:xfrm>
              <a:off x="9578373" y="152400"/>
              <a:ext cx="990600" cy="6047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985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48377CB-D468-C265-9079-1CF2B265F97D}"/>
              </a:ext>
            </a:extLst>
          </p:cNvPr>
          <p:cNvSpPr/>
          <p:nvPr/>
        </p:nvSpPr>
        <p:spPr>
          <a:xfrm>
            <a:off x="1572617" y="1911426"/>
            <a:ext cx="9046766" cy="3813901"/>
          </a:xfrm>
          <a:prstGeom prst="rect">
            <a:avLst/>
          </a:prstGeom>
          <a:noFill/>
          <a:ln w="38100">
            <a:solidFill>
              <a:srgbClr val="172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4228943-76A5-E5FE-23FB-1EDC737DB756}"/>
              </a:ext>
            </a:extLst>
          </p:cNvPr>
          <p:cNvSpPr/>
          <p:nvPr/>
        </p:nvSpPr>
        <p:spPr>
          <a:xfrm>
            <a:off x="1828800" y="2133600"/>
            <a:ext cx="601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It is a post-treatment </a:t>
            </a:r>
            <a:r>
              <a:rPr lang="en-US" sz="1400" b="1" noProof="0" dirty="0">
                <a:latin typeface="Avenir Heavy" panose="02000503020000020003" pitchFamily="2" charset="0"/>
                <a:ea typeface="Avenir Book" charset="0"/>
                <a:cs typeface="Avenir Book" charset="0"/>
              </a:rPr>
              <a:t>cream</a:t>
            </a: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, presented as a soft, easily absorbed emulsion.</a:t>
            </a:r>
          </a:p>
          <a:p>
            <a:endParaRPr lang="en-US" sz="1400" noProof="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With a silky texture, it donates an enveloping skin feel from the first use.</a:t>
            </a:r>
          </a:p>
        </p:txBody>
      </p:sp>
      <p:pic>
        <p:nvPicPr>
          <p:cNvPr id="6" name="Immagine 5" descr="Immagine che contiene schermata, linea, nero&#10;&#10;Descrizione generata automaticamente">
            <a:extLst>
              <a:ext uri="{FF2B5EF4-FFF2-40B4-BE49-F238E27FC236}">
                <a16:creationId xmlns:a16="http://schemas.microsoft.com/office/drawing/2014/main" id="{131F6DE9-E5FD-CEB4-C715-1C5153187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3714" r="39977" b="75036"/>
          <a:stretch/>
        </p:blipFill>
        <p:spPr>
          <a:xfrm>
            <a:off x="838200" y="675393"/>
            <a:ext cx="2607061" cy="93491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415B997-3FCE-D402-BE21-40F82A5131B7}"/>
              </a:ext>
            </a:extLst>
          </p:cNvPr>
          <p:cNvSpPr/>
          <p:nvPr/>
        </p:nvSpPr>
        <p:spPr>
          <a:xfrm>
            <a:off x="1885267" y="3654159"/>
            <a:ext cx="495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Micronized Hyaluronic Acid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4 Biomimetic Peptides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Argan &amp; Almond oils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Colloidal Platinum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Shea butter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Vitamins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 err="1">
                <a:latin typeface="Avenir Book" charset="0"/>
                <a:ea typeface="Avenir Book" charset="0"/>
                <a:cs typeface="Avenir Book" charset="0"/>
              </a:rPr>
              <a:t>Bisabolol</a:t>
            </a:r>
            <a:endParaRPr lang="en-US" sz="1400" noProof="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Amino acids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08B4023-6C3D-BC4A-C84D-AD87C63DEC60}"/>
              </a:ext>
            </a:extLst>
          </p:cNvPr>
          <p:cNvSpPr/>
          <p:nvPr/>
        </p:nvSpPr>
        <p:spPr>
          <a:xfrm>
            <a:off x="1835318" y="3275111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The formulation has over </a:t>
            </a:r>
            <a:r>
              <a:rPr lang="en-US" sz="1400" b="1" noProof="0" dirty="0">
                <a:latin typeface="Avenir Heavy" charset="0"/>
                <a:ea typeface="Avenir Heavy" charset="0"/>
                <a:cs typeface="Avenir Heavy" charset="0"/>
              </a:rPr>
              <a:t>20 active ingredients </a:t>
            </a:r>
            <a:r>
              <a:rPr lang="en-US" sz="1400" noProof="0" dirty="0">
                <a:latin typeface="Avenir Book" charset="0"/>
                <a:ea typeface="Avenir Book" charset="0"/>
                <a:cs typeface="Avenir Book" charset="0"/>
              </a:rPr>
              <a:t>such as: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30510E0-F3C4-0B5E-AAA6-845AD2C0675E}"/>
              </a:ext>
            </a:extLst>
          </p:cNvPr>
          <p:cNvGrpSpPr/>
          <p:nvPr/>
        </p:nvGrpSpPr>
        <p:grpSpPr>
          <a:xfrm>
            <a:off x="7932088" y="116958"/>
            <a:ext cx="2663819" cy="6047098"/>
            <a:chOff x="7932088" y="116958"/>
            <a:chExt cx="2663819" cy="6047098"/>
          </a:xfrm>
        </p:grpSpPr>
        <p:pic>
          <p:nvPicPr>
            <p:cNvPr id="3" name="Immagine 2" descr="Immagine che contiene testo, articoli da toeletta, bottiglia, Cura della pelle&#10;&#10;Descrizione generata automaticamente">
              <a:extLst>
                <a:ext uri="{FF2B5EF4-FFF2-40B4-BE49-F238E27FC236}">
                  <a16:creationId xmlns:a16="http://schemas.microsoft.com/office/drawing/2014/main" id="{969A43AE-13DA-FDCE-BAFE-AD7B14B54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09"/>
            <a:stretch/>
          </p:blipFill>
          <p:spPr>
            <a:xfrm>
              <a:off x="7932088" y="116958"/>
              <a:ext cx="1740331" cy="6047098"/>
            </a:xfrm>
            <a:prstGeom prst="rect">
              <a:avLst/>
            </a:prstGeom>
          </p:spPr>
        </p:pic>
        <p:pic>
          <p:nvPicPr>
            <p:cNvPr id="10" name="Immagine 9" descr="Immagine che contiene testo, articoli da toeletta, bottiglia, Cura della pelle&#10;&#10;Descrizione generata automaticamente">
              <a:extLst>
                <a:ext uri="{FF2B5EF4-FFF2-40B4-BE49-F238E27FC236}">
                  <a16:creationId xmlns:a16="http://schemas.microsoft.com/office/drawing/2014/main" id="{0D7B7C88-7D6A-B164-C3EE-46BCDE7AC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7" r="64430"/>
            <a:stretch/>
          </p:blipFill>
          <p:spPr>
            <a:xfrm>
              <a:off x="9568959" y="116958"/>
              <a:ext cx="1026948" cy="6047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700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DE8047-368B-7D74-78B0-B706DB00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0" t="8289"/>
          <a:stretch/>
        </p:blipFill>
        <p:spPr>
          <a:xfrm>
            <a:off x="4038600" y="1148284"/>
            <a:ext cx="7072793" cy="44829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90998A4-30A6-3328-D6E4-DE60C3F41CAF}"/>
              </a:ext>
            </a:extLst>
          </p:cNvPr>
          <p:cNvSpPr/>
          <p:nvPr/>
        </p:nvSpPr>
        <p:spPr>
          <a:xfrm>
            <a:off x="1249045" y="1092267"/>
            <a:ext cx="36379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noProof="0" dirty="0" err="1">
                <a:solidFill>
                  <a:srgbClr val="212121"/>
                </a:solidFill>
                <a:latin typeface="Didact Gothic" pitchFamily="2" charset="0"/>
                <a:ea typeface="Heiti TC Light" charset="-120"/>
                <a:cs typeface="Heiti TC Light" charset="-120"/>
              </a:rPr>
              <a:t>BioReHydra</a:t>
            </a:r>
            <a:r>
              <a:rPr lang="en-US" sz="2000" baseline="30000" noProof="0" dirty="0">
                <a:solidFill>
                  <a:srgbClr val="212121"/>
                </a:solidFill>
                <a:latin typeface="Heiti TC Light" charset="-120"/>
                <a:ea typeface="Heiti TC Light" charset="-120"/>
                <a:cs typeface="Heiti TC Light" charset="-120"/>
              </a:rPr>
              <a:t>®</a:t>
            </a:r>
            <a:endParaRPr lang="en-US" sz="2000" noProof="0" dirty="0">
              <a:solidFill>
                <a:srgbClr val="21212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000" noProof="0" dirty="0">
                <a:solidFill>
                  <a:srgbClr val="212121"/>
                </a:solidFill>
                <a:latin typeface="Avenir Book" charset="0"/>
                <a:ea typeface="Avenir Book" charset="0"/>
                <a:cs typeface="Avenir Book" charset="0"/>
              </a:rPr>
              <a:t>and </a:t>
            </a:r>
            <a:r>
              <a:rPr lang="en-US" sz="2000" noProof="0" dirty="0" err="1">
                <a:solidFill>
                  <a:srgbClr val="212121"/>
                </a:solidFill>
                <a:latin typeface="Didact Gothic" pitchFamily="2" charset="0"/>
                <a:ea typeface="Heiti TC Light" charset="-120"/>
                <a:cs typeface="Heiti TC Light" charset="-120"/>
              </a:rPr>
              <a:t>BioReLift</a:t>
            </a:r>
            <a:r>
              <a:rPr lang="en-US" sz="2000" baseline="30000" noProof="0" dirty="0">
                <a:solidFill>
                  <a:srgbClr val="212121"/>
                </a:solidFill>
                <a:latin typeface="Didact Gothic" pitchFamily="2" charset="0"/>
                <a:ea typeface="Heiti TC Light" charset="-120"/>
                <a:cs typeface="Heiti TC Light" charset="-120"/>
              </a:rPr>
              <a:t> </a:t>
            </a:r>
            <a:r>
              <a:rPr lang="en-US" sz="2000" baseline="30000" noProof="0" dirty="0">
                <a:solidFill>
                  <a:srgbClr val="212121"/>
                </a:solidFill>
                <a:latin typeface="Heiti TC Light" charset="-120"/>
                <a:ea typeface="Heiti TC Light" charset="-120"/>
                <a:cs typeface="Heiti TC Light" charset="-120"/>
              </a:rPr>
              <a:t>®</a:t>
            </a:r>
            <a:r>
              <a:rPr lang="en-US" sz="2000" noProof="0" dirty="0">
                <a:solidFill>
                  <a:srgbClr val="212121"/>
                </a:solidFill>
                <a:latin typeface="Avenir Book" charset="0"/>
                <a:ea typeface="Avenir Book" charset="0"/>
                <a:cs typeface="Avenir Book" charset="0"/>
              </a:rPr>
              <a:t>,</a:t>
            </a:r>
          </a:p>
          <a:p>
            <a:r>
              <a:rPr lang="en-US" sz="2000" noProof="0" dirty="0">
                <a:solidFill>
                  <a:srgbClr val="212121"/>
                </a:solidFill>
                <a:latin typeface="Avenir Book" charset="0"/>
                <a:ea typeface="Avenir Book" charset="0"/>
                <a:cs typeface="Avenir Book" charset="0"/>
              </a:rPr>
              <a:t>as </a:t>
            </a:r>
            <a:r>
              <a:rPr lang="en-US" sz="2000" noProof="0" dirty="0">
                <a:solidFill>
                  <a:srgbClr val="212121"/>
                </a:solidFill>
                <a:latin typeface="Didact Gothic" pitchFamily="2" charset="0"/>
                <a:ea typeface="Heiti TC Light" charset="-120"/>
                <a:cs typeface="Heiti TC Light" charset="-120"/>
              </a:rPr>
              <a:t>BioRePeelCl</a:t>
            </a:r>
            <a:r>
              <a:rPr lang="en-US" sz="2000" baseline="-25000" noProof="0" dirty="0">
                <a:solidFill>
                  <a:srgbClr val="212121"/>
                </a:solidFill>
                <a:latin typeface="Didact Gothic" pitchFamily="2" charset="0"/>
                <a:ea typeface="Heiti TC Light" charset="-120"/>
                <a:cs typeface="Heiti TC Light" charset="-120"/>
              </a:rPr>
              <a:t>3</a:t>
            </a:r>
            <a:r>
              <a:rPr lang="en-US" sz="2000" baseline="30000" noProof="0" dirty="0">
                <a:solidFill>
                  <a:srgbClr val="212121"/>
                </a:solidFill>
                <a:latin typeface="Heiti TC Light" charset="-120"/>
                <a:ea typeface="Heiti TC Light" charset="-120"/>
                <a:cs typeface="Heiti TC Light" charset="-120"/>
              </a:rPr>
              <a:t>®</a:t>
            </a:r>
            <a:r>
              <a:rPr lang="en-US" sz="2000" noProof="0" dirty="0">
                <a:solidFill>
                  <a:srgbClr val="212121"/>
                </a:solidFill>
                <a:latin typeface="Heiti TC Light" charset="-120"/>
                <a:ea typeface="Heiti TC Light" charset="-120"/>
                <a:cs typeface="Heiti TC Light" charset="-120"/>
              </a:rPr>
              <a:t>,</a:t>
            </a:r>
            <a:r>
              <a:rPr lang="en-US" sz="2000" noProof="0" dirty="0">
                <a:solidFill>
                  <a:srgbClr val="21212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r>
              <a:rPr lang="en-US" sz="2000" noProof="0" dirty="0">
                <a:solidFill>
                  <a:srgbClr val="212121"/>
                </a:solidFill>
                <a:latin typeface="Avenir Book" charset="0"/>
                <a:ea typeface="Avenir Book" charset="0"/>
                <a:cs typeface="Avenir Book" charset="0"/>
              </a:rPr>
              <a:t>can be used for: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8799C59-553E-041D-5FCB-57962885E6F6}"/>
              </a:ext>
            </a:extLst>
          </p:cNvPr>
          <p:cNvGrpSpPr/>
          <p:nvPr/>
        </p:nvGrpSpPr>
        <p:grpSpPr>
          <a:xfrm>
            <a:off x="1249045" y="3165696"/>
            <a:ext cx="3994134" cy="457200"/>
            <a:chOff x="1321806" y="2286000"/>
            <a:chExt cx="3994134" cy="4572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056ECC05-7C83-5CAE-016C-B7E6E11DFCE3}"/>
                </a:ext>
              </a:extLst>
            </p:cNvPr>
            <p:cNvSpPr/>
            <p:nvPr/>
          </p:nvSpPr>
          <p:spPr>
            <a:xfrm>
              <a:off x="1321806" y="2286000"/>
              <a:ext cx="3994134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A3369E5-8B9D-54D3-3F07-F3CCAB18C1AA}"/>
                </a:ext>
              </a:extLst>
            </p:cNvPr>
            <p:cNvSpPr txBox="1"/>
            <p:nvPr/>
          </p:nvSpPr>
          <p:spPr>
            <a:xfrm>
              <a:off x="1524000" y="2333123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noProof="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WHOLE BODY</a:t>
              </a:r>
              <a:endParaRPr lang="en-US" sz="1800" b="1" spc="-19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0FEE9FC7-F07A-12CB-5F5B-F6F8EC06EA25}"/>
              </a:ext>
            </a:extLst>
          </p:cNvPr>
          <p:cNvGrpSpPr/>
          <p:nvPr/>
        </p:nvGrpSpPr>
        <p:grpSpPr>
          <a:xfrm>
            <a:off x="1249045" y="3736064"/>
            <a:ext cx="3994134" cy="457200"/>
            <a:chOff x="1321806" y="2856368"/>
            <a:chExt cx="3994134" cy="457200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202EAA9E-011B-4F5A-61EC-2AF529C9A190}"/>
                </a:ext>
              </a:extLst>
            </p:cNvPr>
            <p:cNvSpPr/>
            <p:nvPr/>
          </p:nvSpPr>
          <p:spPr>
            <a:xfrm>
              <a:off x="1321806" y="2856368"/>
              <a:ext cx="3994134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FE198B4-40CA-AA12-8F16-585CCA484BA3}"/>
                </a:ext>
              </a:extLst>
            </p:cNvPr>
            <p:cNvSpPr txBox="1"/>
            <p:nvPr/>
          </p:nvSpPr>
          <p:spPr>
            <a:xfrm>
              <a:off x="1524000" y="2903491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noProof="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ALL AGES</a:t>
              </a:r>
              <a:endParaRPr lang="en-US" sz="1800" b="1" spc="-19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97489ED-DF83-BD52-108A-3E8954491EFA}"/>
              </a:ext>
            </a:extLst>
          </p:cNvPr>
          <p:cNvGrpSpPr/>
          <p:nvPr/>
        </p:nvGrpSpPr>
        <p:grpSpPr>
          <a:xfrm>
            <a:off x="1249045" y="4306432"/>
            <a:ext cx="3994134" cy="457200"/>
            <a:chOff x="1321806" y="3426736"/>
            <a:chExt cx="3994134" cy="457200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42B596FB-9DC4-5039-C7A9-7EC5339C1538}"/>
                </a:ext>
              </a:extLst>
            </p:cNvPr>
            <p:cNvSpPr/>
            <p:nvPr/>
          </p:nvSpPr>
          <p:spPr>
            <a:xfrm>
              <a:off x="1321806" y="3426736"/>
              <a:ext cx="3994134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E2F0A63-9337-6513-0AE4-85C49A6D5EA4}"/>
                </a:ext>
              </a:extLst>
            </p:cNvPr>
            <p:cNvSpPr txBox="1"/>
            <p:nvPr/>
          </p:nvSpPr>
          <p:spPr>
            <a:xfrm>
              <a:off x="1524000" y="3473859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noProof="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ALL SKIN TYPES</a:t>
              </a:r>
              <a:endParaRPr lang="en-US" sz="1800" b="1" spc="-19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018A4A3-A510-2A83-EAAC-37E7B4E19359}"/>
              </a:ext>
            </a:extLst>
          </p:cNvPr>
          <p:cNvGrpSpPr/>
          <p:nvPr/>
        </p:nvGrpSpPr>
        <p:grpSpPr>
          <a:xfrm>
            <a:off x="1249045" y="4876800"/>
            <a:ext cx="3994134" cy="457200"/>
            <a:chOff x="1321806" y="3997104"/>
            <a:chExt cx="3994134" cy="457200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EABA5C2B-4C1D-7667-E865-C95114CBEE8D}"/>
                </a:ext>
              </a:extLst>
            </p:cNvPr>
            <p:cNvSpPr/>
            <p:nvPr/>
          </p:nvSpPr>
          <p:spPr>
            <a:xfrm>
              <a:off x="1321806" y="3997104"/>
              <a:ext cx="3994134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86B8AB8-427A-CD96-C7EE-7140937DF1BB}"/>
                </a:ext>
              </a:extLst>
            </p:cNvPr>
            <p:cNvSpPr txBox="1"/>
            <p:nvPr/>
          </p:nvSpPr>
          <p:spPr>
            <a:xfrm>
              <a:off x="1524000" y="4044227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noProof="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ALL SEASONS</a:t>
              </a:r>
              <a:endParaRPr lang="en-US" sz="1800" b="1" spc="-19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212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268D13-6C43-8F2B-702D-2DDDF9E548C0}"/>
              </a:ext>
            </a:extLst>
          </p:cNvPr>
          <p:cNvSpPr txBox="1"/>
          <p:nvPr/>
        </p:nvSpPr>
        <p:spPr>
          <a:xfrm>
            <a:off x="2628900" y="6858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noProof="0" dirty="0" err="1">
                <a:solidFill>
                  <a:schemeClr val="bg1"/>
                </a:solidFill>
                <a:latin typeface="Didact Gothic" pitchFamily="2" charset="0"/>
                <a:ea typeface="Avenir Book" charset="0"/>
                <a:cs typeface="Avenir Book" charset="0"/>
              </a:rPr>
              <a:t>BioReHydra</a:t>
            </a:r>
            <a:r>
              <a:rPr lang="en-US" sz="2400" baseline="30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®</a:t>
            </a:r>
            <a:r>
              <a:rPr lang="en-US" sz="2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and </a:t>
            </a:r>
            <a:r>
              <a:rPr lang="en-US" sz="2400" noProof="0" dirty="0" err="1">
                <a:solidFill>
                  <a:schemeClr val="bg1"/>
                </a:solidFill>
                <a:latin typeface="Didact Gothic" pitchFamily="2" charset="0"/>
                <a:ea typeface="Avenir Book" charset="0"/>
                <a:cs typeface="Avenir Book" charset="0"/>
              </a:rPr>
              <a:t>BioReLift</a:t>
            </a:r>
            <a:r>
              <a:rPr lang="en-US" sz="2400" baseline="30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®</a:t>
            </a:r>
            <a:r>
              <a:rPr lang="en-US" sz="2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,</a:t>
            </a:r>
          </a:p>
          <a:p>
            <a:pPr algn="ctr"/>
            <a:r>
              <a:rPr lang="en-US" sz="2400" b="1" noProof="0" dirty="0">
                <a:solidFill>
                  <a:schemeClr val="bg2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2 sizes for 2 main ne</a:t>
            </a:r>
            <a:r>
              <a:rPr lang="en-US" sz="2400" b="1" noProof="0" dirty="0">
                <a:solidFill>
                  <a:schemeClr val="bg2"/>
                </a:solidFill>
                <a:latin typeface="Avenir Book" charset="0"/>
                <a:ea typeface="Avenir Book" charset="0"/>
                <a:cs typeface="Avenir Book" charset="0"/>
              </a:rPr>
              <a:t>eds</a:t>
            </a:r>
            <a:r>
              <a:rPr lang="en-US" sz="2400" b="1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: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DDBBABA-7779-28FD-49CA-02529CBEDB8A}"/>
              </a:ext>
            </a:extLst>
          </p:cNvPr>
          <p:cNvSpPr/>
          <p:nvPr/>
        </p:nvSpPr>
        <p:spPr>
          <a:xfrm>
            <a:off x="1451055" y="5576346"/>
            <a:ext cx="797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b="1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200 mL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D0ACB91-DB85-1E25-F0E4-A989D9DF045D}"/>
              </a:ext>
            </a:extLst>
          </p:cNvPr>
          <p:cNvSpPr/>
          <p:nvPr/>
        </p:nvSpPr>
        <p:spPr>
          <a:xfrm>
            <a:off x="3143829" y="2013038"/>
            <a:ext cx="1133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b="1" noProof="0" dirty="0">
                <a:solidFill>
                  <a:schemeClr val="bg1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In the clinic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6B1B522-B201-0F17-270F-060F0159ECA2}"/>
              </a:ext>
            </a:extLst>
          </p:cNvPr>
          <p:cNvSpPr/>
          <p:nvPr/>
        </p:nvSpPr>
        <p:spPr>
          <a:xfrm>
            <a:off x="3143829" y="2386273"/>
            <a:ext cx="29521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0" dirty="0">
                <a:solidFill>
                  <a:schemeClr val="bg1"/>
                </a:solidFill>
                <a:latin typeface="Avenir" panose="02000503020000020003" pitchFamily="2" charset="0"/>
                <a:ea typeface="Avenir Medium" charset="0"/>
                <a:cs typeface="Avenir Medium" charset="0"/>
              </a:rPr>
              <a:t>Specific for the </a:t>
            </a:r>
            <a:r>
              <a:rPr lang="en-US" sz="1400" noProof="0" dirty="0">
                <a:solidFill>
                  <a:schemeClr val="bg1"/>
                </a:solidFill>
                <a:latin typeface="Avenir" panose="02000503020000020003" pitchFamily="2" charset="0"/>
                <a:ea typeface="Avenir Book" charset="0"/>
                <a:cs typeface="Avenir Book" charset="0"/>
              </a:rPr>
              <a:t>physician to offer a synergistic post-treatment to the </a:t>
            </a:r>
            <a:r>
              <a:rPr lang="en-US" sz="1400" noProof="0" dirty="0">
                <a:solidFill>
                  <a:schemeClr val="bg1"/>
                </a:solidFill>
                <a:latin typeface="Avenir" panose="02000503020000020003" pitchFamily="2" charset="0"/>
                <a:ea typeface="Avenir Medium" charset="0"/>
                <a:cs typeface="Avenir Medium" charset="0"/>
              </a:rPr>
              <a:t>BioRePeelCl</a:t>
            </a:r>
            <a:r>
              <a:rPr lang="en-US" baseline="-25000" noProof="0" dirty="0">
                <a:solidFill>
                  <a:schemeClr val="bg1"/>
                </a:solidFill>
                <a:latin typeface="Avenir" panose="02000503020000020003" pitchFamily="2" charset="0"/>
                <a:ea typeface="Avenir Medium" charset="0"/>
                <a:cs typeface="Avenir Medium" charset="0"/>
              </a:rPr>
              <a:t>3</a:t>
            </a:r>
            <a:r>
              <a:rPr lang="en-US" sz="1400" baseline="30000" noProof="0" dirty="0">
                <a:solidFill>
                  <a:schemeClr val="bg1"/>
                </a:solidFill>
                <a:latin typeface="Avenir" panose="02000503020000020003" pitchFamily="2" charset="0"/>
                <a:ea typeface="Avenir Medium" charset="0"/>
                <a:cs typeface="Avenir Medium" charset="0"/>
              </a:rPr>
              <a:t>®</a:t>
            </a:r>
            <a:r>
              <a:rPr lang="en-US" sz="1400" noProof="0" dirty="0">
                <a:solidFill>
                  <a:schemeClr val="bg1"/>
                </a:solidFill>
                <a:latin typeface="Avenir" panose="02000503020000020003" pitchFamily="2" charset="0"/>
                <a:ea typeface="Avenir Medium" charset="0"/>
                <a:cs typeface="Avenir Medium" charset="0"/>
              </a:rPr>
              <a:t> </a:t>
            </a:r>
            <a:r>
              <a:rPr lang="en-US" sz="1400" noProof="0" dirty="0">
                <a:solidFill>
                  <a:schemeClr val="bg1"/>
                </a:solidFill>
                <a:latin typeface="Avenir" panose="02000503020000020003" pitchFamily="2" charset="0"/>
                <a:ea typeface="Avenir Book" charset="0"/>
                <a:cs typeface="Avenir Book" charset="0"/>
              </a:rPr>
              <a:t>protocol and to improve the excellent results obtained during the outpatient treatment.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9C405A8-F1F0-5BC6-11ED-3744D316806D}"/>
              </a:ext>
            </a:extLst>
          </p:cNvPr>
          <p:cNvSpPr/>
          <p:nvPr/>
        </p:nvSpPr>
        <p:spPr>
          <a:xfrm>
            <a:off x="3143829" y="3836726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b="1" noProof="0" dirty="0">
                <a:solidFill>
                  <a:schemeClr val="bg1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When?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B40DD71-C22C-5BEC-0BC1-9D0C53B42BD4}"/>
              </a:ext>
            </a:extLst>
          </p:cNvPr>
          <p:cNvSpPr/>
          <p:nvPr/>
        </p:nvSpPr>
        <p:spPr>
          <a:xfrm>
            <a:off x="3143829" y="4222838"/>
            <a:ext cx="29521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Immediately after BioRePeelCl</a:t>
            </a:r>
            <a:r>
              <a:rPr lang="en-US" baseline="-25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en-US" sz="1400" baseline="30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® </a:t>
            </a: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Immediately after radiofrequency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Immediately after laser  and </a:t>
            </a:r>
            <a:r>
              <a:rPr lang="en-US" sz="1400" noProof="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photostimulation</a:t>
            </a: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treatment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E5D86C8-7AD2-3711-89C1-3B7F40320405}"/>
              </a:ext>
            </a:extLst>
          </p:cNvPr>
          <p:cNvSpPr/>
          <p:nvPr/>
        </p:nvSpPr>
        <p:spPr>
          <a:xfrm>
            <a:off x="8333904" y="2026605"/>
            <a:ext cx="907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b="1" noProof="0" dirty="0">
                <a:solidFill>
                  <a:schemeClr val="bg1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At home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22F04C8-2E08-B6C3-A371-F706BB593D27}"/>
              </a:ext>
            </a:extLst>
          </p:cNvPr>
          <p:cNvSpPr/>
          <p:nvPr/>
        </p:nvSpPr>
        <p:spPr>
          <a:xfrm>
            <a:off x="8220892" y="2399840"/>
            <a:ext cx="34341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For the patient to have a specifically-developed home treatment, which enhances the results and benefits of the </a:t>
            </a:r>
            <a:r>
              <a:rPr lang="en-US" sz="1400" noProof="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BioRePeelCl</a:t>
            </a:r>
            <a:r>
              <a:rPr lang="en-US" baseline="-25000" noProof="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3</a:t>
            </a:r>
            <a:r>
              <a:rPr lang="en-US" sz="1400" baseline="30000" noProof="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®</a:t>
            </a:r>
            <a:r>
              <a:rPr lang="en-US" sz="1400" noProof="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 </a:t>
            </a: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treatment between one session and another.</a:t>
            </a:r>
            <a:endParaRPr lang="en-US" sz="1400" baseline="-25000" noProof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F4E1780-7E99-FD59-CE95-26382FE63885}"/>
              </a:ext>
            </a:extLst>
          </p:cNvPr>
          <p:cNvSpPr/>
          <p:nvPr/>
        </p:nvSpPr>
        <p:spPr>
          <a:xfrm>
            <a:off x="8220892" y="3800674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b="1" noProof="0" dirty="0">
                <a:solidFill>
                  <a:schemeClr val="bg1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When?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BF98D9CC-C1C5-FC54-F4AC-FE229FD57E14}"/>
              </a:ext>
            </a:extLst>
          </p:cNvPr>
          <p:cNvCxnSpPr/>
          <p:nvPr/>
        </p:nvCxnSpPr>
        <p:spPr>
          <a:xfrm>
            <a:off x="6248400" y="1939672"/>
            <a:ext cx="0" cy="39359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73847D12-2884-1983-C365-A4E0CEB2FF42}"/>
              </a:ext>
            </a:extLst>
          </p:cNvPr>
          <p:cNvSpPr/>
          <p:nvPr/>
        </p:nvSpPr>
        <p:spPr>
          <a:xfrm>
            <a:off x="7053321" y="5594937"/>
            <a:ext cx="692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b="1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30 mL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C1EA0E5-3E9E-7D95-3DE0-641CD9309CE0}"/>
              </a:ext>
            </a:extLst>
          </p:cNvPr>
          <p:cNvSpPr/>
          <p:nvPr/>
        </p:nvSpPr>
        <p:spPr>
          <a:xfrm>
            <a:off x="8257695" y="4222838"/>
            <a:ext cx="295217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In the morning or evening</a:t>
            </a:r>
          </a:p>
          <a:p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     during BioRePeelCl</a:t>
            </a:r>
            <a:r>
              <a:rPr lang="en-US" baseline="-25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en-US" sz="1400" baseline="30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®</a:t>
            </a:r>
            <a:r>
              <a:rPr lang="en-US" sz="1400" baseline="-25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In the morning or evening after BioRePeelCl</a:t>
            </a:r>
            <a:r>
              <a:rPr lang="en-US" baseline="-25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en-US" sz="1400" baseline="30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®</a:t>
            </a:r>
            <a:r>
              <a:rPr lang="en-US" sz="1400" baseline="-250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treatment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As </a:t>
            </a:r>
            <a:r>
              <a:rPr lang="en-US" sz="1400" noProof="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coadjuvants</a:t>
            </a:r>
            <a:r>
              <a:rPr lang="en-US" sz="1400" noProof="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for other aesthetic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noProof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Immagine 1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4DCF036D-BF08-6302-7DA6-5ED352864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6" r="28616"/>
          <a:stretch/>
        </p:blipFill>
        <p:spPr>
          <a:xfrm>
            <a:off x="691461" y="1226983"/>
            <a:ext cx="1098530" cy="4358870"/>
          </a:xfrm>
          <a:prstGeom prst="rect">
            <a:avLst/>
          </a:prstGeom>
        </p:spPr>
      </p:pic>
      <p:pic>
        <p:nvPicPr>
          <p:cNvPr id="3" name="Immagine 2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2BDE15B8-648D-DDA6-33B2-E833C7609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9"/>
          <a:stretch/>
        </p:blipFill>
        <p:spPr>
          <a:xfrm>
            <a:off x="1596480" y="1223439"/>
            <a:ext cx="1254465" cy="4358870"/>
          </a:xfrm>
          <a:prstGeom prst="rect">
            <a:avLst/>
          </a:prstGeom>
        </p:spPr>
      </p:pic>
      <p:pic>
        <p:nvPicPr>
          <p:cNvPr id="4" name="Immagine 3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57265962-7AD4-B3FE-D54F-65129DC1B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0" r="16035"/>
          <a:stretch/>
        </p:blipFill>
        <p:spPr>
          <a:xfrm>
            <a:off x="6505697" y="1250167"/>
            <a:ext cx="710548" cy="4337528"/>
          </a:xfrm>
          <a:prstGeom prst="rect">
            <a:avLst/>
          </a:prstGeom>
        </p:spPr>
      </p:pic>
      <p:pic>
        <p:nvPicPr>
          <p:cNvPr id="5" name="Immagine 4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F7A34E64-148A-746A-C5FC-715D60FE0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r="64430"/>
          <a:stretch/>
        </p:blipFill>
        <p:spPr>
          <a:xfrm>
            <a:off x="7253562" y="1143000"/>
            <a:ext cx="752893" cy="443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55C777D-0C86-9801-CF4B-0F9960A8E2AE}"/>
              </a:ext>
            </a:extLst>
          </p:cNvPr>
          <p:cNvSpPr/>
          <p:nvPr/>
        </p:nvSpPr>
        <p:spPr>
          <a:xfrm flipV="1">
            <a:off x="899349" y="3674759"/>
            <a:ext cx="10428550" cy="45719"/>
          </a:xfrm>
          <a:prstGeom prst="rect">
            <a:avLst/>
          </a:prstGeom>
          <a:solidFill>
            <a:srgbClr val="01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01275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2B96359-6687-D845-2688-8DF514939E94}"/>
              </a:ext>
            </a:extLst>
          </p:cNvPr>
          <p:cNvSpPr/>
          <p:nvPr/>
        </p:nvSpPr>
        <p:spPr>
          <a:xfrm flipV="1">
            <a:off x="899349" y="1650838"/>
            <a:ext cx="10425360" cy="53825"/>
          </a:xfrm>
          <a:prstGeom prst="rect">
            <a:avLst/>
          </a:prstGeom>
          <a:solidFill>
            <a:srgbClr val="01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01275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ED0A0CF-2E62-520B-BD0F-09AECE7A2559}"/>
              </a:ext>
            </a:extLst>
          </p:cNvPr>
          <p:cNvSpPr/>
          <p:nvPr/>
        </p:nvSpPr>
        <p:spPr>
          <a:xfrm>
            <a:off x="899349" y="5505206"/>
            <a:ext cx="10428550" cy="45719"/>
          </a:xfrm>
          <a:prstGeom prst="rect">
            <a:avLst/>
          </a:prstGeom>
          <a:solidFill>
            <a:srgbClr val="01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01275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F328CDB-C53E-2567-0E06-4143C3AA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7" y="4885994"/>
            <a:ext cx="1071685" cy="10716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8387661-AD79-C323-5875-9AFCF35F0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493626"/>
            <a:ext cx="1059001" cy="10590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65B4E65-7631-7D33-3E0D-02A7A8E5E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226209"/>
            <a:ext cx="1059001" cy="107168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5352129-9283-FD42-904A-949303262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914400"/>
            <a:ext cx="1059000" cy="1059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53BEA81-2436-240B-D319-574A12DD4B1F}"/>
              </a:ext>
            </a:extLst>
          </p:cNvPr>
          <p:cNvSpPr txBox="1"/>
          <p:nvPr/>
        </p:nvSpPr>
        <p:spPr>
          <a:xfrm>
            <a:off x="834487" y="1285690"/>
            <a:ext cx="1670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latin typeface="Avenir Heavy" panose="02000503020000020003" pitchFamily="2" charset="0"/>
                <a:ea typeface="Avenir Book" charset="0"/>
                <a:cs typeface="Avenir Book" charset="0"/>
              </a:rPr>
              <a:t>Dry</a:t>
            </a:r>
            <a:r>
              <a:rPr lang="en-US" b="1" noProof="0" dirty="0">
                <a:latin typeface="Avenir Book" charset="0"/>
                <a:ea typeface="Avenir Book" charset="0"/>
                <a:cs typeface="Avenir Book" charset="0"/>
              </a:rPr>
              <a:t> skin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0425924-2667-AEED-3F0F-A40325803413}"/>
              </a:ext>
            </a:extLst>
          </p:cNvPr>
          <p:cNvSpPr/>
          <p:nvPr/>
        </p:nvSpPr>
        <p:spPr>
          <a:xfrm>
            <a:off x="841591" y="3020660"/>
            <a:ext cx="2538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noProof="0" dirty="0">
                <a:latin typeface="Avenir Heavy" panose="02000503020000020003" pitchFamily="2" charset="0"/>
                <a:ea typeface="Avenir Book" charset="0"/>
                <a:cs typeface="Avenir Book" charset="0"/>
              </a:rPr>
              <a:t>Normal</a:t>
            </a:r>
            <a:r>
              <a:rPr lang="en-US" b="1" noProof="0" dirty="0">
                <a:latin typeface="Avenir Book" charset="0"/>
                <a:ea typeface="Avenir Book" charset="0"/>
                <a:cs typeface="Avenir Book" charset="0"/>
              </a:rPr>
              <a:t> or</a:t>
            </a:r>
          </a:p>
          <a:p>
            <a:r>
              <a:rPr lang="en-US" b="1" noProof="0" dirty="0">
                <a:latin typeface="Avenir Heavy" panose="02000503020000020003" pitchFamily="2" charset="0"/>
                <a:ea typeface="Avenir Book" charset="0"/>
                <a:cs typeface="Avenir Book" charset="0"/>
              </a:rPr>
              <a:t>combination</a:t>
            </a:r>
            <a:r>
              <a:rPr lang="en-US" b="1" noProof="0" dirty="0">
                <a:latin typeface="Avenir Book" charset="0"/>
                <a:ea typeface="Avenir Book" charset="0"/>
                <a:cs typeface="Avenir Book" charset="0"/>
              </a:rPr>
              <a:t> skin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B023FEE-312F-66C1-FF38-664C70577F34}"/>
              </a:ext>
            </a:extLst>
          </p:cNvPr>
          <p:cNvSpPr/>
          <p:nvPr/>
        </p:nvSpPr>
        <p:spPr>
          <a:xfrm>
            <a:off x="841591" y="5113013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noProof="0" dirty="0">
                <a:latin typeface="Avenir Heavy" panose="02000503020000020003" pitchFamily="2" charset="0"/>
                <a:ea typeface="Avenir Book" charset="0"/>
                <a:cs typeface="Avenir Book" charset="0"/>
              </a:rPr>
              <a:t>Oily</a:t>
            </a:r>
            <a:r>
              <a:rPr lang="en-US" b="1" noProof="0" dirty="0">
                <a:latin typeface="Avenir Book" charset="0"/>
                <a:ea typeface="Avenir Book" charset="0"/>
                <a:cs typeface="Avenir Book" charset="0"/>
              </a:rPr>
              <a:t> skin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467D014-158E-8F3C-E128-32281A35E04E}"/>
              </a:ext>
            </a:extLst>
          </p:cNvPr>
          <p:cNvSpPr/>
          <p:nvPr/>
        </p:nvSpPr>
        <p:spPr>
          <a:xfrm>
            <a:off x="9711132" y="1276930"/>
            <a:ext cx="1333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EVENING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F63EC2D-427B-989B-6C97-F2C3445C26C8}"/>
              </a:ext>
            </a:extLst>
          </p:cNvPr>
          <p:cNvSpPr/>
          <p:nvPr/>
        </p:nvSpPr>
        <p:spPr>
          <a:xfrm>
            <a:off x="5817885" y="1276930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MORNING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1CF8802-7BAA-080D-F26A-DFF54B025B12}"/>
              </a:ext>
            </a:extLst>
          </p:cNvPr>
          <p:cNvSpPr/>
          <p:nvPr/>
        </p:nvSpPr>
        <p:spPr>
          <a:xfrm>
            <a:off x="5812317" y="3268005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MORNING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4847626-6E7E-CC84-63BD-3060DCB1C9D7}"/>
              </a:ext>
            </a:extLst>
          </p:cNvPr>
          <p:cNvSpPr/>
          <p:nvPr/>
        </p:nvSpPr>
        <p:spPr>
          <a:xfrm>
            <a:off x="5812317" y="5124987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MORNING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6CF8CCF-D5AB-7A38-13AB-65B44BE55F1D}"/>
              </a:ext>
            </a:extLst>
          </p:cNvPr>
          <p:cNvSpPr/>
          <p:nvPr/>
        </p:nvSpPr>
        <p:spPr>
          <a:xfrm>
            <a:off x="9711132" y="3268005"/>
            <a:ext cx="131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EVENING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F95E4D8-DC93-D3E1-F374-A1C25D05A0E6}"/>
              </a:ext>
            </a:extLst>
          </p:cNvPr>
          <p:cNvSpPr/>
          <p:nvPr/>
        </p:nvSpPr>
        <p:spPr>
          <a:xfrm>
            <a:off x="9711132" y="5090620"/>
            <a:ext cx="1333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EVENING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0BC89A6-C262-5D19-A90B-6F54A07B1526}"/>
              </a:ext>
            </a:extLst>
          </p:cNvPr>
          <p:cNvSpPr txBox="1"/>
          <p:nvPr/>
        </p:nvSpPr>
        <p:spPr>
          <a:xfrm>
            <a:off x="8128753" y="1070788"/>
            <a:ext cx="38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noProof="0" dirty="0">
                <a:solidFill>
                  <a:srgbClr val="59D3D8"/>
                </a:solidFill>
                <a:latin typeface="Avenir Book" charset="0"/>
                <a:ea typeface="Avenir Book" charset="0"/>
                <a:cs typeface="Avenir Book" charset="0"/>
              </a:rPr>
              <a:t>+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7469855-2CFC-19B2-1448-AE7EE798ABBC}"/>
              </a:ext>
            </a:extLst>
          </p:cNvPr>
          <p:cNvSpPr txBox="1"/>
          <p:nvPr/>
        </p:nvSpPr>
        <p:spPr>
          <a:xfrm>
            <a:off x="8128753" y="3038987"/>
            <a:ext cx="38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noProof="0" dirty="0">
                <a:solidFill>
                  <a:srgbClr val="59D3D8"/>
                </a:solidFill>
                <a:latin typeface="Avenir Book" charset="0"/>
                <a:ea typeface="Avenir Book" charset="0"/>
                <a:cs typeface="Avenir Book" charset="0"/>
              </a:rPr>
              <a:t>+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E8E2A4F-72B9-561B-2287-FC5B746F312D}"/>
              </a:ext>
            </a:extLst>
          </p:cNvPr>
          <p:cNvSpPr txBox="1"/>
          <p:nvPr/>
        </p:nvSpPr>
        <p:spPr>
          <a:xfrm>
            <a:off x="8136983" y="4926074"/>
            <a:ext cx="38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noProof="0" dirty="0">
                <a:solidFill>
                  <a:srgbClr val="59D3D8"/>
                </a:solidFill>
                <a:latin typeface="Avenir Book" charset="0"/>
                <a:ea typeface="Avenir Book" charset="0"/>
                <a:cs typeface="Avenir Book" charset="0"/>
              </a:rPr>
              <a:t>+</a:t>
            </a:r>
          </a:p>
        </p:txBody>
      </p:sp>
      <p:sp>
        <p:nvSpPr>
          <p:cNvPr id="26" name="Luna 25">
            <a:extLst>
              <a:ext uri="{FF2B5EF4-FFF2-40B4-BE49-F238E27FC236}">
                <a16:creationId xmlns:a16="http://schemas.microsoft.com/office/drawing/2014/main" id="{508439A2-A3C0-505F-022A-9B0006537D66}"/>
              </a:ext>
            </a:extLst>
          </p:cNvPr>
          <p:cNvSpPr/>
          <p:nvPr/>
        </p:nvSpPr>
        <p:spPr>
          <a:xfrm rot="19871848">
            <a:off x="10099354" y="791047"/>
            <a:ext cx="276792" cy="456767"/>
          </a:xfrm>
          <a:prstGeom prst="moon">
            <a:avLst>
              <a:gd name="adj" fmla="val 53592"/>
            </a:avLst>
          </a:prstGeom>
          <a:solidFill>
            <a:srgbClr val="59D3D8"/>
          </a:solidFill>
          <a:ln>
            <a:solidFill>
              <a:srgbClr val="0F3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7" name="Sole 26">
            <a:extLst>
              <a:ext uri="{FF2B5EF4-FFF2-40B4-BE49-F238E27FC236}">
                <a16:creationId xmlns:a16="http://schemas.microsoft.com/office/drawing/2014/main" id="{7A26A730-A1DA-3057-F735-AFD0EAD09E6E}"/>
              </a:ext>
            </a:extLst>
          </p:cNvPr>
          <p:cNvSpPr/>
          <p:nvPr/>
        </p:nvSpPr>
        <p:spPr>
          <a:xfrm>
            <a:off x="6212292" y="745208"/>
            <a:ext cx="470055" cy="470055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8" name="Sole 27">
            <a:extLst>
              <a:ext uri="{FF2B5EF4-FFF2-40B4-BE49-F238E27FC236}">
                <a16:creationId xmlns:a16="http://schemas.microsoft.com/office/drawing/2014/main" id="{CC1A20EC-8E6F-0715-9BE0-612EBE2B22A8}"/>
              </a:ext>
            </a:extLst>
          </p:cNvPr>
          <p:cNvSpPr/>
          <p:nvPr/>
        </p:nvSpPr>
        <p:spPr>
          <a:xfrm>
            <a:off x="6212292" y="2758818"/>
            <a:ext cx="470055" cy="470055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9" name="Sole 28">
            <a:extLst>
              <a:ext uri="{FF2B5EF4-FFF2-40B4-BE49-F238E27FC236}">
                <a16:creationId xmlns:a16="http://schemas.microsoft.com/office/drawing/2014/main" id="{48A06857-CFB8-AFF6-9BBC-036A6A23DD34}"/>
              </a:ext>
            </a:extLst>
          </p:cNvPr>
          <p:cNvSpPr/>
          <p:nvPr/>
        </p:nvSpPr>
        <p:spPr>
          <a:xfrm>
            <a:off x="6212292" y="4615598"/>
            <a:ext cx="470055" cy="470055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0" name="Luna 29">
            <a:extLst>
              <a:ext uri="{FF2B5EF4-FFF2-40B4-BE49-F238E27FC236}">
                <a16:creationId xmlns:a16="http://schemas.microsoft.com/office/drawing/2014/main" id="{62BB05FF-A25A-C87D-4B3E-412ACFFB8C21}"/>
              </a:ext>
            </a:extLst>
          </p:cNvPr>
          <p:cNvSpPr/>
          <p:nvPr/>
        </p:nvSpPr>
        <p:spPr>
          <a:xfrm rot="19871848">
            <a:off x="10099354" y="4616947"/>
            <a:ext cx="276792" cy="456767"/>
          </a:xfrm>
          <a:prstGeom prst="moon">
            <a:avLst>
              <a:gd name="adj" fmla="val 53592"/>
            </a:avLst>
          </a:prstGeom>
          <a:solidFill>
            <a:srgbClr val="59D3D8"/>
          </a:solidFill>
          <a:ln>
            <a:solidFill>
              <a:srgbClr val="0F3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" name="Luna 30">
            <a:extLst>
              <a:ext uri="{FF2B5EF4-FFF2-40B4-BE49-F238E27FC236}">
                <a16:creationId xmlns:a16="http://schemas.microsoft.com/office/drawing/2014/main" id="{1DFBEF76-0EB5-4671-42C1-C97482B424B9}"/>
              </a:ext>
            </a:extLst>
          </p:cNvPr>
          <p:cNvSpPr/>
          <p:nvPr/>
        </p:nvSpPr>
        <p:spPr>
          <a:xfrm rot="19871848">
            <a:off x="10099354" y="2786238"/>
            <a:ext cx="276792" cy="456767"/>
          </a:xfrm>
          <a:prstGeom prst="moon">
            <a:avLst>
              <a:gd name="adj" fmla="val 53592"/>
            </a:avLst>
          </a:prstGeom>
          <a:solidFill>
            <a:srgbClr val="59D3D8"/>
          </a:solidFill>
          <a:ln>
            <a:solidFill>
              <a:srgbClr val="0F3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F395E14E-2387-B061-4F17-57391C9B04AA}"/>
              </a:ext>
            </a:extLst>
          </p:cNvPr>
          <p:cNvSpPr/>
          <p:nvPr/>
        </p:nvSpPr>
        <p:spPr>
          <a:xfrm>
            <a:off x="796465" y="372666"/>
            <a:ext cx="2747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noProof="0" dirty="0">
                <a:latin typeface="Avenir Heavy" panose="02000503020000020003" pitchFamily="2" charset="0"/>
                <a:ea typeface="Avenir Book" charset="0"/>
                <a:cs typeface="Avenir Book" charset="0"/>
              </a:rPr>
              <a:t>How to use at home?</a:t>
            </a:r>
          </a:p>
        </p:txBody>
      </p:sp>
      <p:pic>
        <p:nvPicPr>
          <p:cNvPr id="2" name="Immagine 1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90201AC1-D95F-D69D-898C-7DD2FFBDF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r="64430"/>
          <a:stretch/>
        </p:blipFill>
        <p:spPr>
          <a:xfrm>
            <a:off x="7430742" y="-1038377"/>
            <a:ext cx="511475" cy="3011777"/>
          </a:xfrm>
          <a:prstGeom prst="rect">
            <a:avLst/>
          </a:prstGeom>
        </p:spPr>
      </p:pic>
      <p:pic>
        <p:nvPicPr>
          <p:cNvPr id="3" name="Immagine 2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05512451-9BFB-6B30-DE3F-9EFABD3FC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r="64430"/>
          <a:stretch/>
        </p:blipFill>
        <p:spPr>
          <a:xfrm>
            <a:off x="8919299" y="-1047209"/>
            <a:ext cx="511475" cy="3011777"/>
          </a:xfrm>
          <a:prstGeom prst="rect">
            <a:avLst/>
          </a:prstGeom>
        </p:spPr>
      </p:pic>
      <p:pic>
        <p:nvPicPr>
          <p:cNvPr id="4" name="Immagine 3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F0B0802D-F8E4-F364-F598-554DC4E2F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r="64430"/>
          <a:stretch/>
        </p:blipFill>
        <p:spPr>
          <a:xfrm>
            <a:off x="8919299" y="1047405"/>
            <a:ext cx="511475" cy="3011777"/>
          </a:xfrm>
          <a:prstGeom prst="rect">
            <a:avLst/>
          </a:prstGeom>
        </p:spPr>
      </p:pic>
      <p:pic>
        <p:nvPicPr>
          <p:cNvPr id="5" name="Immagine 4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2AEFEB8E-8E04-E916-5602-2372D67A7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0" r="16035"/>
          <a:stretch/>
        </p:blipFill>
        <p:spPr>
          <a:xfrm>
            <a:off x="7430742" y="945754"/>
            <a:ext cx="511475" cy="3122288"/>
          </a:xfrm>
          <a:prstGeom prst="rect">
            <a:avLst/>
          </a:prstGeom>
        </p:spPr>
      </p:pic>
      <p:pic>
        <p:nvPicPr>
          <p:cNvPr id="38" name="Immagine 37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73C465C3-3B4D-7A1D-7A93-B686E19CC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0" r="16035"/>
          <a:stretch/>
        </p:blipFill>
        <p:spPr>
          <a:xfrm>
            <a:off x="7430742" y="2912778"/>
            <a:ext cx="511475" cy="3122288"/>
          </a:xfrm>
          <a:prstGeom prst="rect">
            <a:avLst/>
          </a:prstGeom>
        </p:spPr>
      </p:pic>
      <p:pic>
        <p:nvPicPr>
          <p:cNvPr id="39" name="Immagine 38" descr="Immagine che contiene testo, articoli da toeletta, bottiglia, Cura della pelle&#10;&#10;Descrizione generata automaticamente">
            <a:extLst>
              <a:ext uri="{FF2B5EF4-FFF2-40B4-BE49-F238E27FC236}">
                <a16:creationId xmlns:a16="http://schemas.microsoft.com/office/drawing/2014/main" id="{E7A16091-85DC-0C52-DDCC-C05194CCC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0" r="16035"/>
          <a:stretch/>
        </p:blipFill>
        <p:spPr>
          <a:xfrm>
            <a:off x="8919300" y="2912778"/>
            <a:ext cx="511475" cy="31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E690B41-AC39-8D09-92D2-BFB922759169}"/>
              </a:ext>
            </a:extLst>
          </p:cNvPr>
          <p:cNvSpPr/>
          <p:nvPr/>
        </p:nvSpPr>
        <p:spPr>
          <a:xfrm>
            <a:off x="609600" y="1170763"/>
            <a:ext cx="4495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noProof="0" dirty="0">
                <a:latin typeface="Avenir" panose="02000503020000020003" pitchFamily="2" charset="0"/>
              </a:rPr>
              <a:t>CLINICAL CASES</a:t>
            </a:r>
            <a:endParaRPr lang="en-US" sz="2000" b="1" noProof="0" dirty="0">
              <a:effectLst/>
              <a:latin typeface="Avenir" panose="02000503020000020003" pitchFamily="2" charset="0"/>
            </a:endParaRPr>
          </a:p>
        </p:txBody>
      </p:sp>
      <p:pic>
        <p:nvPicPr>
          <p:cNvPr id="7" name="Immagine 6" descr="Immagine che contiene persona, pelle, guancia, primo piano&#10;&#10;Descrizione generata automaticamente">
            <a:extLst>
              <a:ext uri="{FF2B5EF4-FFF2-40B4-BE49-F238E27FC236}">
                <a16:creationId xmlns:a16="http://schemas.microsoft.com/office/drawing/2014/main" id="{CEB9B508-66A9-DDC3-16DE-FEF54E893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57249"/>
            <a:ext cx="3157416" cy="31574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magine 7" descr="Immagine che contiene persona, pelle, primo piano, guancia&#10;&#10;Descrizione generata automaticamente">
            <a:extLst>
              <a:ext uri="{FF2B5EF4-FFF2-40B4-BE49-F238E27FC236}">
                <a16:creationId xmlns:a16="http://schemas.microsoft.com/office/drawing/2014/main" id="{04A70665-4EE7-AF8A-0DFC-FADE56D57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86" y="2263668"/>
            <a:ext cx="3157416" cy="31574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391AEF60-D803-90A7-DA3D-31714A8D9304}"/>
              </a:ext>
            </a:extLst>
          </p:cNvPr>
          <p:cNvSpPr txBox="1"/>
          <p:nvPr/>
        </p:nvSpPr>
        <p:spPr>
          <a:xfrm>
            <a:off x="3173720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BEFORE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4EEDD951-B735-CD53-E6D1-A2BCA9C6EC59}"/>
              </a:ext>
            </a:extLst>
          </p:cNvPr>
          <p:cNvSpPr txBox="1"/>
          <p:nvPr/>
        </p:nvSpPr>
        <p:spPr>
          <a:xfrm>
            <a:off x="7407706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AFTER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02BD1D9-C291-3190-4E92-CC7F65038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762000" y="564914"/>
            <a:ext cx="3514164" cy="8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74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206C1B0-9553-B870-AC73-4D90C7CABD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r="54631"/>
          <a:stretch/>
        </p:blipFill>
        <p:spPr>
          <a:xfrm>
            <a:off x="4876800" y="3810000"/>
            <a:ext cx="815712" cy="28589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FDCB2BA-40E8-684D-4388-6BA2F75424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r="4328"/>
          <a:stretch/>
        </p:blipFill>
        <p:spPr>
          <a:xfrm>
            <a:off x="5763028" y="3569659"/>
            <a:ext cx="1018772" cy="313594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315935-5F0D-1D9A-2946-6BC9100D7D41}"/>
              </a:ext>
            </a:extLst>
          </p:cNvPr>
          <p:cNvSpPr txBox="1"/>
          <p:nvPr/>
        </p:nvSpPr>
        <p:spPr>
          <a:xfrm>
            <a:off x="520734" y="1905000"/>
            <a:ext cx="3185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rgbClr val="012755"/>
                </a:solidFill>
                <a:latin typeface="Avenir Medium" charset="0"/>
                <a:ea typeface="Avenir Medium" charset="0"/>
                <a:cs typeface="Avenir Medium" charset="0"/>
              </a:rPr>
              <a:t>REVITALIZING, ANTIOXIDANT and MOISTURIZING treatment for FACE and BODY</a:t>
            </a:r>
          </a:p>
        </p:txBody>
      </p:sp>
      <p:pic>
        <p:nvPicPr>
          <p:cNvPr id="9" name="Immagine 8" descr="Immagine che contiene schermata, linea, nero&#10;&#10;Descrizione generata automaticamente">
            <a:extLst>
              <a:ext uri="{FF2B5EF4-FFF2-40B4-BE49-F238E27FC236}">
                <a16:creationId xmlns:a16="http://schemas.microsoft.com/office/drawing/2014/main" id="{C771C64F-9532-073C-09BC-D0E540A5BE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0" t="3848" r="40267" b="76293"/>
          <a:stretch/>
        </p:blipFill>
        <p:spPr>
          <a:xfrm>
            <a:off x="485683" y="4917231"/>
            <a:ext cx="1309844" cy="416769"/>
          </a:xfrm>
          <a:prstGeom prst="rect">
            <a:avLst/>
          </a:prstGeom>
        </p:spPr>
      </p:pic>
      <p:pic>
        <p:nvPicPr>
          <p:cNvPr id="10" name="Immagine 9" descr="Immagine che contiene schermata, linea, nero&#10;&#10;Descrizione generata automaticamente">
            <a:extLst>
              <a:ext uri="{FF2B5EF4-FFF2-40B4-BE49-F238E27FC236}">
                <a16:creationId xmlns:a16="http://schemas.microsoft.com/office/drawing/2014/main" id="{F9009BE4-57B3-1DF0-B380-08CE430FC5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0" t="51914" r="6538" b="26091"/>
          <a:stretch/>
        </p:blipFill>
        <p:spPr>
          <a:xfrm>
            <a:off x="494149" y="3950777"/>
            <a:ext cx="2017689" cy="46158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5A97A73-D5A9-FE2D-7216-E08FE2B3CADF}"/>
              </a:ext>
            </a:extLst>
          </p:cNvPr>
          <p:cNvSpPr/>
          <p:nvPr/>
        </p:nvSpPr>
        <p:spPr>
          <a:xfrm>
            <a:off x="2444515" y="3950777"/>
            <a:ext cx="1089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noProof="0" dirty="0">
                <a:solidFill>
                  <a:srgbClr val="4AAFA9"/>
                </a:solidFill>
                <a:effectLst/>
                <a:latin typeface="Avenir" panose="02000503020000020003" pitchFamily="2" charset="0"/>
              </a:rPr>
              <a:t>FND</a:t>
            </a:r>
          </a:p>
        </p:txBody>
      </p:sp>
      <p:pic>
        <p:nvPicPr>
          <p:cNvPr id="12" name="Immagine 11" descr="Immagine che contiene schermata, linea, nero&#10;&#10;Descrizione generata automaticamente">
            <a:extLst>
              <a:ext uri="{FF2B5EF4-FFF2-40B4-BE49-F238E27FC236}">
                <a16:creationId xmlns:a16="http://schemas.microsoft.com/office/drawing/2014/main" id="{FB2D682E-F992-B3AA-2943-717AC497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0" t="51914" r="6538" b="26091"/>
          <a:stretch/>
        </p:blipFill>
        <p:spPr>
          <a:xfrm>
            <a:off x="485682" y="4419600"/>
            <a:ext cx="2017689" cy="46158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25956EC-B1CA-3583-726D-B7E89BBA17AD}"/>
              </a:ext>
            </a:extLst>
          </p:cNvPr>
          <p:cNvSpPr/>
          <p:nvPr/>
        </p:nvSpPr>
        <p:spPr>
          <a:xfrm>
            <a:off x="2436048" y="4419600"/>
            <a:ext cx="1089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noProof="0" dirty="0">
                <a:solidFill>
                  <a:srgbClr val="4AAFA9"/>
                </a:solidFill>
                <a:effectLst/>
                <a:latin typeface="Avenir" panose="02000503020000020003" pitchFamily="2" charset="0"/>
              </a:rPr>
              <a:t>BODY</a:t>
            </a:r>
          </a:p>
        </p:txBody>
      </p:sp>
      <p:pic>
        <p:nvPicPr>
          <p:cNvPr id="14" name="Immagine 13" descr="Immagine che contiene schermata, linea, nero&#10;&#10;Descrizione generata automaticamente">
            <a:extLst>
              <a:ext uri="{FF2B5EF4-FFF2-40B4-BE49-F238E27FC236}">
                <a16:creationId xmlns:a16="http://schemas.microsoft.com/office/drawing/2014/main" id="{05EE7C41-0356-B196-24BF-C971CBCDB1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0" t="28752" r="17571" b="51389"/>
          <a:stretch/>
        </p:blipFill>
        <p:spPr>
          <a:xfrm>
            <a:off x="485683" y="5450631"/>
            <a:ext cx="1786152" cy="41676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400779D-4383-CC4D-AE84-4767103C24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2" t="9530" r="29194"/>
          <a:stretch/>
        </p:blipFill>
        <p:spPr>
          <a:xfrm>
            <a:off x="7543800" y="683882"/>
            <a:ext cx="1530465" cy="533314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F30BA01-84A1-1685-8A4A-A13C1AB00E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6" t="37246" r="15511"/>
          <a:stretch/>
        </p:blipFill>
        <p:spPr>
          <a:xfrm>
            <a:off x="6903898" y="2506358"/>
            <a:ext cx="968491" cy="363161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46B229C-2279-3D41-4E71-7C77C6891B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10208" r="77303"/>
          <a:stretch/>
        </p:blipFill>
        <p:spPr>
          <a:xfrm>
            <a:off x="9804615" y="723684"/>
            <a:ext cx="1549185" cy="532587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284E6D2-9101-17CF-D180-8781F0425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4" t="34025" r="64226"/>
          <a:stretch/>
        </p:blipFill>
        <p:spPr>
          <a:xfrm>
            <a:off x="9137435" y="2289913"/>
            <a:ext cx="968490" cy="3842170"/>
          </a:xfrm>
          <a:prstGeom prst="rect">
            <a:avLst/>
          </a:prstGeom>
        </p:spPr>
      </p:pic>
      <p:pic>
        <p:nvPicPr>
          <p:cNvPr id="19" name="Immagine 18" descr="Immagine che contiene schermata, linea, nero&#10;&#10;Descrizione generata automaticamente">
            <a:extLst>
              <a:ext uri="{FF2B5EF4-FFF2-40B4-BE49-F238E27FC236}">
                <a16:creationId xmlns:a16="http://schemas.microsoft.com/office/drawing/2014/main" id="{D2F03D20-3963-06B7-4715-8A4AE20A263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73721" r="6574" b="5029"/>
          <a:stretch/>
        </p:blipFill>
        <p:spPr>
          <a:xfrm>
            <a:off x="457200" y="892813"/>
            <a:ext cx="3623589" cy="830998"/>
          </a:xfrm>
          <a:prstGeom prst="rect">
            <a:avLst/>
          </a:prstGeom>
        </p:spPr>
      </p:pic>
      <p:pic>
        <p:nvPicPr>
          <p:cNvPr id="20" name="Immagine 19" descr="Immagine che contiene testo, articoli da toeletta, Accessori per la casa, bottiglia&#10;&#10;Il contenuto generato dall'IA potrebbe non essere corretto.">
            <a:extLst>
              <a:ext uri="{FF2B5EF4-FFF2-40B4-BE49-F238E27FC236}">
                <a16:creationId xmlns:a16="http://schemas.microsoft.com/office/drawing/2014/main" id="{44BB2CDB-6F09-A079-9C90-F4BB23E0C5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583" r="4743" b="4973"/>
          <a:stretch/>
        </p:blipFill>
        <p:spPr>
          <a:xfrm>
            <a:off x="4574931" y="0"/>
            <a:ext cx="7620000" cy="60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C79BC4C4-7500-EAFB-D1F9-E84EA5E9F953}"/>
              </a:ext>
            </a:extLst>
          </p:cNvPr>
          <p:cNvSpPr txBox="1"/>
          <p:nvPr/>
        </p:nvSpPr>
        <p:spPr>
          <a:xfrm>
            <a:off x="3173720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BEFORE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FBA09B9-3B9E-6977-B988-1AFEE62F478D}"/>
              </a:ext>
            </a:extLst>
          </p:cNvPr>
          <p:cNvSpPr txBox="1"/>
          <p:nvPr/>
        </p:nvSpPr>
        <p:spPr>
          <a:xfrm>
            <a:off x="7407706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AFTER</a:t>
            </a:r>
          </a:p>
        </p:txBody>
      </p:sp>
      <p:pic>
        <p:nvPicPr>
          <p:cNvPr id="6" name="Immagine 5" descr="Immagine che contiene primo piano, pelle, ciglio, organo&#10;&#10;Descrizione generata automaticamente">
            <a:extLst>
              <a:ext uri="{FF2B5EF4-FFF2-40B4-BE49-F238E27FC236}">
                <a16:creationId xmlns:a16="http://schemas.microsoft.com/office/drawing/2014/main" id="{17D82B69-2040-194E-0A63-F80C3AD33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50" y="2226959"/>
            <a:ext cx="3157002" cy="31570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magine 6" descr="Immagine che contiene pelle, persona, primo piano, Carne&#10;&#10;Descrizione generata automaticamente">
            <a:extLst>
              <a:ext uri="{FF2B5EF4-FFF2-40B4-BE49-F238E27FC236}">
                <a16:creationId xmlns:a16="http://schemas.microsoft.com/office/drawing/2014/main" id="{5575A593-717A-F498-8EFA-25D15397D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8" y="2226958"/>
            <a:ext cx="3157001" cy="3157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AAD011D-4CFD-BFF0-601F-F783CECDEB70}"/>
              </a:ext>
            </a:extLst>
          </p:cNvPr>
          <p:cNvSpPr/>
          <p:nvPr/>
        </p:nvSpPr>
        <p:spPr>
          <a:xfrm>
            <a:off x="609600" y="1170763"/>
            <a:ext cx="4495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noProof="0" dirty="0">
                <a:latin typeface="Avenir" panose="02000503020000020003" pitchFamily="2" charset="0"/>
              </a:rPr>
              <a:t>CLINICAL CASES</a:t>
            </a:r>
            <a:endParaRPr lang="en-US" sz="2000" b="1" noProof="0" dirty="0">
              <a:effectLst/>
              <a:latin typeface="Avenir" panose="02000503020000020003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B76D5F5-43E7-5D5E-F6C9-4982CFDC5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762000" y="564914"/>
            <a:ext cx="3514164" cy="8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17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8B6340A-21C6-10E5-0A29-BC58274F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" b="3963"/>
          <a:stretch/>
        </p:blipFill>
        <p:spPr>
          <a:xfrm>
            <a:off x="2374571" y="2474357"/>
            <a:ext cx="3130947" cy="28827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2592A7-033B-F6F4-C5ED-01F67B0F7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 b="3758"/>
          <a:stretch/>
        </p:blipFill>
        <p:spPr>
          <a:xfrm>
            <a:off x="6685828" y="2474357"/>
            <a:ext cx="3130947" cy="2895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3A83EA0-662A-CE02-0167-31BA858A7CAB}"/>
              </a:ext>
            </a:extLst>
          </p:cNvPr>
          <p:cNvSpPr txBox="1"/>
          <p:nvPr/>
        </p:nvSpPr>
        <p:spPr>
          <a:xfrm>
            <a:off x="3173720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EB44D-61BA-66C5-A166-1D9A3D0BD455}"/>
              </a:ext>
            </a:extLst>
          </p:cNvPr>
          <p:cNvSpPr txBox="1"/>
          <p:nvPr/>
        </p:nvSpPr>
        <p:spPr>
          <a:xfrm>
            <a:off x="7407706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AFTER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4F4B35B-A975-E3F1-9D0E-98C0B29BBA89}"/>
              </a:ext>
            </a:extLst>
          </p:cNvPr>
          <p:cNvSpPr/>
          <p:nvPr/>
        </p:nvSpPr>
        <p:spPr>
          <a:xfrm>
            <a:off x="609600" y="1170763"/>
            <a:ext cx="4495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noProof="0" dirty="0">
                <a:latin typeface="Avenir" panose="02000503020000020003" pitchFamily="2" charset="0"/>
              </a:rPr>
              <a:t>CLINICAL CASES</a:t>
            </a:r>
            <a:endParaRPr lang="en-US" sz="2000" b="1" noProof="0" dirty="0">
              <a:effectLst/>
              <a:latin typeface="Avenir" panose="02000503020000020003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53445E4-65A2-0B6C-A8B5-B8C08152F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762000" y="564914"/>
            <a:ext cx="3514164" cy="8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42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pelle, mascella, uomo&#10;&#10;Descrizione generata automaticamente">
            <a:extLst>
              <a:ext uri="{FF2B5EF4-FFF2-40B4-BE49-F238E27FC236}">
                <a16:creationId xmlns:a16="http://schemas.microsoft.com/office/drawing/2014/main" id="{31017185-9438-B053-735E-2091BDCA0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29" y="2205466"/>
            <a:ext cx="3209199" cy="32091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magine 4" descr="Immagine che contiene persona, Viso umano, uomo, pelle&#10;&#10;Descrizione generata automaticamente">
            <a:extLst>
              <a:ext uri="{FF2B5EF4-FFF2-40B4-BE49-F238E27FC236}">
                <a16:creationId xmlns:a16="http://schemas.microsoft.com/office/drawing/2014/main" id="{D7495DAE-50E4-832F-81BE-9E7676E07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87" y="2205466"/>
            <a:ext cx="3190216" cy="31902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9E6FB29-9CB9-66BA-536A-5E2B08D8FDE9}"/>
              </a:ext>
            </a:extLst>
          </p:cNvPr>
          <p:cNvSpPr txBox="1"/>
          <p:nvPr/>
        </p:nvSpPr>
        <p:spPr>
          <a:xfrm>
            <a:off x="3173720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72A0B-7797-E0C8-B9EB-256C6F24B521}"/>
              </a:ext>
            </a:extLst>
          </p:cNvPr>
          <p:cNvSpPr txBox="1"/>
          <p:nvPr/>
        </p:nvSpPr>
        <p:spPr>
          <a:xfrm>
            <a:off x="7407706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AFTER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9D5A4BC-64AC-2FCA-5D3B-7EE5E0ABC22C}"/>
              </a:ext>
            </a:extLst>
          </p:cNvPr>
          <p:cNvSpPr/>
          <p:nvPr/>
        </p:nvSpPr>
        <p:spPr>
          <a:xfrm>
            <a:off x="609600" y="1170763"/>
            <a:ext cx="4495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noProof="0" dirty="0">
                <a:latin typeface="Avenir" panose="02000503020000020003" pitchFamily="2" charset="0"/>
              </a:rPr>
              <a:t>CLINICAL CASES</a:t>
            </a:r>
            <a:endParaRPr lang="en-US" sz="2000" b="1" noProof="0" dirty="0">
              <a:effectLst/>
              <a:latin typeface="Avenir" panose="02000503020000020003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83C6A50-8A13-E69A-03D4-E3E94A7DF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762000" y="564914"/>
            <a:ext cx="3514164" cy="8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36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ancia, persona, Carne, stomaco&#10;&#10;Descrizione generata automaticamente">
            <a:extLst>
              <a:ext uri="{FF2B5EF4-FFF2-40B4-BE49-F238E27FC236}">
                <a16:creationId xmlns:a16="http://schemas.microsoft.com/office/drawing/2014/main" id="{B0ABB60E-2A79-AE90-A222-42F71CEF0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29" y="2205466"/>
            <a:ext cx="3190216" cy="31902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magine 4" descr="Immagine che contiene persona, pancia, Petto, collo&#10;&#10;Descrizione generata automaticamente">
            <a:extLst>
              <a:ext uri="{FF2B5EF4-FFF2-40B4-BE49-F238E27FC236}">
                <a16:creationId xmlns:a16="http://schemas.microsoft.com/office/drawing/2014/main" id="{969CE66B-AD8D-00C4-0C00-33856EAFB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93" y="2205466"/>
            <a:ext cx="3157002" cy="31570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58E0689-A095-3E22-4E91-CD2E6BC30B35}"/>
              </a:ext>
            </a:extLst>
          </p:cNvPr>
          <p:cNvSpPr txBox="1"/>
          <p:nvPr/>
        </p:nvSpPr>
        <p:spPr>
          <a:xfrm>
            <a:off x="3173720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ADDAF-A9F9-ED2A-FD35-A846F3F8B4A1}"/>
              </a:ext>
            </a:extLst>
          </p:cNvPr>
          <p:cNvSpPr txBox="1"/>
          <p:nvPr/>
        </p:nvSpPr>
        <p:spPr>
          <a:xfrm>
            <a:off x="7407706" y="5537199"/>
            <a:ext cx="168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venir Medium" panose="02000503020000020003" pitchFamily="2" charset="0"/>
              </a:rPr>
              <a:t>AFTER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407887C-D7F9-7DCE-B311-4166EBA104CE}"/>
              </a:ext>
            </a:extLst>
          </p:cNvPr>
          <p:cNvSpPr/>
          <p:nvPr/>
        </p:nvSpPr>
        <p:spPr>
          <a:xfrm>
            <a:off x="609600" y="1170763"/>
            <a:ext cx="4495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noProof="0" dirty="0">
                <a:latin typeface="Avenir" panose="02000503020000020003" pitchFamily="2" charset="0"/>
              </a:rPr>
              <a:t>CLINICAL CASES</a:t>
            </a:r>
            <a:endParaRPr lang="en-US" sz="2000" b="1" noProof="0" dirty="0">
              <a:effectLst/>
              <a:latin typeface="Avenir" panose="02000503020000020003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AB84707-C7C6-4021-AE27-A90A1F137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762000" y="564914"/>
            <a:ext cx="3514164" cy="8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39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E07E641-B7FC-DA33-692F-0E9DA0A3C540}"/>
              </a:ext>
            </a:extLst>
          </p:cNvPr>
          <p:cNvSpPr/>
          <p:nvPr/>
        </p:nvSpPr>
        <p:spPr>
          <a:xfrm>
            <a:off x="4419600" y="2362200"/>
            <a:ext cx="6858000" cy="50874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64D8DD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0B9953-2560-C630-2309-AE7891BC5B57}"/>
              </a:ext>
            </a:extLst>
          </p:cNvPr>
          <p:cNvSpPr txBox="1"/>
          <p:nvPr/>
        </p:nvSpPr>
        <p:spPr>
          <a:xfrm>
            <a:off x="4569884" y="2453283"/>
            <a:ext cx="592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Avenir" panose="02000503020000020003" pitchFamily="2" charset="0"/>
              </a:rPr>
              <a:t>Avoid contact with eyes, mucous membranes and nails.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863B25-1AB9-D723-925B-59A3545C1747}"/>
              </a:ext>
            </a:extLst>
          </p:cNvPr>
          <p:cNvSpPr txBox="1"/>
          <p:nvPr/>
        </p:nvSpPr>
        <p:spPr>
          <a:xfrm>
            <a:off x="4580467" y="3295539"/>
            <a:ext cx="653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Avenir" panose="02000503020000020003" pitchFamily="2" charset="0"/>
              </a:rPr>
              <a:t>In case of accidental contact, rinse with plenty of water or</a:t>
            </a:r>
          </a:p>
          <a:p>
            <a:r>
              <a:rPr lang="en-US" noProof="0" dirty="0">
                <a:latin typeface="Avenir" panose="02000503020000020003" pitchFamily="2" charset="0"/>
              </a:rPr>
              <a:t>eye washer.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58D09D1B-48BD-D4F3-112F-9FC2FC211EF0}"/>
              </a:ext>
            </a:extLst>
          </p:cNvPr>
          <p:cNvSpPr/>
          <p:nvPr/>
        </p:nvSpPr>
        <p:spPr>
          <a:xfrm>
            <a:off x="4419600" y="4313658"/>
            <a:ext cx="6858000" cy="105833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64D8DD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F93C33-A6DD-C0E7-C14E-A20E3F4E8868}"/>
              </a:ext>
            </a:extLst>
          </p:cNvPr>
          <p:cNvSpPr txBox="1"/>
          <p:nvPr/>
        </p:nvSpPr>
        <p:spPr>
          <a:xfrm>
            <a:off x="4569882" y="4412226"/>
            <a:ext cx="6815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Avenir" panose="02000503020000020003" pitchFamily="2" charset="0"/>
              </a:rPr>
              <a:t>Avoid the combination with retinol. retinoids (i.e.: isotretinoin) and derivatives. Usage should be stopped one month before</a:t>
            </a:r>
          </a:p>
          <a:p>
            <a:r>
              <a:rPr lang="en-US" noProof="0" dirty="0">
                <a:latin typeface="Avenir" panose="02000503020000020003" pitchFamily="2" charset="0"/>
              </a:rPr>
              <a:t>for topical application, three months for oral formulations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682F2C5-26FC-C7E1-8204-D626BE32B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65" y="2971800"/>
            <a:ext cx="1647835" cy="1416293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816F6DBA-8BCA-739E-98FB-16070D8FE022}"/>
              </a:ext>
            </a:extLst>
          </p:cNvPr>
          <p:cNvSpPr/>
          <p:nvPr/>
        </p:nvSpPr>
        <p:spPr>
          <a:xfrm>
            <a:off x="4428067" y="3215545"/>
            <a:ext cx="6858000" cy="80632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64D8DD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829C4D3-D255-54D0-DB4C-E53B3FFF8FB1}"/>
              </a:ext>
            </a:extLst>
          </p:cNvPr>
          <p:cNvSpPr/>
          <p:nvPr/>
        </p:nvSpPr>
        <p:spPr>
          <a:xfrm>
            <a:off x="685799" y="1170763"/>
            <a:ext cx="4495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noProof="0" dirty="0">
                <a:latin typeface="Avenir" panose="02000503020000020003" pitchFamily="2" charset="0"/>
              </a:rPr>
              <a:t>WARNINGS</a:t>
            </a:r>
            <a:endParaRPr lang="en-US" sz="2000" b="1" noProof="0" dirty="0">
              <a:effectLst/>
              <a:latin typeface="Avenir" panose="02000503020000020003" pitchFamily="2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341DF0C-CC0D-1F39-5BB5-E85769705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762000" y="564914"/>
            <a:ext cx="3514164" cy="8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04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33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assistenza sanitaria, Attrezzature mediche, medico&#10;&#10;Descrizione generata automaticamente">
            <a:extLst>
              <a:ext uri="{FF2B5EF4-FFF2-40B4-BE49-F238E27FC236}">
                <a16:creationId xmlns:a16="http://schemas.microsoft.com/office/drawing/2014/main" id="{2158539A-5825-E42C-A8BF-6DF5ED42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7" y="1440128"/>
            <a:ext cx="11301900" cy="45401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CEA4684-DB1C-1484-F5F2-CAF064A2BC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585300" y="2585783"/>
            <a:ext cx="2996100" cy="6870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23C1273-FEF3-215F-6E48-72004C1045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6" t="26932" r="33720" b="29327"/>
          <a:stretch/>
        </p:blipFill>
        <p:spPr>
          <a:xfrm>
            <a:off x="8565673" y="228600"/>
            <a:ext cx="1555776" cy="14443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AD8CD4-F590-74A0-82E2-BDAF1BFA6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473" y="461453"/>
            <a:ext cx="1492727" cy="97867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E247C4-C9AB-27DA-EFB1-512911AB920F}"/>
              </a:ext>
            </a:extLst>
          </p:cNvPr>
          <p:cNvSpPr txBox="1"/>
          <p:nvPr/>
        </p:nvSpPr>
        <p:spPr>
          <a:xfrm>
            <a:off x="474406" y="3177195"/>
            <a:ext cx="4547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4AAFA9"/>
                </a:solidFill>
                <a:latin typeface="Avenir" panose="02000503020000020003" pitchFamily="2" charset="0"/>
              </a:rPr>
              <a:t>BIPHASIC TECHNOLOGY</a:t>
            </a:r>
          </a:p>
        </p:txBody>
      </p:sp>
      <p:pic>
        <p:nvPicPr>
          <p:cNvPr id="9" name="Immagine 8" descr="Immagine che contiene schermata, linea, nero&#10;&#10;Descrizione generata automaticamente">
            <a:extLst>
              <a:ext uri="{FF2B5EF4-FFF2-40B4-BE49-F238E27FC236}">
                <a16:creationId xmlns:a16="http://schemas.microsoft.com/office/drawing/2014/main" id="{C83DC2ED-75E1-E223-8263-205DEFA185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73721" r="6574" b="5029"/>
          <a:stretch/>
        </p:blipFill>
        <p:spPr>
          <a:xfrm>
            <a:off x="457200" y="892813"/>
            <a:ext cx="3623589" cy="8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0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fluido, acqua, bolla, goccia&#10;&#10;Descrizione generata automaticamente">
            <a:extLst>
              <a:ext uri="{FF2B5EF4-FFF2-40B4-BE49-F238E27FC236}">
                <a16:creationId xmlns:a16="http://schemas.microsoft.com/office/drawing/2014/main" id="{DA196AA9-D6D0-6D7D-DA7E-4F60BAB47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2" t="176" r="8717" b="12278"/>
          <a:stretch/>
        </p:blipFill>
        <p:spPr>
          <a:xfrm>
            <a:off x="-1" y="0"/>
            <a:ext cx="4776953" cy="60198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64B7CD-5FD5-07DA-146E-1AC9B36B3394}"/>
              </a:ext>
            </a:extLst>
          </p:cNvPr>
          <p:cNvSpPr txBox="1"/>
          <p:nvPr/>
        </p:nvSpPr>
        <p:spPr>
          <a:xfrm>
            <a:off x="5436476" y="685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>
                <a:solidFill>
                  <a:srgbClr val="012755"/>
                </a:solidFill>
                <a:latin typeface="Avenir Medium" charset="0"/>
                <a:ea typeface="Avenir Medium" charset="0"/>
                <a:cs typeface="Avenir Medium" charset="0"/>
              </a:rPr>
              <a:t>BIPHASIC TECHNOLOGY</a:t>
            </a:r>
          </a:p>
          <a:p>
            <a:r>
              <a:rPr lang="en-US" sz="1600" noProof="0" dirty="0">
                <a:solidFill>
                  <a:srgbClr val="012755"/>
                </a:solidFill>
                <a:latin typeface="Avenir Medium" charset="0"/>
                <a:ea typeface="Avenir Medium" charset="0"/>
                <a:cs typeface="Avenir Medium" charset="0"/>
              </a:rPr>
              <a:t>Why is it important?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1D310B-4047-D47C-09DD-0C597FD08650}"/>
              </a:ext>
            </a:extLst>
          </p:cNvPr>
          <p:cNvSpPr txBox="1"/>
          <p:nvPr/>
        </p:nvSpPr>
        <p:spPr>
          <a:xfrm>
            <a:off x="5410200" y="1738455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noProof="0" dirty="0">
                <a:solidFill>
                  <a:srgbClr val="012755"/>
                </a:solidFill>
                <a:latin typeface="Avenir Heavy" panose="02000503020000020003" pitchFamily="2" charset="0"/>
                <a:ea typeface="Avenir Medium" charset="0"/>
                <a:cs typeface="Avenir Medium" charset="0"/>
              </a:rPr>
              <a:t>MONOPHASIC TCA</a:t>
            </a:r>
          </a:p>
          <a:p>
            <a:pPr algn="just"/>
            <a:endParaRPr lang="en-US" sz="1600" noProof="0" dirty="0">
              <a:solidFill>
                <a:srgbClr val="012755"/>
              </a:solidFill>
              <a:latin typeface="Avenir Medium" charset="0"/>
              <a:ea typeface="Avenir Medium" charset="0"/>
              <a:cs typeface="Avenir Medium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noProof="0" dirty="0">
                <a:latin typeface="Avenir Book" charset="0"/>
                <a:ea typeface="Avenir Book" charset="0"/>
                <a:cs typeface="Avenir Book" charset="0"/>
              </a:rPr>
              <a:t>Preservation in fridge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noProof="0" dirty="0">
                <a:latin typeface="Avenir Book" charset="0"/>
                <a:ea typeface="Avenir Book" charset="0"/>
                <a:cs typeface="Avenir Book" charset="0"/>
              </a:rPr>
              <a:t>Oxidation and denaturation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noProof="0" dirty="0">
                <a:latin typeface="Avenir Book" charset="0"/>
                <a:ea typeface="Avenir Book" charset="0"/>
                <a:cs typeface="Avenir Book" charset="0"/>
              </a:rPr>
              <a:t>Unstable products 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noProof="0" dirty="0">
                <a:latin typeface="Avenir Book" charset="0"/>
                <a:ea typeface="Avenir Book" charset="0"/>
                <a:cs typeface="Avenir Book" charset="0"/>
              </a:rPr>
              <a:t>Darkening 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C4C7CA3-F74D-7554-8B3C-D809E831EBAD}"/>
              </a:ext>
            </a:extLst>
          </p:cNvPr>
          <p:cNvSpPr/>
          <p:nvPr/>
        </p:nvSpPr>
        <p:spPr>
          <a:xfrm>
            <a:off x="3581400" y="228600"/>
            <a:ext cx="7848600" cy="556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D671719-17C9-C1CD-90D3-52B73D90208B}"/>
              </a:ext>
            </a:extLst>
          </p:cNvPr>
          <p:cNvSpPr txBox="1"/>
          <p:nvPr/>
        </p:nvSpPr>
        <p:spPr>
          <a:xfrm>
            <a:off x="5412828" y="383755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BIPHASIC FORMULATION</a:t>
            </a:r>
          </a:p>
          <a:p>
            <a:pPr algn="just"/>
            <a:endParaRPr lang="en-US" sz="1600" noProof="0" dirty="0">
              <a:solidFill>
                <a:srgbClr val="012754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noProof="0" dirty="0">
                <a:latin typeface="Avenir Book" charset="0"/>
                <a:ea typeface="Avenir Book" charset="0"/>
                <a:cs typeface="Avenir Book" charset="0"/>
              </a:rPr>
              <a:t>Room temperature stability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noProof="0" dirty="0">
                <a:latin typeface="Avenir Book" charset="0"/>
                <a:ea typeface="Avenir Book" charset="0"/>
                <a:cs typeface="Avenir Book" charset="0"/>
              </a:rPr>
              <a:t>No TCA oxidation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noProof="0" dirty="0">
                <a:latin typeface="Avenir Book" charset="0"/>
                <a:ea typeface="Avenir Book" charset="0"/>
                <a:cs typeface="Avenir Book" charset="0"/>
              </a:rPr>
              <a:t>No formulation darkening and degradation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noProof="0" dirty="0">
                <a:latin typeface="Avenir Book" charset="0"/>
                <a:ea typeface="Avenir Book" charset="0"/>
                <a:cs typeface="Avenir Book" charset="0"/>
              </a:rPr>
              <a:t>Functionalized lipophilic phase</a:t>
            </a:r>
          </a:p>
        </p:txBody>
      </p:sp>
    </p:spTree>
    <p:extLst>
      <p:ext uri="{BB962C8B-B14F-4D97-AF65-F5344CB8AC3E}">
        <p14:creationId xmlns:p14="http://schemas.microsoft.com/office/powerpoint/2010/main" val="305681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C6B2026-34F7-EB2D-052B-7FB6A1EFC3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1802" r="204" b="3183"/>
          <a:stretch/>
        </p:blipFill>
        <p:spPr>
          <a:xfrm rot="10800000">
            <a:off x="-3" y="-18160"/>
            <a:ext cx="4767211" cy="60379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26C164-FB3F-F4B0-7D3B-30C4BD463784}"/>
              </a:ext>
            </a:extLst>
          </p:cNvPr>
          <p:cNvSpPr txBox="1"/>
          <p:nvPr/>
        </p:nvSpPr>
        <p:spPr>
          <a:xfrm>
            <a:off x="5562600" y="1368623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Medium" charset="0"/>
                <a:cs typeface="Avenir Medium" charset="0"/>
              </a:rPr>
              <a:t>Stabilizing and protective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823A82-1E2C-EC92-C1D6-C7DC17B8EFA1}"/>
              </a:ext>
            </a:extLst>
          </p:cNvPr>
          <p:cNvSpPr txBox="1"/>
          <p:nvPr/>
        </p:nvSpPr>
        <p:spPr>
          <a:xfrm>
            <a:off x="5859321" y="1672764"/>
            <a:ext cx="5189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solidFill>
                  <a:srgbClr val="012754"/>
                </a:solidFill>
                <a:latin typeface="Avenir Book" panose="02000503020000020003" pitchFamily="2" charset="0"/>
              </a:rPr>
              <a:t>It prevents trichloroacetic acid oxidation and stabilizes the formulation separating the aqueous phase from the oxidating atmosphere inside the ampoule. It consequently improves the performance and effectiveness of the product.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756BDA-FB24-E6F6-9356-714E6A0354E0}"/>
              </a:ext>
            </a:extLst>
          </p:cNvPr>
          <p:cNvSpPr txBox="1"/>
          <p:nvPr/>
        </p:nvSpPr>
        <p:spPr>
          <a:xfrm>
            <a:off x="5859321" y="5582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012754"/>
                </a:solidFill>
                <a:latin typeface="Avenir Heavy" panose="02000503020000020003" pitchFamily="2" charset="0"/>
                <a:ea typeface="Didact Gothic" charset="0"/>
                <a:cs typeface="Didact Gothic" charset="0"/>
              </a:rPr>
              <a:t>LIPOPHILIC PHASE</a:t>
            </a:r>
            <a:r>
              <a:rPr lang="en-US" b="1" spc="-190" noProof="0" dirty="0">
                <a:solidFill>
                  <a:srgbClr val="012754"/>
                </a:solidFill>
                <a:latin typeface="Avenir Heavy" panose="02000503020000020003" pitchFamily="2" charset="0"/>
                <a:ea typeface="Didact Gothic" charset="0"/>
                <a:cs typeface="Didact Gothic" charset="0"/>
              </a:rPr>
              <a:t> </a:t>
            </a:r>
            <a:r>
              <a:rPr lang="en-US" b="1" noProof="0" dirty="0">
                <a:solidFill>
                  <a:srgbClr val="012754"/>
                </a:solidFill>
                <a:latin typeface="Avenir Heavy" panose="02000503020000020003" pitchFamily="2" charset="0"/>
              </a:rPr>
              <a:t>ACTIONS</a:t>
            </a:r>
          </a:p>
          <a:p>
            <a:r>
              <a:rPr lang="en-US" sz="1400" b="1" noProof="0" dirty="0">
                <a:solidFill>
                  <a:srgbClr val="17243D"/>
                </a:solidFill>
                <a:latin typeface="Avenir Book" panose="02000503020000020003" pitchFamily="2" charset="0"/>
              </a:rPr>
              <a:t>ACTIONS</a:t>
            </a:r>
            <a:endParaRPr lang="en-US" sz="1400" noProof="0" dirty="0">
              <a:solidFill>
                <a:srgbClr val="17243D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730E0A-FAA1-CC9F-7845-9DA68080DE48}"/>
              </a:ext>
            </a:extLst>
          </p:cNvPr>
          <p:cNvSpPr txBox="1"/>
          <p:nvPr/>
        </p:nvSpPr>
        <p:spPr>
          <a:xfrm>
            <a:off x="5562600" y="2816423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012754"/>
                </a:solidFill>
                <a:latin typeface="Avenir Heavy" panose="02000503020000020003" pitchFamily="2" charset="0"/>
                <a:ea typeface="Avenir Medium" charset="0"/>
                <a:cs typeface="Avenir Medium" charset="0"/>
              </a:rPr>
              <a:t>Film formation</a:t>
            </a: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Medium" charset="0"/>
                <a:cs typeface="Avenir Medium" charset="0"/>
              </a:rPr>
              <a:t> and vehiculating</a:t>
            </a:r>
            <a:endParaRPr lang="en-US" sz="1600" b="1" spc="-190" noProof="0" dirty="0">
              <a:solidFill>
                <a:srgbClr val="012754"/>
              </a:solidFill>
              <a:latin typeface="Avenir Heavy" panose="02000503020000020003" pitchFamily="2" charset="0"/>
              <a:ea typeface="Avenir Medium" charset="0"/>
              <a:cs typeface="Avenir Medium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B2842A-70F7-1980-A4EE-00C3048DD875}"/>
              </a:ext>
            </a:extLst>
          </p:cNvPr>
          <p:cNvSpPr txBox="1"/>
          <p:nvPr/>
        </p:nvSpPr>
        <p:spPr>
          <a:xfrm>
            <a:off x="5859320" y="3130642"/>
            <a:ext cx="518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>
                <a:solidFill>
                  <a:srgbClr val="012754"/>
                </a:solidFill>
                <a:latin typeface="Avenir Book" charset="0"/>
                <a:ea typeface="Avenir Book" charset="0"/>
                <a:cs typeface="Avenir Book" charset="0"/>
              </a:rPr>
              <a:t>It reduces trans-epidermic water evaporation and assists active principles’ vehiculation.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189439-6044-1CDA-27E4-A5051DEE91E9}"/>
              </a:ext>
            </a:extLst>
          </p:cNvPr>
          <p:cNvSpPr txBox="1"/>
          <p:nvPr/>
        </p:nvSpPr>
        <p:spPr>
          <a:xfrm>
            <a:off x="5562600" y="3952464"/>
            <a:ext cx="5486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</a:rPr>
              <a:t>Regenerating</a:t>
            </a:r>
            <a:endParaRPr lang="en-US" sz="1600" b="1" spc="-190" noProof="0" dirty="0">
              <a:solidFill>
                <a:srgbClr val="012754"/>
              </a:solidFill>
              <a:latin typeface="Avenir Heavy" panose="02000503020000020003" pitchFamily="2" charset="0"/>
              <a:ea typeface="Didact Gothic" charset="0"/>
              <a:cs typeface="Didact Gothic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42C527F-FDED-2C16-97E0-F09C36DEDC2E}"/>
              </a:ext>
            </a:extLst>
          </p:cNvPr>
          <p:cNvSpPr txBox="1"/>
          <p:nvPr/>
        </p:nvSpPr>
        <p:spPr>
          <a:xfrm>
            <a:off x="5859320" y="4291018"/>
            <a:ext cx="770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>
                <a:solidFill>
                  <a:srgbClr val="012754"/>
                </a:solidFill>
                <a:latin typeface="Avenir Book" panose="02000503020000020003" pitchFamily="2" charset="0"/>
              </a:rPr>
              <a:t>It restores and maintains cutaneous hydro-lipidic film.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CA796B7-2418-CD15-68F7-1266FF8F2666}"/>
              </a:ext>
            </a:extLst>
          </p:cNvPr>
          <p:cNvSpPr txBox="1"/>
          <p:nvPr/>
        </p:nvSpPr>
        <p:spPr>
          <a:xfrm>
            <a:off x="5562600" y="4904084"/>
            <a:ext cx="5486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</a:rPr>
              <a:t>Moisturizing</a:t>
            </a:r>
            <a:endParaRPr lang="en-US" sz="1600" b="1" spc="-190" noProof="0" dirty="0">
              <a:solidFill>
                <a:srgbClr val="012754"/>
              </a:solidFill>
              <a:latin typeface="Avenir Heavy" panose="02000503020000020003" pitchFamily="2" charset="0"/>
              <a:ea typeface="Didact Gothic" charset="0"/>
              <a:cs typeface="Didact Gothic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6950BA-78EF-283E-CF25-35F291A2B5CD}"/>
              </a:ext>
            </a:extLst>
          </p:cNvPr>
          <p:cNvSpPr txBox="1"/>
          <p:nvPr/>
        </p:nvSpPr>
        <p:spPr>
          <a:xfrm>
            <a:off x="5859320" y="5254823"/>
            <a:ext cx="770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>
                <a:solidFill>
                  <a:srgbClr val="012754"/>
                </a:solidFill>
                <a:latin typeface="Avenir Book" panose="02000503020000020003" pitchFamily="2" charset="0"/>
              </a:rPr>
              <a:t>It increases hydration through direct and indirect mechanisms.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40BFF807-8292-9DCD-78F0-884E1E652EC7}"/>
              </a:ext>
            </a:extLst>
          </p:cNvPr>
          <p:cNvGrpSpPr/>
          <p:nvPr/>
        </p:nvGrpSpPr>
        <p:grpSpPr>
          <a:xfrm>
            <a:off x="3942572" y="2157524"/>
            <a:ext cx="1447800" cy="2632364"/>
            <a:chOff x="4800600" y="3352800"/>
            <a:chExt cx="1447800" cy="2632364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B6D11D4-904C-EEBC-D155-8DCB569F2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4" t="13333" r="26131" b="20000"/>
            <a:stretch/>
          </p:blipFill>
          <p:spPr>
            <a:xfrm>
              <a:off x="4800600" y="3352800"/>
              <a:ext cx="1447800" cy="2632364"/>
            </a:xfrm>
            <a:prstGeom prst="rect">
              <a:avLst/>
            </a:prstGeom>
          </p:spPr>
        </p:pic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A6ECBAE7-6A98-7313-79C6-B5E4765509BE}"/>
                </a:ext>
              </a:extLst>
            </p:cNvPr>
            <p:cNvSpPr/>
            <p:nvPr/>
          </p:nvSpPr>
          <p:spPr>
            <a:xfrm>
              <a:off x="5423760" y="4453354"/>
              <a:ext cx="201479" cy="201479"/>
            </a:xfrm>
            <a:prstGeom prst="ellipse">
              <a:avLst/>
            </a:prstGeom>
            <a:solidFill>
              <a:srgbClr val="172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F3F6929D-2F75-8377-B91B-8E093159B092}"/>
              </a:ext>
            </a:extLst>
          </p:cNvPr>
          <p:cNvSpPr/>
          <p:nvPr/>
        </p:nvSpPr>
        <p:spPr>
          <a:xfrm>
            <a:off x="3581400" y="304800"/>
            <a:ext cx="7848600" cy="556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904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F7B10F-32A2-6558-D787-7633DAF258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t="-373" r="12673" b="-84"/>
          <a:stretch/>
        </p:blipFill>
        <p:spPr>
          <a:xfrm rot="5400000">
            <a:off x="-776716" y="677353"/>
            <a:ext cx="6050689" cy="463420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6E72B74-18AC-61E2-0105-0453535E41F0}"/>
              </a:ext>
            </a:extLst>
          </p:cNvPr>
          <p:cNvSpPr/>
          <p:nvPr/>
        </p:nvSpPr>
        <p:spPr>
          <a:xfrm>
            <a:off x="3581400" y="228600"/>
            <a:ext cx="7848600" cy="556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0253014-EB68-1E0D-A257-24A31C248CD2}"/>
              </a:ext>
            </a:extLst>
          </p:cNvPr>
          <p:cNvGrpSpPr/>
          <p:nvPr/>
        </p:nvGrpSpPr>
        <p:grpSpPr>
          <a:xfrm>
            <a:off x="3942572" y="2157524"/>
            <a:ext cx="1447800" cy="2632364"/>
            <a:chOff x="685800" y="594275"/>
            <a:chExt cx="1447800" cy="263236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C9F5AFC-B23D-89E5-3EA7-5D75832B4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4" t="13333" r="26131" b="20000"/>
            <a:stretch/>
          </p:blipFill>
          <p:spPr>
            <a:xfrm>
              <a:off x="685800" y="594275"/>
              <a:ext cx="1447800" cy="2632364"/>
            </a:xfrm>
            <a:prstGeom prst="rect">
              <a:avLst/>
            </a:prstGeom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2F7A5F5A-20F6-098F-0993-9C2FE055D669}"/>
                </a:ext>
              </a:extLst>
            </p:cNvPr>
            <p:cNvSpPr/>
            <p:nvPr/>
          </p:nvSpPr>
          <p:spPr>
            <a:xfrm>
              <a:off x="1308960" y="2322332"/>
              <a:ext cx="201479" cy="201479"/>
            </a:xfrm>
            <a:prstGeom prst="ellipse">
              <a:avLst/>
            </a:prstGeom>
            <a:solidFill>
              <a:srgbClr val="172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A4FD2A-1F79-AE92-3346-700FB2C37FC9}"/>
              </a:ext>
            </a:extLst>
          </p:cNvPr>
          <p:cNvSpPr txBox="1"/>
          <p:nvPr/>
        </p:nvSpPr>
        <p:spPr>
          <a:xfrm>
            <a:off x="5562601" y="1371600"/>
            <a:ext cx="523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noProof="0" dirty="0" err="1">
                <a:solidFill>
                  <a:srgbClr val="17243D"/>
                </a:solidFill>
                <a:latin typeface="Avenir Heavy" panose="02000503020000020003" pitchFamily="2" charset="0"/>
              </a:rPr>
              <a:t>Biostimulating</a:t>
            </a:r>
            <a:endParaRPr lang="en-US" sz="1600" b="1" spc="-190" noProof="0" dirty="0">
              <a:solidFill>
                <a:srgbClr val="17243D"/>
              </a:solidFill>
              <a:latin typeface="Avenir Heavy" panose="02000503020000020003" pitchFamily="2" charset="0"/>
              <a:ea typeface="Didact Gothic" charset="0"/>
              <a:cs typeface="Didact Gothic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2148B97-30D8-605C-A58F-1581A09D59A7}"/>
              </a:ext>
            </a:extLst>
          </p:cNvPr>
          <p:cNvSpPr txBox="1"/>
          <p:nvPr/>
        </p:nvSpPr>
        <p:spPr>
          <a:xfrm>
            <a:off x="5859322" y="1675741"/>
            <a:ext cx="503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>
                <a:solidFill>
                  <a:srgbClr val="000000"/>
                </a:solidFill>
                <a:latin typeface="Avenir Book" panose="02000503020000020003" pitchFamily="2" charset="0"/>
              </a:rPr>
              <a:t>It stimulates fibroblasts’ activity and activates cutaneous proliferating and biosynthetic processes.</a:t>
            </a:r>
            <a:endParaRPr lang="en-US" sz="1400" noProof="0" dirty="0">
              <a:latin typeface="Avenir Book" panose="02000503020000020003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31D1F8-3A9B-8B00-D7BF-5A4FFD882B3A}"/>
              </a:ext>
            </a:extLst>
          </p:cNvPr>
          <p:cNvSpPr txBox="1"/>
          <p:nvPr/>
        </p:nvSpPr>
        <p:spPr>
          <a:xfrm>
            <a:off x="5859321" y="6096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17243D"/>
                </a:solidFill>
                <a:latin typeface="Avenir Heavy" panose="02000503020000020003" pitchFamily="2" charset="0"/>
                <a:ea typeface="Didact Gothic" charset="0"/>
                <a:cs typeface="Didact Gothic" charset="0"/>
              </a:rPr>
              <a:t>HYDROPHILIC PHASE</a:t>
            </a:r>
            <a:endParaRPr lang="en-US" b="1" spc="-190" noProof="0" dirty="0">
              <a:solidFill>
                <a:srgbClr val="17243D"/>
              </a:solidFill>
              <a:latin typeface="Avenir Heavy" panose="02000503020000020003" pitchFamily="2" charset="0"/>
              <a:ea typeface="Didact Gothic" charset="0"/>
              <a:cs typeface="Didact Gothic" charset="0"/>
            </a:endParaRPr>
          </a:p>
          <a:p>
            <a:r>
              <a:rPr lang="en-US" sz="1400" b="1" noProof="0" dirty="0">
                <a:solidFill>
                  <a:srgbClr val="17243D"/>
                </a:solidFill>
                <a:latin typeface="Avenir Book" panose="02000503020000020003" pitchFamily="2" charset="0"/>
              </a:rPr>
              <a:t>ACTIONS</a:t>
            </a:r>
            <a:endParaRPr lang="en-US" sz="1400" noProof="0" dirty="0">
              <a:solidFill>
                <a:srgbClr val="17243D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7530ED-A58B-96A3-3CF4-863109122D3E}"/>
              </a:ext>
            </a:extLst>
          </p:cNvPr>
          <p:cNvSpPr txBox="1"/>
          <p:nvPr/>
        </p:nvSpPr>
        <p:spPr>
          <a:xfrm>
            <a:off x="5562601" y="2439161"/>
            <a:ext cx="523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noProof="0" dirty="0">
                <a:solidFill>
                  <a:srgbClr val="17243D"/>
                </a:solidFill>
                <a:latin typeface="Avenir Heavy" panose="02000503020000020003" pitchFamily="2" charset="0"/>
              </a:rPr>
              <a:t>Revitalizing</a:t>
            </a:r>
            <a:endParaRPr lang="en-US" sz="1600" b="1" spc="-190" noProof="0" dirty="0">
              <a:solidFill>
                <a:srgbClr val="17243D"/>
              </a:solidFill>
              <a:latin typeface="Avenir Heavy" panose="02000503020000020003" pitchFamily="2" charset="0"/>
              <a:ea typeface="Didact Gothic" charset="0"/>
              <a:cs typeface="Didact Gothic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5ADDF8-5112-1BC8-1654-80F55356DFF1}"/>
              </a:ext>
            </a:extLst>
          </p:cNvPr>
          <p:cNvSpPr txBox="1"/>
          <p:nvPr/>
        </p:nvSpPr>
        <p:spPr>
          <a:xfrm>
            <a:off x="5859321" y="2753380"/>
            <a:ext cx="503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>
                <a:solidFill>
                  <a:srgbClr val="17243D"/>
                </a:solidFill>
                <a:latin typeface="Avenir Book" panose="02000503020000020003" pitchFamily="2" charset="0"/>
              </a:rPr>
              <a:t>It increases cellular turnover and production of collagen, elastin and hyaluronic acid.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EFABD9-A2F1-AF28-4D36-A71F10E01F90}"/>
              </a:ext>
            </a:extLst>
          </p:cNvPr>
          <p:cNvSpPr txBox="1"/>
          <p:nvPr/>
        </p:nvSpPr>
        <p:spPr>
          <a:xfrm>
            <a:off x="5562601" y="3446845"/>
            <a:ext cx="523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noProof="0" dirty="0">
                <a:solidFill>
                  <a:srgbClr val="17243D"/>
                </a:solidFill>
                <a:latin typeface="Avenir Heavy" panose="02000503020000020003" pitchFamily="2" charset="0"/>
              </a:rPr>
              <a:t>Keratolytic and peeling</a:t>
            </a:r>
            <a:endParaRPr lang="en-US" sz="1600" b="1" spc="-190" noProof="0" dirty="0">
              <a:solidFill>
                <a:srgbClr val="17243D"/>
              </a:solidFill>
              <a:latin typeface="Avenir Heavy" panose="02000503020000020003" pitchFamily="2" charset="0"/>
              <a:ea typeface="Didact Gothic" charset="0"/>
              <a:cs typeface="Didact Gothic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142DA2A-1378-2453-7733-0120C6BF68BB}"/>
              </a:ext>
            </a:extLst>
          </p:cNvPr>
          <p:cNvSpPr txBox="1"/>
          <p:nvPr/>
        </p:nvSpPr>
        <p:spPr>
          <a:xfrm>
            <a:off x="5859321" y="3757136"/>
            <a:ext cx="5037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>
                <a:solidFill>
                  <a:srgbClr val="17243D"/>
                </a:solidFill>
                <a:latin typeface="Avenir Book" panose="02000503020000020003" pitchFamily="2" charset="0"/>
              </a:rPr>
              <a:t>It removes outer cells of stratum corneum by breaking corneocytes’ </a:t>
            </a:r>
            <a:r>
              <a:rPr lang="en-US" sz="1400" noProof="0" dirty="0" err="1">
                <a:solidFill>
                  <a:srgbClr val="17243D"/>
                </a:solidFill>
                <a:latin typeface="Avenir Book" panose="02000503020000020003" pitchFamily="2" charset="0"/>
              </a:rPr>
              <a:t>adesion</a:t>
            </a:r>
            <a:r>
              <a:rPr lang="en-US" sz="1400" noProof="0" dirty="0">
                <a:solidFill>
                  <a:srgbClr val="17243D"/>
                </a:solidFill>
                <a:latin typeface="Avenir Book" panose="02000503020000020003" pitchFamily="2" charset="0"/>
              </a:rPr>
              <a:t> bonds.</a:t>
            </a:r>
          </a:p>
          <a:p>
            <a:pPr algn="just"/>
            <a:r>
              <a:rPr lang="en-US" sz="1400" noProof="0" dirty="0">
                <a:solidFill>
                  <a:srgbClr val="17243D"/>
                </a:solidFill>
                <a:latin typeface="Avenir Book" panose="02000503020000020003" pitchFamily="2" charset="0"/>
              </a:rPr>
              <a:t>This process promotes active principles penetration.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13B2827-310E-C434-CD63-2B79A2601BF4}"/>
              </a:ext>
            </a:extLst>
          </p:cNvPr>
          <p:cNvSpPr txBox="1"/>
          <p:nvPr/>
        </p:nvSpPr>
        <p:spPr>
          <a:xfrm>
            <a:off x="5562600" y="4658910"/>
            <a:ext cx="523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noProof="0" dirty="0">
                <a:solidFill>
                  <a:srgbClr val="17243D"/>
                </a:solidFill>
                <a:latin typeface="Avenir Heavy" panose="02000503020000020003" pitchFamily="2" charset="0"/>
              </a:rPr>
              <a:t>Anti acne enlarged pores </a:t>
            </a:r>
            <a:r>
              <a:rPr lang="en-US" sz="1600" b="1" noProof="0" dirty="0" err="1">
                <a:solidFill>
                  <a:srgbClr val="17243D"/>
                </a:solidFill>
                <a:latin typeface="Avenir Heavy" panose="02000503020000020003" pitchFamily="2" charset="0"/>
              </a:rPr>
              <a:t>comedones</a:t>
            </a:r>
            <a:endParaRPr lang="en-US" sz="1600" b="1" spc="-190" noProof="0" dirty="0">
              <a:solidFill>
                <a:srgbClr val="17243D"/>
              </a:solidFill>
              <a:latin typeface="Avenir Heavy" panose="02000503020000020003" pitchFamily="2" charset="0"/>
              <a:ea typeface="Didact Gothic" charset="0"/>
              <a:cs typeface="Didact Gothic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A392F2A-AE06-665A-5962-70560D9DE752}"/>
              </a:ext>
            </a:extLst>
          </p:cNvPr>
          <p:cNvSpPr txBox="1"/>
          <p:nvPr/>
        </p:nvSpPr>
        <p:spPr>
          <a:xfrm>
            <a:off x="5859320" y="4963180"/>
            <a:ext cx="503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>
                <a:solidFill>
                  <a:srgbClr val="17243D"/>
                </a:solidFill>
                <a:latin typeface="Avenir Book" panose="02000503020000020003" pitchFamily="2" charset="0"/>
              </a:rPr>
              <a:t>It helps battling acne, it eliminates </a:t>
            </a:r>
            <a:r>
              <a:rPr lang="en-US" sz="1400" noProof="0" dirty="0" err="1">
                <a:solidFill>
                  <a:srgbClr val="17243D"/>
                </a:solidFill>
                <a:latin typeface="Avenir Book" panose="02000503020000020003" pitchFamily="2" charset="0"/>
              </a:rPr>
              <a:t>comedones</a:t>
            </a:r>
            <a:r>
              <a:rPr lang="en-US" sz="1400" noProof="0" dirty="0">
                <a:solidFill>
                  <a:srgbClr val="17243D"/>
                </a:solidFill>
                <a:latin typeface="Avenir Book" panose="02000503020000020003" pitchFamily="2" charset="0"/>
              </a:rPr>
              <a:t> and it has an astringent effect on enlarged pores.</a:t>
            </a:r>
          </a:p>
        </p:txBody>
      </p:sp>
    </p:spTree>
    <p:extLst>
      <p:ext uri="{BB962C8B-B14F-4D97-AF65-F5344CB8AC3E}">
        <p14:creationId xmlns:p14="http://schemas.microsoft.com/office/powerpoint/2010/main" val="3369587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A244D96-9D5B-994F-146D-7A9148C31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2"/>
          <a:stretch/>
        </p:blipFill>
        <p:spPr>
          <a:xfrm rot="5400000">
            <a:off x="-718035" y="730901"/>
            <a:ext cx="6019802" cy="455800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D168FF-6E9B-18A2-7ACE-C691FB202B43}"/>
              </a:ext>
            </a:extLst>
          </p:cNvPr>
          <p:cNvSpPr txBox="1"/>
          <p:nvPr/>
        </p:nvSpPr>
        <p:spPr>
          <a:xfrm>
            <a:off x="5373145" y="14478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012755"/>
                </a:solidFill>
                <a:latin typeface="Avenir Heavy" panose="02000503020000020003" pitchFamily="2" charset="0"/>
                <a:ea typeface="Avenir Medium" charset="0"/>
                <a:cs typeface="Avenir Medium" charset="0"/>
              </a:rPr>
              <a:t>BIPHASIC TECHNOLOGY</a:t>
            </a:r>
          </a:p>
          <a:p>
            <a:r>
              <a:rPr lang="en-US" sz="1400" noProof="0" dirty="0">
                <a:solidFill>
                  <a:srgbClr val="17243D"/>
                </a:solidFill>
                <a:latin typeface="Avenir Book" charset="0"/>
                <a:ea typeface="Avenir Book" charset="0"/>
                <a:cs typeface="Avenir Book" charset="0"/>
              </a:rPr>
              <a:t>Overview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E453C5-C6CC-E957-7C98-24AEF6B75790}"/>
              </a:ext>
            </a:extLst>
          </p:cNvPr>
          <p:cNvSpPr txBox="1"/>
          <p:nvPr/>
        </p:nvSpPr>
        <p:spPr>
          <a:xfrm>
            <a:off x="5341190" y="2743200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>
                <a:solidFill>
                  <a:schemeClr val="tx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en-US" sz="1400" b="1" noProof="0" dirty="0">
                <a:solidFill>
                  <a:schemeClr val="tx2">
                    <a:lumMod val="50000"/>
                  </a:schemeClr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lipophilic</a:t>
            </a:r>
            <a:r>
              <a:rPr lang="en-US" sz="1400" noProof="0" dirty="0">
                <a:solidFill>
                  <a:schemeClr val="tx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phase floats on the </a:t>
            </a:r>
            <a:r>
              <a:rPr lang="en-US" sz="1400" b="1" noProof="0" dirty="0" err="1">
                <a:solidFill>
                  <a:schemeClr val="tx2">
                    <a:lumMod val="50000"/>
                  </a:schemeClr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hydrophylic</a:t>
            </a:r>
            <a:r>
              <a:rPr lang="en-US" sz="1400" noProof="0" dirty="0">
                <a:solidFill>
                  <a:schemeClr val="tx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phase protecting it from the oxygen inside the bottle.</a:t>
            </a:r>
          </a:p>
          <a:p>
            <a:pPr algn="just"/>
            <a:endParaRPr lang="en-US" sz="1400" noProof="0" dirty="0">
              <a:solidFill>
                <a:schemeClr val="tx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just"/>
            <a:r>
              <a:rPr lang="en-US" sz="1400" spc="-55" noProof="0" dirty="0">
                <a:solidFill>
                  <a:schemeClr val="tx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The mechanic barrier stabilizes the hydrophilic </a:t>
            </a:r>
            <a:r>
              <a:rPr lang="en-US" sz="1400" noProof="0" dirty="0">
                <a:solidFill>
                  <a:schemeClr val="tx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phase: </a:t>
            </a:r>
            <a:r>
              <a:rPr lang="en-US" sz="1400" b="1" noProof="0" dirty="0">
                <a:solidFill>
                  <a:schemeClr val="tx2">
                    <a:lumMod val="50000"/>
                  </a:schemeClr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TCA</a:t>
            </a:r>
            <a:r>
              <a:rPr lang="en-US" sz="1400" noProof="0" dirty="0">
                <a:solidFill>
                  <a:schemeClr val="tx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and other active ingredients do not oxidize.</a:t>
            </a:r>
          </a:p>
          <a:p>
            <a:pPr algn="just"/>
            <a:endParaRPr lang="en-US" sz="1400" noProof="0" dirty="0">
              <a:solidFill>
                <a:schemeClr val="tx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just"/>
            <a:r>
              <a:rPr lang="en-US" sz="1400" noProof="0" dirty="0">
                <a:solidFill>
                  <a:schemeClr val="tx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The density difference between the two phases guarantees constant protection even after shaking.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3D969E6-F66D-1A9F-3DF2-A5AC412EB285}"/>
              </a:ext>
            </a:extLst>
          </p:cNvPr>
          <p:cNvSpPr/>
          <p:nvPr/>
        </p:nvSpPr>
        <p:spPr>
          <a:xfrm>
            <a:off x="3581400" y="228600"/>
            <a:ext cx="7848600" cy="556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17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erchio, bolla, goccia, acqua&#10;&#10;Descrizione generata automaticamente">
            <a:extLst>
              <a:ext uri="{FF2B5EF4-FFF2-40B4-BE49-F238E27FC236}">
                <a16:creationId xmlns:a16="http://schemas.microsoft.com/office/drawing/2014/main" id="{CEB2D9D7-C9C8-221D-54F0-262BC971D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6" r="119" b="12222"/>
          <a:stretch/>
        </p:blipFill>
        <p:spPr>
          <a:xfrm>
            <a:off x="-1" y="0"/>
            <a:ext cx="12192001" cy="6019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C13E77-6275-559E-B07F-7AC83473B495}"/>
              </a:ext>
            </a:extLst>
          </p:cNvPr>
          <p:cNvSpPr txBox="1"/>
          <p:nvPr/>
        </p:nvSpPr>
        <p:spPr>
          <a:xfrm>
            <a:off x="1219200" y="1785743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solidFill>
                  <a:srgbClr val="17243D"/>
                </a:solidFill>
                <a:latin typeface="Avenir Heavy" panose="02000503020000020003" pitchFamily="2" charset="0"/>
              </a:rPr>
              <a:t>FEATURES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4E692-00C2-3CFD-9266-0C5E319BF672}"/>
              </a:ext>
            </a:extLst>
          </p:cNvPr>
          <p:cNvSpPr txBox="1"/>
          <p:nvPr/>
        </p:nvSpPr>
        <p:spPr>
          <a:xfrm>
            <a:off x="1895026" y="2562016"/>
            <a:ext cx="36013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NO NEEDLES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PAINLESS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FAST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MULTIFUNCTIONAL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IMMEDIATE RESULT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NO POST TREATMENT SIGNS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FOR THE WHOLE BODY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FOR ALL AGES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FOR ALL SKIN TYPES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FOR ALL SEASONS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b="1" noProof="0" dirty="0">
                <a:solidFill>
                  <a:srgbClr val="012754"/>
                </a:solidFill>
                <a:latin typeface="Avenir Heavy" panose="02000503020000020003" pitchFamily="2" charset="0"/>
                <a:ea typeface="Avenir Book" charset="0"/>
                <a:cs typeface="Avenir Book" charset="0"/>
              </a:rPr>
              <a:t>NO PHOTOSENSIBILIZATION</a:t>
            </a:r>
            <a:endParaRPr lang="en-US" sz="1600" b="1" spc="-190" noProof="0" dirty="0">
              <a:solidFill>
                <a:srgbClr val="012754"/>
              </a:solidFill>
              <a:latin typeface="Avenir Heavy" panose="02000503020000020003" pitchFamily="2" charset="0"/>
              <a:ea typeface="Avenir Book" charset="0"/>
              <a:cs typeface="Avenir Book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435A91F-8B6B-F7AC-8CD1-7302E3206BA9}"/>
              </a:ext>
            </a:extLst>
          </p:cNvPr>
          <p:cNvSpPr/>
          <p:nvPr/>
        </p:nvSpPr>
        <p:spPr>
          <a:xfrm>
            <a:off x="1295400" y="2209800"/>
            <a:ext cx="4800600" cy="35052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79DF4C2-A749-B306-1949-530B539544DC}"/>
              </a:ext>
            </a:extLst>
          </p:cNvPr>
          <p:cNvSpPr/>
          <p:nvPr/>
        </p:nvSpPr>
        <p:spPr>
          <a:xfrm>
            <a:off x="7086600" y="1792122"/>
            <a:ext cx="38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rgbClr val="012754"/>
                </a:solidFill>
                <a:latin typeface="Avenir Heavy" panose="02000503020000020003" pitchFamily="2" charset="0"/>
                <a:ea typeface="HEITI TC MEDIUM" pitchFamily="2" charset="-128"/>
                <a:cs typeface="Didact Gothic" charset="0"/>
              </a:rPr>
              <a:t>4 FUNCTIONAL COMPLEXES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AE6B65-359C-D9E7-7D2D-04F3C8E6FEB5}"/>
              </a:ext>
            </a:extLst>
          </p:cNvPr>
          <p:cNvSpPr txBox="1"/>
          <p:nvPr/>
        </p:nvSpPr>
        <p:spPr>
          <a:xfrm>
            <a:off x="8229600" y="2354992"/>
            <a:ext cx="29871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GLYCINE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PROLINE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HYDROXYPROLINE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VITAMIN C</a:t>
            </a:r>
            <a:endParaRPr lang="en-US" sz="1200" noProof="0" dirty="0">
              <a:latin typeface="Avenir Book" panose="02000503020000020003" pitchFamily="2" charset="0"/>
              <a:ea typeface="Heiti TC Medium" pitchFamily="2" charset="-128"/>
              <a:cs typeface="Didact Gothic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CAD720-EB53-F600-DD2F-DFABB8B2DEB5}"/>
              </a:ext>
            </a:extLst>
          </p:cNvPr>
          <p:cNvSpPr txBox="1"/>
          <p:nvPr/>
        </p:nvSpPr>
        <p:spPr>
          <a:xfrm>
            <a:off x="8229601" y="3268352"/>
            <a:ext cx="298716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GABA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ARGININE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RIBOFLAVIN</a:t>
            </a:r>
            <a:endParaRPr lang="en-US" sz="1200" noProof="0" dirty="0">
              <a:latin typeface="Avenir Book" panose="02000503020000020003" pitchFamily="2" charset="0"/>
              <a:ea typeface="Heiti TC Medium" pitchFamily="2" charset="-128"/>
              <a:cs typeface="Didact Gothic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235313-2F1A-E6BC-FF2B-27331E279B53}"/>
              </a:ext>
            </a:extLst>
          </p:cNvPr>
          <p:cNvSpPr txBox="1"/>
          <p:nvPr/>
        </p:nvSpPr>
        <p:spPr>
          <a:xfrm>
            <a:off x="8223355" y="3997046"/>
            <a:ext cx="3657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TCA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LACTOBIONIC ACID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SALICYLIC ACID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TARTARIC ACID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CITRIC ACID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5A8B896-1A5E-9A15-B13F-8763BB95DC0E}"/>
              </a:ext>
            </a:extLst>
          </p:cNvPr>
          <p:cNvSpPr txBox="1"/>
          <p:nvPr/>
        </p:nvSpPr>
        <p:spPr>
          <a:xfrm>
            <a:off x="8223355" y="5045626"/>
            <a:ext cx="3581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SQUALANE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noProof="0" dirty="0">
                <a:latin typeface="Avenir Book" panose="02000503020000020003" pitchFamily="2" charset="0"/>
                <a:ea typeface="HEITI TC MEDIUM" pitchFamily="2" charset="-128"/>
                <a:cs typeface="Didact Gothic" charset="0"/>
              </a:rPr>
              <a:t>ISOPROPYL MYRISTATE</a:t>
            </a:r>
            <a:endParaRPr lang="en-US" sz="1200" noProof="0" dirty="0">
              <a:latin typeface="Avenir Book" panose="02000503020000020003" pitchFamily="2" charset="0"/>
              <a:ea typeface="Heiti TC Medium" pitchFamily="2" charset="-128"/>
              <a:cs typeface="Didact Gothic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9F73CCF-E864-63DA-B13E-C6EB8A822C17}"/>
              </a:ext>
            </a:extLst>
          </p:cNvPr>
          <p:cNvGrpSpPr/>
          <p:nvPr/>
        </p:nvGrpSpPr>
        <p:grpSpPr>
          <a:xfrm>
            <a:off x="7285002" y="4960108"/>
            <a:ext cx="648709" cy="602196"/>
            <a:chOff x="6887463" y="4864366"/>
            <a:chExt cx="648709" cy="602196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CC9D71DE-9A65-7229-CEE3-48066A868C90}"/>
                </a:ext>
              </a:extLst>
            </p:cNvPr>
            <p:cNvSpPr/>
            <p:nvPr/>
          </p:nvSpPr>
          <p:spPr>
            <a:xfrm>
              <a:off x="6910721" y="4864366"/>
              <a:ext cx="602196" cy="602196"/>
            </a:xfrm>
            <a:prstGeom prst="ellipse">
              <a:avLst/>
            </a:prstGeom>
            <a:solidFill>
              <a:srgbClr val="01275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F8F4A970-5D9F-B9E9-1295-04DC89871534}"/>
                </a:ext>
              </a:extLst>
            </p:cNvPr>
            <p:cNvSpPr txBox="1"/>
            <p:nvPr/>
          </p:nvSpPr>
          <p:spPr>
            <a:xfrm>
              <a:off x="6887463" y="4994944"/>
              <a:ext cx="64870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noProof="0" dirty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rPr>
                <a:t>Lip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74B5220A-5F32-4020-FB93-E7B0BE0CAB54}"/>
              </a:ext>
            </a:extLst>
          </p:cNvPr>
          <p:cNvGrpSpPr/>
          <p:nvPr/>
        </p:nvGrpSpPr>
        <p:grpSpPr>
          <a:xfrm>
            <a:off x="7228551" y="4140218"/>
            <a:ext cx="777761" cy="602196"/>
            <a:chOff x="6822936" y="4028863"/>
            <a:chExt cx="777761" cy="602196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38A25461-A2DF-D3AF-6B6B-8BDC48A3138E}"/>
                </a:ext>
              </a:extLst>
            </p:cNvPr>
            <p:cNvSpPr/>
            <p:nvPr/>
          </p:nvSpPr>
          <p:spPr>
            <a:xfrm>
              <a:off x="6910721" y="4028863"/>
              <a:ext cx="602196" cy="602196"/>
            </a:xfrm>
            <a:prstGeom prst="ellipse">
              <a:avLst/>
            </a:prstGeom>
            <a:solidFill>
              <a:srgbClr val="01275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697E822-F637-9C20-A5CB-3323E95B8A16}"/>
                </a:ext>
              </a:extLst>
            </p:cNvPr>
            <p:cNvSpPr txBox="1"/>
            <p:nvPr/>
          </p:nvSpPr>
          <p:spPr>
            <a:xfrm>
              <a:off x="6822936" y="4160684"/>
              <a:ext cx="77776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noProof="0" dirty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rPr>
                <a:t>Peel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7EACD0DC-94A8-322D-6C08-74694E5F1BDE}"/>
              </a:ext>
            </a:extLst>
          </p:cNvPr>
          <p:cNvGrpSpPr/>
          <p:nvPr/>
        </p:nvGrpSpPr>
        <p:grpSpPr>
          <a:xfrm>
            <a:off x="7314982" y="3210584"/>
            <a:ext cx="608050" cy="602196"/>
            <a:chOff x="6907794" y="2399828"/>
            <a:chExt cx="608050" cy="602196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8B098563-E5EA-C496-84EB-5636B29BB707}"/>
                </a:ext>
              </a:extLst>
            </p:cNvPr>
            <p:cNvSpPr/>
            <p:nvPr/>
          </p:nvSpPr>
          <p:spPr>
            <a:xfrm>
              <a:off x="6910721" y="2399828"/>
              <a:ext cx="602196" cy="602196"/>
            </a:xfrm>
            <a:prstGeom prst="ellipse">
              <a:avLst/>
            </a:prstGeom>
            <a:solidFill>
              <a:srgbClr val="01275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FE5463D-18B0-4327-C81F-A9C3C746CA83}"/>
                </a:ext>
              </a:extLst>
            </p:cNvPr>
            <p:cNvSpPr txBox="1"/>
            <p:nvPr/>
          </p:nvSpPr>
          <p:spPr>
            <a:xfrm>
              <a:off x="6907794" y="2536087"/>
              <a:ext cx="6080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noProof="0" dirty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rPr>
                <a:t>Re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5E04B348-29DC-C4F2-08DA-F877223904C8}"/>
              </a:ext>
            </a:extLst>
          </p:cNvPr>
          <p:cNvGrpSpPr/>
          <p:nvPr/>
        </p:nvGrpSpPr>
        <p:grpSpPr>
          <a:xfrm>
            <a:off x="7281749" y="2426997"/>
            <a:ext cx="674038" cy="602196"/>
            <a:chOff x="7211819" y="3225512"/>
            <a:chExt cx="674038" cy="602196"/>
          </a:xfrm>
        </p:grpSpPr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A1D8B09D-B2D6-E677-3588-EB4DE017C067}"/>
                </a:ext>
              </a:extLst>
            </p:cNvPr>
            <p:cNvSpPr/>
            <p:nvPr/>
          </p:nvSpPr>
          <p:spPr>
            <a:xfrm>
              <a:off x="7246404" y="3225512"/>
              <a:ext cx="602196" cy="602196"/>
            </a:xfrm>
            <a:prstGeom prst="ellipse">
              <a:avLst/>
            </a:prstGeom>
            <a:solidFill>
              <a:srgbClr val="01275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734FDD4-CF98-881B-3A7A-A38F600A1B4D}"/>
                </a:ext>
              </a:extLst>
            </p:cNvPr>
            <p:cNvSpPr txBox="1"/>
            <p:nvPr/>
          </p:nvSpPr>
          <p:spPr>
            <a:xfrm>
              <a:off x="7211819" y="3350716"/>
              <a:ext cx="6740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noProof="0" dirty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rPr>
                <a:t>Bio</a:t>
              </a:r>
            </a:p>
          </p:txBody>
        </p:sp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62936EE9-4FF0-F1A9-F42E-352DB1B9B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/>
        </p:blipFill>
        <p:spPr>
          <a:xfrm>
            <a:off x="762000" y="564914"/>
            <a:ext cx="3514164" cy="8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75EB8F0-AC32-285F-ACF6-1C283E220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43596" r="11690" b="7151"/>
          <a:stretch/>
        </p:blipFill>
        <p:spPr>
          <a:xfrm>
            <a:off x="0" y="0"/>
            <a:ext cx="5091954" cy="6019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ACC30F6-0842-76D8-5D96-4AE23DF77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8" r="-94"/>
          <a:stretch/>
        </p:blipFill>
        <p:spPr>
          <a:xfrm>
            <a:off x="7645494" y="-218703"/>
            <a:ext cx="4038600" cy="65121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E934E9D-D910-8E98-3183-75BF33E1F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6" t="26932" r="33720" b="29327"/>
          <a:stretch/>
        </p:blipFill>
        <p:spPr>
          <a:xfrm>
            <a:off x="5406694" y="451235"/>
            <a:ext cx="1078003" cy="10008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E3BA7EF-F9D8-DABC-EFD4-D0DCAF5A1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77" y="564539"/>
            <a:ext cx="1034317" cy="678128"/>
          </a:xfrm>
          <a:prstGeom prst="rect">
            <a:avLst/>
          </a:prstGeom>
        </p:spPr>
      </p:pic>
      <p:pic>
        <p:nvPicPr>
          <p:cNvPr id="9" name="Immagine 8" descr="Immagine che contiene testo, Soluzione, Solvente, Bottiglia di plastica&#10;&#10;Descrizione generata automaticamente">
            <a:extLst>
              <a:ext uri="{FF2B5EF4-FFF2-40B4-BE49-F238E27FC236}">
                <a16:creationId xmlns:a16="http://schemas.microsoft.com/office/drawing/2014/main" id="{C0B63D9D-0455-3B17-B1CA-CFA38D553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44"/>
          <a:stretch/>
        </p:blipFill>
        <p:spPr>
          <a:xfrm>
            <a:off x="5778936" y="1244009"/>
            <a:ext cx="1530914" cy="51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5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Med Aesthetics">
  <a:themeElements>
    <a:clrScheme name="CMed Aesthetics">
      <a:dk1>
        <a:srgbClr val="012754"/>
      </a:dk1>
      <a:lt1>
        <a:srgbClr val="FFFFFF"/>
      </a:lt1>
      <a:dk2>
        <a:srgbClr val="0139A5"/>
      </a:dk2>
      <a:lt2>
        <a:srgbClr val="E2E9F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5706</TotalTime>
  <Words>768</Words>
  <Application>Microsoft Macintosh PowerPoint</Application>
  <PresentationFormat>Widescreen</PresentationFormat>
  <Paragraphs>183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6" baseType="lpstr">
      <vt:lpstr>Heiti TC Light</vt:lpstr>
      <vt:lpstr>Heiti TC Medium</vt:lpstr>
      <vt:lpstr>Arial</vt:lpstr>
      <vt:lpstr>Avenir</vt:lpstr>
      <vt:lpstr>Avenir Book</vt:lpstr>
      <vt:lpstr>Avenir Heavy</vt:lpstr>
      <vt:lpstr>Avenir Medium</vt:lpstr>
      <vt:lpstr>Calibri</vt:lpstr>
      <vt:lpstr>Didact Gothic</vt:lpstr>
      <vt:lpstr>Helvetica Neue</vt:lpstr>
      <vt:lpstr>CMed Aesthetics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CMed Aesthetics PPT template</dc:title>
  <dc:subject/>
  <dc:creator/>
  <cp:keywords/>
  <dc:description/>
  <cp:lastModifiedBy>Lucrezia Randich</cp:lastModifiedBy>
  <cp:revision>196</cp:revision>
  <dcterms:created xsi:type="dcterms:W3CDTF">2018-06-19T09:59:10Z</dcterms:created>
  <dcterms:modified xsi:type="dcterms:W3CDTF">2025-10-21T14:33:32Z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2018-06-17T10:00:00Z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2018-06-19T10:00:00Z</vt:filetime>
  </property>
</Properties>
</file>