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67" r:id="rId1"/>
  </p:sldMasterIdLst>
  <p:notesMasterIdLst>
    <p:notesMasterId r:id="rId45"/>
  </p:notesMasterIdLst>
  <p:handoutMasterIdLst>
    <p:handoutMasterId r:id="rId46"/>
  </p:handoutMasterIdLst>
  <p:sldIdLst>
    <p:sldId id="382" r:id="rId2"/>
    <p:sldId id="417" r:id="rId3"/>
    <p:sldId id="418" r:id="rId4"/>
    <p:sldId id="419" r:id="rId5"/>
    <p:sldId id="420" r:id="rId6"/>
    <p:sldId id="421" r:id="rId7"/>
    <p:sldId id="422" r:id="rId8"/>
    <p:sldId id="423" r:id="rId9"/>
    <p:sldId id="424" r:id="rId10"/>
    <p:sldId id="425" r:id="rId11"/>
    <p:sldId id="426" r:id="rId12"/>
    <p:sldId id="427" r:id="rId13"/>
    <p:sldId id="428" r:id="rId14"/>
    <p:sldId id="429" r:id="rId15"/>
    <p:sldId id="430" r:id="rId16"/>
    <p:sldId id="431" r:id="rId17"/>
    <p:sldId id="432" r:id="rId18"/>
    <p:sldId id="434" r:id="rId19"/>
    <p:sldId id="433" r:id="rId20"/>
    <p:sldId id="435" r:id="rId21"/>
    <p:sldId id="436" r:id="rId22"/>
    <p:sldId id="437" r:id="rId23"/>
    <p:sldId id="438" r:id="rId24"/>
    <p:sldId id="439" r:id="rId25"/>
    <p:sldId id="440" r:id="rId26"/>
    <p:sldId id="441" r:id="rId27"/>
    <p:sldId id="442" r:id="rId28"/>
    <p:sldId id="443" r:id="rId29"/>
    <p:sldId id="444" r:id="rId30"/>
    <p:sldId id="445" r:id="rId31"/>
    <p:sldId id="446" r:id="rId32"/>
    <p:sldId id="447" r:id="rId33"/>
    <p:sldId id="448" r:id="rId34"/>
    <p:sldId id="449" r:id="rId35"/>
    <p:sldId id="450" r:id="rId36"/>
    <p:sldId id="451" r:id="rId37"/>
    <p:sldId id="452" r:id="rId38"/>
    <p:sldId id="453" r:id="rId39"/>
    <p:sldId id="454" r:id="rId40"/>
    <p:sldId id="455" r:id="rId41"/>
    <p:sldId id="456" r:id="rId42"/>
    <p:sldId id="457" r:id="rId43"/>
    <p:sldId id="416" r:id="rId44"/>
  </p:sldIdLst>
  <p:sldSz cx="12192000" cy="6858000"/>
  <p:notesSz cx="12192000" cy="6858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CA6"/>
    <a:srgbClr val="FFFFFF"/>
    <a:srgbClr val="012755"/>
    <a:srgbClr val="17243D"/>
    <a:srgbClr val="64D8DD"/>
    <a:srgbClr val="FFD132"/>
    <a:srgbClr val="3367DD"/>
    <a:srgbClr val="C0C739"/>
    <a:srgbClr val="2772B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8920" autoAdjust="0"/>
    <p:restoredTop sz="94660"/>
  </p:normalViewPr>
  <p:slideViewPr>
    <p:cSldViewPr>
      <p:cViewPr varScale="1">
        <p:scale>
          <a:sx n="162" d="100"/>
          <a:sy n="162" d="100"/>
        </p:scale>
        <p:origin x="800" y="192"/>
      </p:cViewPr>
      <p:guideLst>
        <p:guide orient="horz" pos="2880"/>
        <p:guide pos="2160"/>
      </p:guideLst>
    </p:cSldViewPr>
  </p:slideViewPr>
  <p:notesTextViewPr>
    <p:cViewPr>
      <p:scale>
        <a:sx n="100" d="100"/>
        <a:sy n="100" d="100"/>
      </p:scale>
      <p:origin x="0" y="0"/>
    </p:cViewPr>
  </p:notesTextViewPr>
  <p:notesViewPr>
    <p:cSldViewPr>
      <p:cViewPr varScale="1">
        <p:scale>
          <a:sx n="109" d="100"/>
          <a:sy n="109" d="100"/>
        </p:scale>
        <p:origin x="216" y="52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012755"/>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8AAD3A2-BF7A-028B-451D-624C854AB454}"/>
              </a:ext>
            </a:extLst>
          </p:cNvPr>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solidFill>
                <a:srgbClr val="FFFFFF"/>
              </a:solidFill>
              <a:latin typeface="Avenir Book" panose="02000503020000020003" pitchFamily="2" charset="0"/>
            </a:endParaRPr>
          </a:p>
        </p:txBody>
      </p:sp>
      <p:sp>
        <p:nvSpPr>
          <p:cNvPr id="3" name="Date Placeholder 2">
            <a:extLst>
              <a:ext uri="{FF2B5EF4-FFF2-40B4-BE49-F238E27FC236}">
                <a16:creationId xmlns:a16="http://schemas.microsoft.com/office/drawing/2014/main" id="{C366C482-A776-3DC0-A9AE-7FE89E4A1213}"/>
              </a:ext>
            </a:extLst>
          </p:cNvPr>
          <p:cNvSpPr>
            <a:spLocks noGrp="1"/>
          </p:cNvSpPr>
          <p:nvPr>
            <p:ph type="dt" sz="quarter" idx="1"/>
          </p:nvPr>
        </p:nvSpPr>
        <p:spPr>
          <a:xfrm>
            <a:off x="6905625" y="0"/>
            <a:ext cx="5283200" cy="344488"/>
          </a:xfrm>
          <a:prstGeom prst="rect">
            <a:avLst/>
          </a:prstGeom>
        </p:spPr>
        <p:txBody>
          <a:bodyPr vert="horz" lIns="91440" tIns="45720" rIns="91440" bIns="45720" rtlCol="0"/>
          <a:lstStyle>
            <a:lvl1pPr algn="r">
              <a:defRPr sz="1200"/>
            </a:lvl1pPr>
          </a:lstStyle>
          <a:p>
            <a:fld id="{536AA73E-8B9F-D748-81BA-901FC73C52DB}" type="datetimeFigureOut">
              <a:rPr lang="en-US" smtClean="0">
                <a:solidFill>
                  <a:srgbClr val="FFFFFF"/>
                </a:solidFill>
                <a:latin typeface="Avenir Book" panose="02000503020000020003" pitchFamily="2" charset="0"/>
              </a:rPr>
              <a:t>9/16/25</a:t>
            </a:fld>
            <a:endParaRPr lang="en-US">
              <a:solidFill>
                <a:srgbClr val="FFFFFF"/>
              </a:solidFill>
              <a:latin typeface="Avenir Book" panose="02000503020000020003" pitchFamily="2" charset="0"/>
            </a:endParaRPr>
          </a:p>
        </p:txBody>
      </p:sp>
      <p:sp>
        <p:nvSpPr>
          <p:cNvPr id="4" name="Footer Placeholder 3">
            <a:extLst>
              <a:ext uri="{FF2B5EF4-FFF2-40B4-BE49-F238E27FC236}">
                <a16:creationId xmlns:a16="http://schemas.microsoft.com/office/drawing/2014/main" id="{F35CBC68-1F3B-A821-9302-C4761324D1AA}"/>
              </a:ext>
            </a:extLst>
          </p:cNvPr>
          <p:cNvSpPr>
            <a:spLocks noGrp="1"/>
          </p:cNvSpPr>
          <p:nvPr>
            <p:ph type="ftr" sz="quarter" idx="2"/>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solidFill>
                <a:srgbClr val="FFFFFF"/>
              </a:solidFill>
              <a:latin typeface="Avenir Book" panose="02000503020000020003" pitchFamily="2" charset="0"/>
            </a:endParaRPr>
          </a:p>
        </p:txBody>
      </p:sp>
      <p:sp>
        <p:nvSpPr>
          <p:cNvPr id="5" name="Slide Number Placeholder 4">
            <a:extLst>
              <a:ext uri="{FF2B5EF4-FFF2-40B4-BE49-F238E27FC236}">
                <a16:creationId xmlns:a16="http://schemas.microsoft.com/office/drawing/2014/main" id="{B8B2B889-BCF2-4637-2494-F8836BAC315B}"/>
              </a:ext>
            </a:extLst>
          </p:cNvPr>
          <p:cNvSpPr>
            <a:spLocks noGrp="1"/>
          </p:cNvSpPr>
          <p:nvPr>
            <p:ph type="sldNum" sz="quarter" idx="3"/>
          </p:nvPr>
        </p:nvSpPr>
        <p:spPr>
          <a:xfrm>
            <a:off x="6905625" y="6513513"/>
            <a:ext cx="5283200" cy="344487"/>
          </a:xfrm>
          <a:prstGeom prst="rect">
            <a:avLst/>
          </a:prstGeom>
        </p:spPr>
        <p:txBody>
          <a:bodyPr vert="horz" lIns="91440" tIns="45720" rIns="91440" bIns="45720" rtlCol="0" anchor="b"/>
          <a:lstStyle>
            <a:lvl1pPr algn="r">
              <a:defRPr sz="1200"/>
            </a:lvl1pPr>
          </a:lstStyle>
          <a:p>
            <a:fld id="{A65BF335-1EEC-404C-AAF6-28BE196D8701}" type="slidenum">
              <a:rPr lang="en-US" smtClean="0">
                <a:solidFill>
                  <a:srgbClr val="FFFFFF"/>
                </a:solidFill>
                <a:latin typeface="Avenir Book" panose="02000503020000020003" pitchFamily="2" charset="0"/>
              </a:rPr>
              <a:t>‹N›</a:t>
            </a:fld>
            <a:endParaRPr lang="en-US">
              <a:solidFill>
                <a:srgbClr val="FFFFFF"/>
              </a:solidFill>
              <a:latin typeface="Avenir Book" panose="02000503020000020003" pitchFamily="2" charset="0"/>
            </a:endParaRPr>
          </a:p>
        </p:txBody>
      </p:sp>
    </p:spTree>
    <p:extLst>
      <p:ext uri="{BB962C8B-B14F-4D97-AF65-F5344CB8AC3E}">
        <p14:creationId xmlns:p14="http://schemas.microsoft.com/office/powerpoint/2010/main" val="227045157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48DA81DE-C90C-44C6-B51B-9130EA958DB4}" type="datetimeFigureOut">
              <a:rPr lang="it-IT" smtClean="0"/>
              <a:t>16/09/25</a:t>
            </a:fld>
            <a:endParaRPr lang="it-IT"/>
          </a:p>
        </p:txBody>
      </p:sp>
      <p:sp>
        <p:nvSpPr>
          <p:cNvPr id="4" name="Segnaposto immagine diapositiva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piè di pagina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E87111BF-801F-4987-8C44-6A640E9361A3}" type="slidenum">
              <a:rPr lang="it-IT" smtClean="0"/>
              <a:t>‹N›</a:t>
            </a:fld>
            <a:endParaRPr lang="it-IT"/>
          </a:p>
        </p:txBody>
      </p:sp>
    </p:spTree>
    <p:extLst>
      <p:ext uri="{BB962C8B-B14F-4D97-AF65-F5344CB8AC3E}">
        <p14:creationId xmlns:p14="http://schemas.microsoft.com/office/powerpoint/2010/main" val="4264718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bg>
      <p:bgPr>
        <a:solidFill>
          <a:schemeClr val="bg1"/>
        </a:solidFill>
        <a:effectLst/>
      </p:bgPr>
    </p:bg>
    <p:spTree>
      <p:nvGrpSpPr>
        <p:cNvPr id="1" name=""/>
        <p:cNvGrpSpPr/>
        <p:nvPr/>
      </p:nvGrpSpPr>
      <p:grpSpPr>
        <a:xfrm>
          <a:off x="0" y="0"/>
          <a:ext cx="0" cy="0"/>
          <a:chOff x="0" y="0"/>
          <a:chExt cx="0" cy="0"/>
        </a:xfrm>
      </p:grpSpPr>
      <p:pic>
        <p:nvPicPr>
          <p:cNvPr id="8" name="Immagine 6" descr="Immagine che contiene schermata, blu, Blu elettrico, Blu intenso&#10;&#10;Descrizione generata automaticamente">
            <a:extLst>
              <a:ext uri="{FF2B5EF4-FFF2-40B4-BE49-F238E27FC236}">
                <a16:creationId xmlns:a16="http://schemas.microsoft.com/office/drawing/2014/main" id="{6E1581D0-A49A-29BF-6159-81B64A16F55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616" t="6893" r="618" b="12361"/>
          <a:stretch/>
        </p:blipFill>
        <p:spPr>
          <a:xfrm>
            <a:off x="0" y="0"/>
            <a:ext cx="12192000" cy="6248400"/>
          </a:xfrm>
          <a:prstGeom prst="rect">
            <a:avLst/>
          </a:prstGeom>
        </p:spPr>
      </p:pic>
      <p:pic>
        <p:nvPicPr>
          <p:cNvPr id="9" name="Immagine 7" descr="Immagine che contiene testo, Carattere, Elementi grafici, logo&#10;&#10;Descrizione generata automaticamente">
            <a:extLst>
              <a:ext uri="{FF2B5EF4-FFF2-40B4-BE49-F238E27FC236}">
                <a16:creationId xmlns:a16="http://schemas.microsoft.com/office/drawing/2014/main" id="{16EA5811-C431-76EE-76F5-9FC84A14B36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191000" y="2365424"/>
            <a:ext cx="3810000" cy="1521307"/>
          </a:xfrm>
          <a:prstGeom prst="rect">
            <a:avLst/>
          </a:prstGeom>
        </p:spPr>
      </p:pic>
      <p:sp>
        <p:nvSpPr>
          <p:cNvPr id="2" name="CasellaDiTesto 8">
            <a:extLst>
              <a:ext uri="{FF2B5EF4-FFF2-40B4-BE49-F238E27FC236}">
                <a16:creationId xmlns:a16="http://schemas.microsoft.com/office/drawing/2014/main" id="{785FF10C-5CB5-64B0-16E6-769012271C80}"/>
              </a:ext>
            </a:extLst>
          </p:cNvPr>
          <p:cNvSpPr txBox="1"/>
          <p:nvPr userDrawn="1"/>
        </p:nvSpPr>
        <p:spPr>
          <a:xfrm>
            <a:off x="142875" y="6400800"/>
            <a:ext cx="11906250" cy="338554"/>
          </a:xfrm>
          <a:prstGeom prst="rect">
            <a:avLst/>
          </a:prstGeom>
          <a:noFill/>
        </p:spPr>
        <p:txBody>
          <a:bodyPr wrap="square">
            <a:spAutoFit/>
          </a:bodyPr>
          <a:lstStyle/>
          <a:p>
            <a:pPr algn="ctr" defTabSz="457200">
              <a:defRPr sz="1400" spc="110">
                <a:solidFill>
                  <a:srgbClr val="A7A7A7"/>
                </a:solidFill>
                <a:latin typeface="Josefin Sans Thin Regular"/>
                <a:ea typeface="Josefin Sans Thin Regular"/>
                <a:cs typeface="Josefin Sans Thin Regular"/>
                <a:sym typeface="Josefin Sans Thin Regular"/>
              </a:defRPr>
            </a:pPr>
            <a:r>
              <a:rPr lang="it-IT" sz="800" b="0" i="0" dirty="0">
                <a:solidFill>
                  <a:schemeClr val="accent6">
                    <a:lumMod val="75000"/>
                  </a:schemeClr>
                </a:solidFill>
                <a:latin typeface="Avenir Medium" panose="02000503020000020003" pitchFamily="2" charset="0"/>
                <a:ea typeface="Heiti TC Medium" pitchFamily="2" charset="-128"/>
              </a:rPr>
              <a:t>THIS PRESENTATION HAS BEEN DEVELOPED AND MODIFIED BY INDEPENDENT DISTRIBUTORS.</a:t>
            </a:r>
          </a:p>
          <a:p>
            <a:pPr algn="ctr" defTabSz="457200">
              <a:defRPr sz="1400" spc="110">
                <a:solidFill>
                  <a:srgbClr val="A7A7A7"/>
                </a:solidFill>
                <a:latin typeface="Josefin Sans Thin Regular"/>
                <a:ea typeface="Josefin Sans Thin Regular"/>
                <a:cs typeface="Josefin Sans Thin Regular"/>
                <a:sym typeface="Josefin Sans Thin Regular"/>
              </a:defRPr>
            </a:pPr>
            <a:r>
              <a:rPr lang="it-IT" sz="800" b="0" i="0" dirty="0">
                <a:solidFill>
                  <a:schemeClr val="accent6">
                    <a:lumMod val="75000"/>
                  </a:schemeClr>
                </a:solidFill>
                <a:latin typeface="Avenir Medium" panose="02000503020000020003" pitchFamily="2" charset="0"/>
                <a:ea typeface="Heiti TC Medium" pitchFamily="2" charset="-128"/>
              </a:rPr>
              <a:t>CMED AESTHETICS DOES NOT ASSUME ANY RESPONSIBILITY OR LIABILITY FOR THE CONTENT, STATEMENTS, OR REPRESENTATIONS CONTAINED INSIDE IT.</a:t>
            </a:r>
          </a:p>
        </p:txBody>
      </p:sp>
      <p:sp>
        <p:nvSpPr>
          <p:cNvPr id="10" name="CasellaDiTesto 8">
            <a:extLst>
              <a:ext uri="{FF2B5EF4-FFF2-40B4-BE49-F238E27FC236}">
                <a16:creationId xmlns:a16="http://schemas.microsoft.com/office/drawing/2014/main" id="{297E4687-D526-B834-15C0-E5004EB807B0}"/>
              </a:ext>
            </a:extLst>
          </p:cNvPr>
          <p:cNvSpPr txBox="1"/>
          <p:nvPr userDrawn="1"/>
        </p:nvSpPr>
        <p:spPr>
          <a:xfrm>
            <a:off x="4457700" y="4492576"/>
            <a:ext cx="3276600" cy="276999"/>
          </a:xfrm>
          <a:prstGeom prst="rect">
            <a:avLst/>
          </a:prstGeom>
          <a:noFill/>
        </p:spPr>
        <p:txBody>
          <a:bodyPr wrap="square">
            <a:spAutoFit/>
          </a:bodyPr>
          <a:lstStyle/>
          <a:p>
            <a:pPr algn="ctr" defTabSz="457200">
              <a:defRPr sz="1400" spc="110">
                <a:solidFill>
                  <a:srgbClr val="A7A7A7"/>
                </a:solidFill>
                <a:latin typeface="Josefin Sans Thin Regular"/>
                <a:ea typeface="Josefin Sans Thin Regular"/>
                <a:cs typeface="Josefin Sans Thin Regular"/>
                <a:sym typeface="Josefin Sans Thin Regular"/>
              </a:defRPr>
            </a:pPr>
            <a:r>
              <a:rPr lang="it-IT" sz="1200" dirty="0">
                <a:solidFill>
                  <a:schemeClr val="bg1"/>
                </a:solidFill>
                <a:latin typeface="Heiti TC Medium" pitchFamily="2" charset="-128"/>
                <a:ea typeface="Heiti TC Medium" pitchFamily="2" charset="-128"/>
              </a:rPr>
              <a:t>ITALIAN RESEARCH &amp; INNOVATION</a:t>
            </a:r>
          </a:p>
        </p:txBody>
      </p:sp>
      <p:sp>
        <p:nvSpPr>
          <p:cNvPr id="7" name="CasellaDiTesto 5">
            <a:extLst>
              <a:ext uri="{FF2B5EF4-FFF2-40B4-BE49-F238E27FC236}">
                <a16:creationId xmlns:a16="http://schemas.microsoft.com/office/drawing/2014/main" id="{FD835BC4-90B9-9EFC-BFF1-0FF505146D07}"/>
              </a:ext>
            </a:extLst>
          </p:cNvPr>
          <p:cNvSpPr txBox="1"/>
          <p:nvPr userDrawn="1"/>
        </p:nvSpPr>
        <p:spPr>
          <a:xfrm>
            <a:off x="2247900" y="5473697"/>
            <a:ext cx="7696200" cy="304800"/>
          </a:xfrm>
          <a:prstGeom prst="rect">
            <a:avLst/>
          </a:prstGeom>
          <a:noFill/>
        </p:spPr>
        <p:txBody>
          <a:bodyPr wrap="square">
            <a:spAutoFit/>
          </a:bodyPr>
          <a:lstStyle/>
          <a:p>
            <a:pPr algn="ctr" defTabSz="457200">
              <a:defRPr sz="1400" spc="110">
                <a:solidFill>
                  <a:srgbClr val="A7A7A7"/>
                </a:solidFill>
                <a:latin typeface="Josefin Sans Thin Regular"/>
                <a:ea typeface="Josefin Sans Thin Regular"/>
                <a:cs typeface="Josefin Sans Thin Regular"/>
                <a:sym typeface="Josefin Sans Thin Regular"/>
              </a:defRPr>
            </a:pPr>
            <a:r>
              <a:rPr lang="it-IT" dirty="0">
                <a:solidFill>
                  <a:schemeClr val="bg1"/>
                </a:solidFill>
                <a:latin typeface="Heiti TC Medium" pitchFamily="2" charset="-128"/>
                <a:ea typeface="Heiti TC Medium" pitchFamily="2" charset="-128"/>
              </a:rPr>
              <a:t>EVERYTHING WE DO IS AIMED TO IMPROVE PEOPLE'S WELLNESS AND BEAUTY</a:t>
            </a:r>
          </a:p>
        </p:txBody>
      </p:sp>
      <p:sp>
        <p:nvSpPr>
          <p:cNvPr id="3" name="CasellaDiTesto 8">
            <a:extLst>
              <a:ext uri="{FF2B5EF4-FFF2-40B4-BE49-F238E27FC236}">
                <a16:creationId xmlns:a16="http://schemas.microsoft.com/office/drawing/2014/main" id="{DC6ED00D-CC58-F6E7-DFC4-5C8417480C54}"/>
              </a:ext>
            </a:extLst>
          </p:cNvPr>
          <p:cNvSpPr txBox="1"/>
          <p:nvPr userDrawn="1"/>
        </p:nvSpPr>
        <p:spPr>
          <a:xfrm>
            <a:off x="4257675" y="2136684"/>
            <a:ext cx="3676650" cy="384721"/>
          </a:xfrm>
          <a:prstGeom prst="rect">
            <a:avLst/>
          </a:prstGeom>
          <a:noFill/>
        </p:spPr>
        <p:txBody>
          <a:bodyPr wrap="square">
            <a:spAutoFit/>
          </a:bodyPr>
          <a:lstStyle/>
          <a:p>
            <a:pPr algn="ctr" defTabSz="457200">
              <a:defRPr sz="1400" spc="110">
                <a:solidFill>
                  <a:srgbClr val="A7A7A7"/>
                </a:solidFill>
                <a:latin typeface="Josefin Sans Thin Regular"/>
                <a:ea typeface="Josefin Sans Thin Regular"/>
                <a:cs typeface="Josefin Sans Thin Regular"/>
                <a:sym typeface="Josefin Sans Thin Regular"/>
              </a:defRPr>
            </a:pPr>
            <a:r>
              <a:rPr lang="it-IT" sz="1900" b="1" spc="300" dirty="0">
                <a:solidFill>
                  <a:schemeClr val="bg1"/>
                </a:solidFill>
                <a:latin typeface="Heiti TC Medium" pitchFamily="2" charset="-128"/>
                <a:ea typeface="Heiti TC Medium" pitchFamily="2" charset="-128"/>
              </a:rPr>
              <a:t>Official Distributor of</a:t>
            </a:r>
          </a:p>
        </p:txBody>
      </p:sp>
    </p:spTree>
    <p:extLst>
      <p:ext uri="{BB962C8B-B14F-4D97-AF65-F5344CB8AC3E}">
        <p14:creationId xmlns:p14="http://schemas.microsoft.com/office/powerpoint/2010/main" val="21420572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DE6D0-AF76-697F-BAE6-C97A1D5EE974}"/>
              </a:ext>
            </a:extLst>
          </p:cNvPr>
          <p:cNvSpPr>
            <a:spLocks noGrp="1"/>
          </p:cNvSpPr>
          <p:nvPr>
            <p:ph type="title"/>
          </p:nvPr>
        </p:nvSpPr>
        <p:spPr>
          <a:xfrm>
            <a:off x="839788" y="365125"/>
            <a:ext cx="10515600" cy="1325563"/>
          </a:xfrm>
          <a:prstGeom prst="rect">
            <a:avLst/>
          </a:prstGeom>
        </p:spPr>
        <p:txBody>
          <a:bodyPr/>
          <a:lstStyle>
            <a:lvl1pPr>
              <a:defRPr>
                <a:solidFill>
                  <a:schemeClr val="bg1"/>
                </a:solidFil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C892D1C-D6E4-4FF2-E244-09ECF57588D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E93AD80-E166-401B-C7CB-DAF620EFDDDD}"/>
              </a:ext>
            </a:extLst>
          </p:cNvPr>
          <p:cNvSpPr>
            <a:spLocks noGrp="1"/>
          </p:cNvSpPr>
          <p:nvPr>
            <p:ph sz="half" idx="2"/>
          </p:nvPr>
        </p:nvSpPr>
        <p:spPr>
          <a:xfrm>
            <a:off x="839788" y="2505075"/>
            <a:ext cx="5157787" cy="36845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075D98A-8F86-7F98-27C8-ECE287EFDE5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E67D149-8598-31BF-73EC-5B002E73CDFD}"/>
              </a:ext>
            </a:extLst>
          </p:cNvPr>
          <p:cNvSpPr>
            <a:spLocks noGrp="1"/>
          </p:cNvSpPr>
          <p:nvPr>
            <p:ph sz="quarter" idx="4"/>
          </p:nvPr>
        </p:nvSpPr>
        <p:spPr>
          <a:xfrm>
            <a:off x="6172200" y="2505075"/>
            <a:ext cx="5183188" cy="368458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7" name="Gruppo 6">
            <a:extLst>
              <a:ext uri="{FF2B5EF4-FFF2-40B4-BE49-F238E27FC236}">
                <a16:creationId xmlns:a16="http://schemas.microsoft.com/office/drawing/2014/main" id="{D64640E1-FB3F-EAEB-308C-E750CB68F30D}"/>
              </a:ext>
            </a:extLst>
          </p:cNvPr>
          <p:cNvGrpSpPr/>
          <p:nvPr userDrawn="1"/>
        </p:nvGrpSpPr>
        <p:grpSpPr>
          <a:xfrm>
            <a:off x="0" y="6019800"/>
            <a:ext cx="12192000" cy="838200"/>
            <a:chOff x="0" y="6019800"/>
            <a:chExt cx="12192000" cy="838200"/>
          </a:xfrm>
        </p:grpSpPr>
        <p:sp>
          <p:nvSpPr>
            <p:cNvPr id="9" name="Rettangolo 8">
              <a:extLst>
                <a:ext uri="{FF2B5EF4-FFF2-40B4-BE49-F238E27FC236}">
                  <a16:creationId xmlns:a16="http://schemas.microsoft.com/office/drawing/2014/main" id="{FC846713-58F8-D14E-5A56-FF28A9817DF9}"/>
                </a:ext>
              </a:extLst>
            </p:cNvPr>
            <p:cNvSpPr/>
            <p:nvPr userDrawn="1"/>
          </p:nvSpPr>
          <p:spPr>
            <a:xfrm>
              <a:off x="0" y="6019800"/>
              <a:ext cx="12192000" cy="8382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11" name="Picture 10" descr="A blue and black logo&#10;&#10;Description automatically generated">
              <a:extLst>
                <a:ext uri="{FF2B5EF4-FFF2-40B4-BE49-F238E27FC236}">
                  <a16:creationId xmlns:a16="http://schemas.microsoft.com/office/drawing/2014/main" id="{D6BCBC75-62CE-42FE-CA8F-4BBDBE7FFC4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0571" y="6164406"/>
              <a:ext cx="1447800" cy="578097"/>
            </a:xfrm>
            <a:prstGeom prst="rect">
              <a:avLst/>
            </a:prstGeom>
          </p:spPr>
        </p:pic>
        <p:sp>
          <p:nvSpPr>
            <p:cNvPr id="15" name="CasellaDiTesto 8">
              <a:extLst>
                <a:ext uri="{FF2B5EF4-FFF2-40B4-BE49-F238E27FC236}">
                  <a16:creationId xmlns:a16="http://schemas.microsoft.com/office/drawing/2014/main" id="{D844F0F4-EF1C-0FCB-ECAF-B8036FDC2DF1}"/>
                </a:ext>
              </a:extLst>
            </p:cNvPr>
            <p:cNvSpPr txBox="1"/>
            <p:nvPr userDrawn="1"/>
          </p:nvSpPr>
          <p:spPr>
            <a:xfrm>
              <a:off x="6096000" y="6263513"/>
              <a:ext cx="6019800" cy="369332"/>
            </a:xfrm>
            <a:prstGeom prst="rect">
              <a:avLst/>
            </a:prstGeom>
            <a:noFill/>
          </p:spPr>
          <p:txBody>
            <a:bodyPr wrap="square">
              <a:spAutoFit/>
            </a:bodyPr>
            <a:lstStyle/>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tx1"/>
                  </a:solidFill>
                  <a:latin typeface="Avenir Medium" panose="02000503020000020003" pitchFamily="2" charset="0"/>
                  <a:ea typeface="Heiti TC Medium" pitchFamily="2" charset="-128"/>
                </a:rPr>
                <a:t>THIS PRESENTATION HAS BEEN DEVELOPED AND MODIFIED BY INDEPENDENT DISTRIBUTORS.</a:t>
              </a:r>
            </a:p>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tx1"/>
                  </a:solidFill>
                  <a:latin typeface="Avenir Medium" panose="02000503020000020003" pitchFamily="2" charset="0"/>
                  <a:ea typeface="Heiti TC Medium" pitchFamily="2" charset="-128"/>
                </a:rPr>
                <a:t>CMED AESTHETICS DOES NOT ASSUME ANY RESPONSIBILITY OR LIABILITY FOR THE CONTENT, STATEMENTS, </a:t>
              </a:r>
            </a:p>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tx1"/>
                  </a:solidFill>
                  <a:latin typeface="Avenir Medium" panose="02000503020000020003" pitchFamily="2" charset="0"/>
                  <a:ea typeface="Heiti TC Medium" pitchFamily="2" charset="-128"/>
                </a:rPr>
                <a:t>OR REPRESENTATIONS CONTAINED INSIDE IT.</a:t>
              </a:r>
            </a:p>
          </p:txBody>
        </p:sp>
        <p:sp>
          <p:nvSpPr>
            <p:cNvPr id="16" name="CasellaDiTesto 8">
              <a:extLst>
                <a:ext uri="{FF2B5EF4-FFF2-40B4-BE49-F238E27FC236}">
                  <a16:creationId xmlns:a16="http://schemas.microsoft.com/office/drawing/2014/main" id="{6590F99F-36B3-743E-FDA7-DA3B6DAF03B7}"/>
                </a:ext>
              </a:extLst>
            </p:cNvPr>
            <p:cNvSpPr txBox="1"/>
            <p:nvPr userDrawn="1"/>
          </p:nvSpPr>
          <p:spPr>
            <a:xfrm>
              <a:off x="1123071" y="6324600"/>
              <a:ext cx="3543300" cy="230832"/>
            </a:xfrm>
            <a:prstGeom prst="rect">
              <a:avLst/>
            </a:prstGeom>
            <a:noFill/>
          </p:spPr>
          <p:txBody>
            <a:bodyPr wrap="square">
              <a:spAutoFit/>
            </a:bodyPr>
            <a:lstStyle/>
            <a:p>
              <a:pPr algn="ctr" defTabSz="457200">
                <a:defRPr sz="1400" spc="110">
                  <a:solidFill>
                    <a:srgbClr val="A7A7A7"/>
                  </a:solidFill>
                  <a:latin typeface="Josefin Sans Thin Regular"/>
                  <a:ea typeface="Josefin Sans Thin Regular"/>
                  <a:cs typeface="Josefin Sans Thin Regular"/>
                  <a:sym typeface="Josefin Sans Thin Regular"/>
                </a:defRPr>
              </a:pPr>
              <a:r>
                <a:rPr lang="it-IT" sz="900" b="1" spc="300" dirty="0">
                  <a:solidFill>
                    <a:srgbClr val="003CA6"/>
                  </a:solidFill>
                  <a:latin typeface="Heiti TC Medium" pitchFamily="2" charset="-128"/>
                  <a:ea typeface="Heiti TC Medium" pitchFamily="2" charset="-128"/>
                </a:rPr>
                <a:t>Official Distributor of</a:t>
              </a:r>
            </a:p>
          </p:txBody>
        </p:sp>
        <p:cxnSp>
          <p:nvCxnSpPr>
            <p:cNvPr id="17" name="Connettore 1 16">
              <a:extLst>
                <a:ext uri="{FF2B5EF4-FFF2-40B4-BE49-F238E27FC236}">
                  <a16:creationId xmlns:a16="http://schemas.microsoft.com/office/drawing/2014/main" id="{C97D67CE-41FE-D7F2-AB24-DBD12B364C75}"/>
                </a:ext>
              </a:extLst>
            </p:cNvPr>
            <p:cNvCxnSpPr>
              <a:cxnSpLocks/>
            </p:cNvCxnSpPr>
            <p:nvPr userDrawn="1"/>
          </p:nvCxnSpPr>
          <p:spPr>
            <a:xfrm>
              <a:off x="5791200" y="6214577"/>
              <a:ext cx="0" cy="513371"/>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58038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_brigh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DDE6D0-AF76-697F-BAE6-C97A1D5EE974}"/>
              </a:ext>
            </a:extLst>
          </p:cNvPr>
          <p:cNvSpPr>
            <a:spLocks noGrp="1"/>
          </p:cNvSpPr>
          <p:nvPr>
            <p:ph type="title"/>
          </p:nvPr>
        </p:nvSpPr>
        <p:spPr>
          <a:xfrm>
            <a:off x="839788" y="365125"/>
            <a:ext cx="10515600" cy="1325563"/>
          </a:xfrm>
          <a:prstGeom prst="rect">
            <a:avLst/>
          </a:prstGeom>
        </p:spPr>
        <p:txBody>
          <a:bodyPr/>
          <a:lstStyle>
            <a:lvl1pPr>
              <a:defRPr>
                <a:solidFill>
                  <a:schemeClr val="tx1"/>
                </a:solidFil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1C892D1C-D6E4-4FF2-E244-09ECF57588D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6E93AD80-E166-401B-C7CB-DAF620EFDDDD}"/>
              </a:ext>
            </a:extLst>
          </p:cNvPr>
          <p:cNvSpPr>
            <a:spLocks noGrp="1"/>
          </p:cNvSpPr>
          <p:nvPr>
            <p:ph sz="half" idx="2"/>
          </p:nvPr>
        </p:nvSpPr>
        <p:spPr>
          <a:xfrm>
            <a:off x="839788" y="2505075"/>
            <a:ext cx="5157787" cy="368458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9075D98A-8F86-7F98-27C8-ECE287EFDE58}"/>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2E67D149-8598-31BF-73EC-5B002E73CDFD}"/>
              </a:ext>
            </a:extLst>
          </p:cNvPr>
          <p:cNvSpPr>
            <a:spLocks noGrp="1"/>
          </p:cNvSpPr>
          <p:nvPr>
            <p:ph sz="quarter" idx="4"/>
          </p:nvPr>
        </p:nvSpPr>
        <p:spPr>
          <a:xfrm>
            <a:off x="6172200" y="2505075"/>
            <a:ext cx="5183188" cy="368458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7" name="Gruppo 6">
            <a:extLst>
              <a:ext uri="{FF2B5EF4-FFF2-40B4-BE49-F238E27FC236}">
                <a16:creationId xmlns:a16="http://schemas.microsoft.com/office/drawing/2014/main" id="{89124C08-B4F3-A32D-78A0-E48863302CFD}"/>
              </a:ext>
            </a:extLst>
          </p:cNvPr>
          <p:cNvGrpSpPr/>
          <p:nvPr userDrawn="1"/>
        </p:nvGrpSpPr>
        <p:grpSpPr>
          <a:xfrm>
            <a:off x="0" y="6019800"/>
            <a:ext cx="12192000" cy="838200"/>
            <a:chOff x="0" y="6019800"/>
            <a:chExt cx="12192000" cy="838200"/>
          </a:xfrm>
        </p:grpSpPr>
        <p:sp>
          <p:nvSpPr>
            <p:cNvPr id="8" name="Rettangolo 7">
              <a:extLst>
                <a:ext uri="{FF2B5EF4-FFF2-40B4-BE49-F238E27FC236}">
                  <a16:creationId xmlns:a16="http://schemas.microsoft.com/office/drawing/2014/main" id="{7751B7DB-C4EA-7BEF-C48C-6405C58F0033}"/>
                </a:ext>
              </a:extLst>
            </p:cNvPr>
            <p:cNvSpPr/>
            <p:nvPr userDrawn="1"/>
          </p:nvSpPr>
          <p:spPr>
            <a:xfrm>
              <a:off x="0" y="6019800"/>
              <a:ext cx="12192000" cy="8382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CasellaDiTesto 8">
              <a:extLst>
                <a:ext uri="{FF2B5EF4-FFF2-40B4-BE49-F238E27FC236}">
                  <a16:creationId xmlns:a16="http://schemas.microsoft.com/office/drawing/2014/main" id="{9F7FC69A-0984-20DC-98A5-C08BFCE8B2BA}"/>
                </a:ext>
              </a:extLst>
            </p:cNvPr>
            <p:cNvSpPr txBox="1"/>
            <p:nvPr userDrawn="1"/>
          </p:nvSpPr>
          <p:spPr>
            <a:xfrm>
              <a:off x="6096000" y="6263513"/>
              <a:ext cx="6019800" cy="369332"/>
            </a:xfrm>
            <a:prstGeom prst="rect">
              <a:avLst/>
            </a:prstGeom>
            <a:noFill/>
          </p:spPr>
          <p:txBody>
            <a:bodyPr wrap="square">
              <a:spAutoFit/>
            </a:bodyPr>
            <a:lstStyle/>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bg1"/>
                  </a:solidFill>
                  <a:latin typeface="Avenir Medium" panose="02000503020000020003" pitchFamily="2" charset="0"/>
                  <a:ea typeface="Heiti TC Medium" pitchFamily="2" charset="-128"/>
                </a:rPr>
                <a:t>THIS PRESENTATION HAS BEEN DEVELOPED AND MODIFIED BY INDEPENDENT DISTRIBUTORS.</a:t>
              </a:r>
            </a:p>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bg1"/>
                  </a:solidFill>
                  <a:latin typeface="Avenir Medium" panose="02000503020000020003" pitchFamily="2" charset="0"/>
                  <a:ea typeface="Heiti TC Medium" pitchFamily="2" charset="-128"/>
                </a:rPr>
                <a:t>CMED AESTHETICS DOES NOT ASSUME ANY RESPONSIBILITY OR LIABILITY FOR THE CONTENT, STATEMENTS, </a:t>
              </a:r>
            </a:p>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bg1"/>
                  </a:solidFill>
                  <a:latin typeface="Avenir Medium" panose="02000503020000020003" pitchFamily="2" charset="0"/>
                  <a:ea typeface="Heiti TC Medium" pitchFamily="2" charset="-128"/>
                </a:rPr>
                <a:t>OR REPRESENTATIONS CONTAINED INSIDE IT.</a:t>
              </a:r>
            </a:p>
          </p:txBody>
        </p:sp>
        <p:sp>
          <p:nvSpPr>
            <p:cNvPr id="15" name="CasellaDiTesto 8">
              <a:extLst>
                <a:ext uri="{FF2B5EF4-FFF2-40B4-BE49-F238E27FC236}">
                  <a16:creationId xmlns:a16="http://schemas.microsoft.com/office/drawing/2014/main" id="{D19358C6-D901-9652-3BE4-5F62074F1FF3}"/>
                </a:ext>
              </a:extLst>
            </p:cNvPr>
            <p:cNvSpPr txBox="1"/>
            <p:nvPr userDrawn="1"/>
          </p:nvSpPr>
          <p:spPr>
            <a:xfrm>
              <a:off x="1123071" y="6324600"/>
              <a:ext cx="3543300" cy="230832"/>
            </a:xfrm>
            <a:prstGeom prst="rect">
              <a:avLst/>
            </a:prstGeom>
            <a:noFill/>
          </p:spPr>
          <p:txBody>
            <a:bodyPr wrap="square">
              <a:spAutoFit/>
            </a:bodyPr>
            <a:lstStyle/>
            <a:p>
              <a:pPr algn="ctr" defTabSz="457200">
                <a:defRPr sz="1400" spc="110">
                  <a:solidFill>
                    <a:srgbClr val="A7A7A7"/>
                  </a:solidFill>
                  <a:latin typeface="Josefin Sans Thin Regular"/>
                  <a:ea typeface="Josefin Sans Thin Regular"/>
                  <a:cs typeface="Josefin Sans Thin Regular"/>
                  <a:sym typeface="Josefin Sans Thin Regular"/>
                </a:defRPr>
              </a:pPr>
              <a:r>
                <a:rPr lang="it-IT" sz="900" b="1" spc="300" dirty="0">
                  <a:solidFill>
                    <a:schemeClr val="bg1"/>
                  </a:solidFill>
                  <a:latin typeface="Heiti TC Medium" pitchFamily="2" charset="-128"/>
                  <a:ea typeface="Heiti TC Medium" pitchFamily="2" charset="-128"/>
                </a:rPr>
                <a:t>Official Distributor of</a:t>
              </a:r>
            </a:p>
          </p:txBody>
        </p:sp>
        <p:cxnSp>
          <p:nvCxnSpPr>
            <p:cNvPr id="16" name="Connettore 1 15">
              <a:extLst>
                <a:ext uri="{FF2B5EF4-FFF2-40B4-BE49-F238E27FC236}">
                  <a16:creationId xmlns:a16="http://schemas.microsoft.com/office/drawing/2014/main" id="{9D0D37E9-9726-1B7E-4B25-1496D67F2460}"/>
                </a:ext>
              </a:extLst>
            </p:cNvPr>
            <p:cNvCxnSpPr>
              <a:cxnSpLocks/>
            </p:cNvCxnSpPr>
            <p:nvPr userDrawn="1"/>
          </p:nvCxnSpPr>
          <p:spPr>
            <a:xfrm>
              <a:off x="5791200" y="6214577"/>
              <a:ext cx="0" cy="51337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7" name="Picture 6" descr="A black and white logo&#10;&#10;Description automatically generated">
              <a:extLst>
                <a:ext uri="{FF2B5EF4-FFF2-40B4-BE49-F238E27FC236}">
                  <a16:creationId xmlns:a16="http://schemas.microsoft.com/office/drawing/2014/main" id="{69822DAE-0F61-AE4F-8F90-D34C01AD299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1461" y="6134638"/>
              <a:ext cx="1524000" cy="608523"/>
            </a:xfrm>
            <a:prstGeom prst="rect">
              <a:avLst/>
            </a:prstGeom>
          </p:spPr>
        </p:pic>
      </p:grpSp>
    </p:spTree>
    <p:extLst>
      <p:ext uri="{BB962C8B-B14F-4D97-AF65-F5344CB8AC3E}">
        <p14:creationId xmlns:p14="http://schemas.microsoft.com/office/powerpoint/2010/main" val="37930034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A39C6-FD58-60EC-89AB-010F3F3429B8}"/>
              </a:ext>
            </a:extLst>
          </p:cNvPr>
          <p:cNvSpPr>
            <a:spLocks noGrp="1"/>
          </p:cNvSpPr>
          <p:nvPr>
            <p:ph type="title"/>
          </p:nvPr>
        </p:nvSpPr>
        <p:spPr>
          <a:xfrm>
            <a:off x="838200" y="365125"/>
            <a:ext cx="10515600" cy="1325563"/>
          </a:xfrm>
          <a:prstGeom prst="rect">
            <a:avLst/>
          </a:prstGeom>
        </p:spPr>
        <p:txBody>
          <a:bodyPr/>
          <a:lstStyle>
            <a:lvl1pPr>
              <a:defRPr>
                <a:solidFill>
                  <a:schemeClr val="bg1"/>
                </a:solidFill>
              </a:defRPr>
            </a:lvl1pPr>
          </a:lstStyle>
          <a:p>
            <a:r>
              <a:rPr lang="en-GB" dirty="0"/>
              <a:t>Click to edit Master title style</a:t>
            </a:r>
            <a:endParaRPr lang="en-US" dirty="0"/>
          </a:p>
        </p:txBody>
      </p:sp>
      <p:grpSp>
        <p:nvGrpSpPr>
          <p:cNvPr id="3" name="Gruppo 2">
            <a:extLst>
              <a:ext uri="{FF2B5EF4-FFF2-40B4-BE49-F238E27FC236}">
                <a16:creationId xmlns:a16="http://schemas.microsoft.com/office/drawing/2014/main" id="{B8525E14-616C-70CD-8AD8-97F5A5696E5C}"/>
              </a:ext>
            </a:extLst>
          </p:cNvPr>
          <p:cNvGrpSpPr/>
          <p:nvPr userDrawn="1"/>
        </p:nvGrpSpPr>
        <p:grpSpPr>
          <a:xfrm>
            <a:off x="0" y="6019800"/>
            <a:ext cx="12192000" cy="838200"/>
            <a:chOff x="0" y="6019800"/>
            <a:chExt cx="12192000" cy="838200"/>
          </a:xfrm>
        </p:grpSpPr>
        <p:sp>
          <p:nvSpPr>
            <p:cNvPr id="5" name="Rettangolo 4">
              <a:extLst>
                <a:ext uri="{FF2B5EF4-FFF2-40B4-BE49-F238E27FC236}">
                  <a16:creationId xmlns:a16="http://schemas.microsoft.com/office/drawing/2014/main" id="{E3977E68-25A4-1E5C-CEEE-52E45388B3B6}"/>
                </a:ext>
              </a:extLst>
            </p:cNvPr>
            <p:cNvSpPr/>
            <p:nvPr userDrawn="1"/>
          </p:nvSpPr>
          <p:spPr>
            <a:xfrm>
              <a:off x="0" y="6019800"/>
              <a:ext cx="12192000" cy="8382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Picture 10" descr="A blue and black logo&#10;&#10;Description automatically generated">
              <a:extLst>
                <a:ext uri="{FF2B5EF4-FFF2-40B4-BE49-F238E27FC236}">
                  <a16:creationId xmlns:a16="http://schemas.microsoft.com/office/drawing/2014/main" id="{53B4199F-5C9B-A37B-CAB2-D89AF47B6D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0571" y="6164406"/>
              <a:ext cx="1447800" cy="578097"/>
            </a:xfrm>
            <a:prstGeom prst="rect">
              <a:avLst/>
            </a:prstGeom>
          </p:spPr>
        </p:pic>
        <p:sp>
          <p:nvSpPr>
            <p:cNvPr id="11" name="CasellaDiTesto 8">
              <a:extLst>
                <a:ext uri="{FF2B5EF4-FFF2-40B4-BE49-F238E27FC236}">
                  <a16:creationId xmlns:a16="http://schemas.microsoft.com/office/drawing/2014/main" id="{0BC61121-01E3-B6F0-EF47-DF329B3653A1}"/>
                </a:ext>
              </a:extLst>
            </p:cNvPr>
            <p:cNvSpPr txBox="1"/>
            <p:nvPr userDrawn="1"/>
          </p:nvSpPr>
          <p:spPr>
            <a:xfrm>
              <a:off x="6096000" y="6263513"/>
              <a:ext cx="6019800" cy="369332"/>
            </a:xfrm>
            <a:prstGeom prst="rect">
              <a:avLst/>
            </a:prstGeom>
            <a:noFill/>
          </p:spPr>
          <p:txBody>
            <a:bodyPr wrap="square">
              <a:spAutoFit/>
            </a:bodyPr>
            <a:lstStyle/>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tx1"/>
                  </a:solidFill>
                  <a:latin typeface="Avenir Medium" panose="02000503020000020003" pitchFamily="2" charset="0"/>
                  <a:ea typeface="Heiti TC Medium" pitchFamily="2" charset="-128"/>
                </a:rPr>
                <a:t>THIS PRESENTATION HAS BEEN DEVELOPED AND MODIFIED BY INDEPENDENT DISTRIBUTORS.</a:t>
              </a:r>
            </a:p>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tx1"/>
                  </a:solidFill>
                  <a:latin typeface="Avenir Medium" panose="02000503020000020003" pitchFamily="2" charset="0"/>
                  <a:ea typeface="Heiti TC Medium" pitchFamily="2" charset="-128"/>
                </a:rPr>
                <a:t>CMED AESTHETICS DOES NOT ASSUME ANY RESPONSIBILITY OR LIABILITY FOR THE CONTENT, STATEMENTS, </a:t>
              </a:r>
            </a:p>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tx1"/>
                  </a:solidFill>
                  <a:latin typeface="Avenir Medium" panose="02000503020000020003" pitchFamily="2" charset="0"/>
                  <a:ea typeface="Heiti TC Medium" pitchFamily="2" charset="-128"/>
                </a:rPr>
                <a:t>OR REPRESENTATIONS CONTAINED INSIDE IT.</a:t>
              </a:r>
            </a:p>
          </p:txBody>
        </p:sp>
        <p:sp>
          <p:nvSpPr>
            <p:cNvPr id="12" name="CasellaDiTesto 8">
              <a:extLst>
                <a:ext uri="{FF2B5EF4-FFF2-40B4-BE49-F238E27FC236}">
                  <a16:creationId xmlns:a16="http://schemas.microsoft.com/office/drawing/2014/main" id="{6845A80C-2353-9EAC-84B4-7DB3DD832985}"/>
                </a:ext>
              </a:extLst>
            </p:cNvPr>
            <p:cNvSpPr txBox="1"/>
            <p:nvPr userDrawn="1"/>
          </p:nvSpPr>
          <p:spPr>
            <a:xfrm>
              <a:off x="1123071" y="6324600"/>
              <a:ext cx="3543300" cy="230832"/>
            </a:xfrm>
            <a:prstGeom prst="rect">
              <a:avLst/>
            </a:prstGeom>
            <a:noFill/>
          </p:spPr>
          <p:txBody>
            <a:bodyPr wrap="square">
              <a:spAutoFit/>
            </a:bodyPr>
            <a:lstStyle/>
            <a:p>
              <a:pPr algn="ctr" defTabSz="457200">
                <a:defRPr sz="1400" spc="110">
                  <a:solidFill>
                    <a:srgbClr val="A7A7A7"/>
                  </a:solidFill>
                  <a:latin typeface="Josefin Sans Thin Regular"/>
                  <a:ea typeface="Josefin Sans Thin Regular"/>
                  <a:cs typeface="Josefin Sans Thin Regular"/>
                  <a:sym typeface="Josefin Sans Thin Regular"/>
                </a:defRPr>
              </a:pPr>
              <a:r>
                <a:rPr lang="it-IT" sz="900" b="1" spc="300" dirty="0">
                  <a:solidFill>
                    <a:srgbClr val="003CA6"/>
                  </a:solidFill>
                  <a:latin typeface="Heiti TC Medium" pitchFamily="2" charset="-128"/>
                  <a:ea typeface="Heiti TC Medium" pitchFamily="2" charset="-128"/>
                </a:rPr>
                <a:t>Official Distributor of</a:t>
              </a:r>
            </a:p>
          </p:txBody>
        </p:sp>
        <p:cxnSp>
          <p:nvCxnSpPr>
            <p:cNvPr id="13" name="Connettore 1 12">
              <a:extLst>
                <a:ext uri="{FF2B5EF4-FFF2-40B4-BE49-F238E27FC236}">
                  <a16:creationId xmlns:a16="http://schemas.microsoft.com/office/drawing/2014/main" id="{E8CE4D61-C6DD-27F6-9693-06891C0AAC2F}"/>
                </a:ext>
              </a:extLst>
            </p:cNvPr>
            <p:cNvCxnSpPr>
              <a:cxnSpLocks/>
            </p:cNvCxnSpPr>
            <p:nvPr userDrawn="1"/>
          </p:nvCxnSpPr>
          <p:spPr>
            <a:xfrm>
              <a:off x="5791200" y="6214577"/>
              <a:ext cx="0" cy="513371"/>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029411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_brigh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A39C6-FD58-60EC-89AB-010F3F3429B8}"/>
              </a:ext>
            </a:extLst>
          </p:cNvPr>
          <p:cNvSpPr>
            <a:spLocks noGrp="1"/>
          </p:cNvSpPr>
          <p:nvPr>
            <p:ph type="title"/>
          </p:nvPr>
        </p:nvSpPr>
        <p:spPr>
          <a:xfrm>
            <a:off x="838200" y="365125"/>
            <a:ext cx="10515600" cy="1325563"/>
          </a:xfrm>
          <a:prstGeom prst="rect">
            <a:avLst/>
          </a:prstGeom>
        </p:spPr>
        <p:txBody>
          <a:bodyPr/>
          <a:lstStyle>
            <a:lvl1pPr>
              <a:defRPr>
                <a:solidFill>
                  <a:schemeClr val="tx1"/>
                </a:solidFill>
              </a:defRPr>
            </a:lvl1pPr>
          </a:lstStyle>
          <a:p>
            <a:r>
              <a:rPr lang="en-GB"/>
              <a:t>Click to edit Master title style</a:t>
            </a:r>
            <a:endParaRPr lang="en-US"/>
          </a:p>
        </p:txBody>
      </p:sp>
      <p:grpSp>
        <p:nvGrpSpPr>
          <p:cNvPr id="3" name="Gruppo 2">
            <a:extLst>
              <a:ext uri="{FF2B5EF4-FFF2-40B4-BE49-F238E27FC236}">
                <a16:creationId xmlns:a16="http://schemas.microsoft.com/office/drawing/2014/main" id="{A7DE2576-0573-9C74-3DB7-5576ED30A604}"/>
              </a:ext>
            </a:extLst>
          </p:cNvPr>
          <p:cNvGrpSpPr/>
          <p:nvPr userDrawn="1"/>
        </p:nvGrpSpPr>
        <p:grpSpPr>
          <a:xfrm>
            <a:off x="0" y="6019800"/>
            <a:ext cx="12192000" cy="838200"/>
            <a:chOff x="0" y="6019800"/>
            <a:chExt cx="12192000" cy="838200"/>
          </a:xfrm>
        </p:grpSpPr>
        <p:sp>
          <p:nvSpPr>
            <p:cNvPr id="4" name="Rettangolo 3">
              <a:extLst>
                <a:ext uri="{FF2B5EF4-FFF2-40B4-BE49-F238E27FC236}">
                  <a16:creationId xmlns:a16="http://schemas.microsoft.com/office/drawing/2014/main" id="{BAE45A4F-AA67-3221-9560-03B7F36C8DA0}"/>
                </a:ext>
              </a:extLst>
            </p:cNvPr>
            <p:cNvSpPr/>
            <p:nvPr userDrawn="1"/>
          </p:nvSpPr>
          <p:spPr>
            <a:xfrm>
              <a:off x="0" y="6019800"/>
              <a:ext cx="12192000" cy="8382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CasellaDiTesto 8">
              <a:extLst>
                <a:ext uri="{FF2B5EF4-FFF2-40B4-BE49-F238E27FC236}">
                  <a16:creationId xmlns:a16="http://schemas.microsoft.com/office/drawing/2014/main" id="{6714D30B-26DA-F9BF-F77E-CC6E74A45D70}"/>
                </a:ext>
              </a:extLst>
            </p:cNvPr>
            <p:cNvSpPr txBox="1"/>
            <p:nvPr userDrawn="1"/>
          </p:nvSpPr>
          <p:spPr>
            <a:xfrm>
              <a:off x="6096000" y="6263513"/>
              <a:ext cx="6019800" cy="369332"/>
            </a:xfrm>
            <a:prstGeom prst="rect">
              <a:avLst/>
            </a:prstGeom>
            <a:noFill/>
          </p:spPr>
          <p:txBody>
            <a:bodyPr wrap="square">
              <a:spAutoFit/>
            </a:bodyPr>
            <a:lstStyle/>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bg1"/>
                  </a:solidFill>
                  <a:latin typeface="Avenir Medium" panose="02000503020000020003" pitchFamily="2" charset="0"/>
                  <a:ea typeface="Heiti TC Medium" pitchFamily="2" charset="-128"/>
                </a:rPr>
                <a:t>THIS PRESENTATION HAS BEEN DEVELOPED AND MODIFIED BY INDEPENDENT DISTRIBUTORS.</a:t>
              </a:r>
            </a:p>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bg1"/>
                  </a:solidFill>
                  <a:latin typeface="Avenir Medium" panose="02000503020000020003" pitchFamily="2" charset="0"/>
                  <a:ea typeface="Heiti TC Medium" pitchFamily="2" charset="-128"/>
                </a:rPr>
                <a:t>CMED AESTHETICS DOES NOT ASSUME ANY RESPONSIBILITY OR LIABILITY FOR THE CONTENT, STATEMENTS, </a:t>
              </a:r>
            </a:p>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bg1"/>
                  </a:solidFill>
                  <a:latin typeface="Avenir Medium" panose="02000503020000020003" pitchFamily="2" charset="0"/>
                  <a:ea typeface="Heiti TC Medium" pitchFamily="2" charset="-128"/>
                </a:rPr>
                <a:t>OR REPRESENTATIONS CONTAINED INSIDE IT.</a:t>
              </a:r>
            </a:p>
          </p:txBody>
        </p:sp>
        <p:sp>
          <p:nvSpPr>
            <p:cNvPr id="11" name="CasellaDiTesto 8">
              <a:extLst>
                <a:ext uri="{FF2B5EF4-FFF2-40B4-BE49-F238E27FC236}">
                  <a16:creationId xmlns:a16="http://schemas.microsoft.com/office/drawing/2014/main" id="{20112F5B-E71B-B307-29E1-90BC001A6E71}"/>
                </a:ext>
              </a:extLst>
            </p:cNvPr>
            <p:cNvSpPr txBox="1"/>
            <p:nvPr userDrawn="1"/>
          </p:nvSpPr>
          <p:spPr>
            <a:xfrm>
              <a:off x="1123071" y="6324600"/>
              <a:ext cx="3543300" cy="230832"/>
            </a:xfrm>
            <a:prstGeom prst="rect">
              <a:avLst/>
            </a:prstGeom>
            <a:noFill/>
          </p:spPr>
          <p:txBody>
            <a:bodyPr wrap="square">
              <a:spAutoFit/>
            </a:bodyPr>
            <a:lstStyle/>
            <a:p>
              <a:pPr algn="ctr" defTabSz="457200">
                <a:defRPr sz="1400" spc="110">
                  <a:solidFill>
                    <a:srgbClr val="A7A7A7"/>
                  </a:solidFill>
                  <a:latin typeface="Josefin Sans Thin Regular"/>
                  <a:ea typeface="Josefin Sans Thin Regular"/>
                  <a:cs typeface="Josefin Sans Thin Regular"/>
                  <a:sym typeface="Josefin Sans Thin Regular"/>
                </a:defRPr>
              </a:pPr>
              <a:r>
                <a:rPr lang="it-IT" sz="900" b="1" spc="300" dirty="0">
                  <a:solidFill>
                    <a:schemeClr val="bg1"/>
                  </a:solidFill>
                  <a:latin typeface="Heiti TC Medium" pitchFamily="2" charset="-128"/>
                  <a:ea typeface="Heiti TC Medium" pitchFamily="2" charset="-128"/>
                </a:rPr>
                <a:t>Official Distributor of</a:t>
              </a:r>
            </a:p>
          </p:txBody>
        </p:sp>
        <p:cxnSp>
          <p:nvCxnSpPr>
            <p:cNvPr id="12" name="Connettore 1 11">
              <a:extLst>
                <a:ext uri="{FF2B5EF4-FFF2-40B4-BE49-F238E27FC236}">
                  <a16:creationId xmlns:a16="http://schemas.microsoft.com/office/drawing/2014/main" id="{460BC65B-29E7-363C-DB80-6D10693F9588}"/>
                </a:ext>
              </a:extLst>
            </p:cNvPr>
            <p:cNvCxnSpPr>
              <a:cxnSpLocks/>
            </p:cNvCxnSpPr>
            <p:nvPr userDrawn="1"/>
          </p:nvCxnSpPr>
          <p:spPr>
            <a:xfrm>
              <a:off x="5791200" y="6214577"/>
              <a:ext cx="0" cy="51337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3" name="Picture 6" descr="A black and white logo&#10;&#10;Description automatically generated">
              <a:extLst>
                <a:ext uri="{FF2B5EF4-FFF2-40B4-BE49-F238E27FC236}">
                  <a16:creationId xmlns:a16="http://schemas.microsoft.com/office/drawing/2014/main" id="{AB70549A-2729-2025-068F-5232AD17E0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1461" y="6134638"/>
              <a:ext cx="1524000" cy="608523"/>
            </a:xfrm>
            <a:prstGeom prst="rect">
              <a:avLst/>
            </a:prstGeom>
          </p:spPr>
        </p:pic>
      </p:grpSp>
    </p:spTree>
    <p:extLst>
      <p:ext uri="{BB962C8B-B14F-4D97-AF65-F5344CB8AC3E}">
        <p14:creationId xmlns:p14="http://schemas.microsoft.com/office/powerpoint/2010/main" val="27685837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A15D5-660A-A7FD-4AAB-E84C0C570C3B}"/>
              </a:ext>
            </a:extLst>
          </p:cNvPr>
          <p:cNvSpPr>
            <a:spLocks noGrp="1"/>
          </p:cNvSpPr>
          <p:nvPr>
            <p:ph type="title"/>
          </p:nvPr>
        </p:nvSpPr>
        <p:spPr>
          <a:xfrm>
            <a:off x="839788" y="457200"/>
            <a:ext cx="3932237" cy="1600200"/>
          </a:xfrm>
          <a:prstGeom prst="rect">
            <a:avLst/>
          </a:prstGeom>
        </p:spPr>
        <p:txBody>
          <a:bodyPr anchor="b"/>
          <a:lstStyle>
            <a:lvl1pPr>
              <a:defRPr sz="3200">
                <a:solidFill>
                  <a:schemeClr val="bg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2C8834EA-00FA-2B2C-23FB-88D3AB553C5C}"/>
              </a:ext>
            </a:extLst>
          </p:cNvPr>
          <p:cNvSpPr>
            <a:spLocks noGrp="1"/>
          </p:cNvSpPr>
          <p:nvPr>
            <p:ph idx="1"/>
          </p:nvPr>
        </p:nvSpPr>
        <p:spPr>
          <a:xfrm>
            <a:off x="5183188" y="987425"/>
            <a:ext cx="6172200" cy="4873625"/>
          </a:xfrm>
          <a:prstGeom prst="rect">
            <a:avLst/>
          </a:prstGeom>
        </p:spPr>
        <p:txBody>
          <a:bodyPr/>
          <a:lstStyle>
            <a:lvl1pPr>
              <a:defRPr sz="3200">
                <a:solidFill>
                  <a:schemeClr val="bg1"/>
                </a:solidFill>
              </a:defRPr>
            </a:lvl1pPr>
            <a:lvl2pPr>
              <a:defRPr sz="2800">
                <a:solidFill>
                  <a:schemeClr val="bg1"/>
                </a:solidFill>
              </a:defRPr>
            </a:lvl2pPr>
            <a:lvl3pPr>
              <a:defRPr sz="2400">
                <a:solidFill>
                  <a:schemeClr val="bg1"/>
                </a:solidFill>
              </a:defRPr>
            </a:lvl3pPr>
            <a:lvl4pPr>
              <a:defRPr sz="2000">
                <a:solidFill>
                  <a:schemeClr val="bg1"/>
                </a:solidFill>
              </a:defRPr>
            </a:lvl4pPr>
            <a:lvl5pPr>
              <a:defRPr sz="2000">
                <a:solidFill>
                  <a:schemeClr val="bg1"/>
                </a:solidFill>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69DBF22-79E8-F453-1290-90BA170CD42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dirty="0"/>
              <a:t>Click to edit Master text styles</a:t>
            </a:r>
          </a:p>
        </p:txBody>
      </p:sp>
      <p:grpSp>
        <p:nvGrpSpPr>
          <p:cNvPr id="5" name="Gruppo 4">
            <a:extLst>
              <a:ext uri="{FF2B5EF4-FFF2-40B4-BE49-F238E27FC236}">
                <a16:creationId xmlns:a16="http://schemas.microsoft.com/office/drawing/2014/main" id="{F54E83EE-FC00-38E9-E4B4-C49DA47B3681}"/>
              </a:ext>
            </a:extLst>
          </p:cNvPr>
          <p:cNvGrpSpPr/>
          <p:nvPr userDrawn="1"/>
        </p:nvGrpSpPr>
        <p:grpSpPr>
          <a:xfrm>
            <a:off x="0" y="6019800"/>
            <a:ext cx="12192000" cy="838200"/>
            <a:chOff x="0" y="6019800"/>
            <a:chExt cx="12192000" cy="838200"/>
          </a:xfrm>
        </p:grpSpPr>
        <p:sp>
          <p:nvSpPr>
            <p:cNvPr id="7" name="Rettangolo 6">
              <a:extLst>
                <a:ext uri="{FF2B5EF4-FFF2-40B4-BE49-F238E27FC236}">
                  <a16:creationId xmlns:a16="http://schemas.microsoft.com/office/drawing/2014/main" id="{9A376C6F-350C-E126-A3FF-5823BEE7749F}"/>
                </a:ext>
              </a:extLst>
            </p:cNvPr>
            <p:cNvSpPr/>
            <p:nvPr userDrawn="1"/>
          </p:nvSpPr>
          <p:spPr>
            <a:xfrm>
              <a:off x="0" y="6019800"/>
              <a:ext cx="12192000" cy="8382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8" name="Picture 10" descr="A blue and black logo&#10;&#10;Description automatically generated">
              <a:extLst>
                <a:ext uri="{FF2B5EF4-FFF2-40B4-BE49-F238E27FC236}">
                  <a16:creationId xmlns:a16="http://schemas.microsoft.com/office/drawing/2014/main" id="{F537F517-881D-BB27-37C8-D02F78248B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0571" y="6164406"/>
              <a:ext cx="1447800" cy="578097"/>
            </a:xfrm>
            <a:prstGeom prst="rect">
              <a:avLst/>
            </a:prstGeom>
          </p:spPr>
        </p:pic>
        <p:sp>
          <p:nvSpPr>
            <p:cNvPr id="13" name="CasellaDiTesto 8">
              <a:extLst>
                <a:ext uri="{FF2B5EF4-FFF2-40B4-BE49-F238E27FC236}">
                  <a16:creationId xmlns:a16="http://schemas.microsoft.com/office/drawing/2014/main" id="{59C7613C-D9F9-3A15-8B24-FB8D05638338}"/>
                </a:ext>
              </a:extLst>
            </p:cNvPr>
            <p:cNvSpPr txBox="1"/>
            <p:nvPr userDrawn="1"/>
          </p:nvSpPr>
          <p:spPr>
            <a:xfrm>
              <a:off x="6096000" y="6263513"/>
              <a:ext cx="6019800" cy="369332"/>
            </a:xfrm>
            <a:prstGeom prst="rect">
              <a:avLst/>
            </a:prstGeom>
            <a:noFill/>
          </p:spPr>
          <p:txBody>
            <a:bodyPr wrap="square">
              <a:spAutoFit/>
            </a:bodyPr>
            <a:lstStyle/>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tx1"/>
                  </a:solidFill>
                  <a:latin typeface="Avenir Medium" panose="02000503020000020003" pitchFamily="2" charset="0"/>
                  <a:ea typeface="Heiti TC Medium" pitchFamily="2" charset="-128"/>
                </a:rPr>
                <a:t>THIS PRESENTATION HAS BEEN DEVELOPED AND MODIFIED BY INDEPENDENT DISTRIBUTORS.</a:t>
              </a:r>
            </a:p>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tx1"/>
                  </a:solidFill>
                  <a:latin typeface="Avenir Medium" panose="02000503020000020003" pitchFamily="2" charset="0"/>
                  <a:ea typeface="Heiti TC Medium" pitchFamily="2" charset="-128"/>
                </a:rPr>
                <a:t>CMED AESTHETICS DOES NOT ASSUME ANY RESPONSIBILITY OR LIABILITY FOR THE CONTENT, STATEMENTS, </a:t>
              </a:r>
            </a:p>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tx1"/>
                  </a:solidFill>
                  <a:latin typeface="Avenir Medium" panose="02000503020000020003" pitchFamily="2" charset="0"/>
                  <a:ea typeface="Heiti TC Medium" pitchFamily="2" charset="-128"/>
                </a:rPr>
                <a:t>OR REPRESENTATIONS CONTAINED INSIDE IT.</a:t>
              </a:r>
            </a:p>
          </p:txBody>
        </p:sp>
        <p:sp>
          <p:nvSpPr>
            <p:cNvPr id="14" name="CasellaDiTesto 8">
              <a:extLst>
                <a:ext uri="{FF2B5EF4-FFF2-40B4-BE49-F238E27FC236}">
                  <a16:creationId xmlns:a16="http://schemas.microsoft.com/office/drawing/2014/main" id="{BDF791FD-CEA6-92BB-53D2-6CBDD9755BDC}"/>
                </a:ext>
              </a:extLst>
            </p:cNvPr>
            <p:cNvSpPr txBox="1"/>
            <p:nvPr userDrawn="1"/>
          </p:nvSpPr>
          <p:spPr>
            <a:xfrm>
              <a:off x="1123071" y="6324600"/>
              <a:ext cx="3543300" cy="230832"/>
            </a:xfrm>
            <a:prstGeom prst="rect">
              <a:avLst/>
            </a:prstGeom>
            <a:noFill/>
          </p:spPr>
          <p:txBody>
            <a:bodyPr wrap="square">
              <a:spAutoFit/>
            </a:bodyPr>
            <a:lstStyle/>
            <a:p>
              <a:pPr algn="ctr" defTabSz="457200">
                <a:defRPr sz="1400" spc="110">
                  <a:solidFill>
                    <a:srgbClr val="A7A7A7"/>
                  </a:solidFill>
                  <a:latin typeface="Josefin Sans Thin Regular"/>
                  <a:ea typeface="Josefin Sans Thin Regular"/>
                  <a:cs typeface="Josefin Sans Thin Regular"/>
                  <a:sym typeface="Josefin Sans Thin Regular"/>
                </a:defRPr>
              </a:pPr>
              <a:r>
                <a:rPr lang="it-IT" sz="900" b="1" spc="300" dirty="0">
                  <a:solidFill>
                    <a:srgbClr val="003CA6"/>
                  </a:solidFill>
                  <a:latin typeface="Heiti TC Medium" pitchFamily="2" charset="-128"/>
                  <a:ea typeface="Heiti TC Medium" pitchFamily="2" charset="-128"/>
                </a:rPr>
                <a:t>Official Distributor of</a:t>
              </a:r>
            </a:p>
          </p:txBody>
        </p:sp>
        <p:cxnSp>
          <p:nvCxnSpPr>
            <p:cNvPr id="15" name="Connettore 1 14">
              <a:extLst>
                <a:ext uri="{FF2B5EF4-FFF2-40B4-BE49-F238E27FC236}">
                  <a16:creationId xmlns:a16="http://schemas.microsoft.com/office/drawing/2014/main" id="{23DB4F00-DF1E-594D-CF6F-0B3897BC4A04}"/>
                </a:ext>
              </a:extLst>
            </p:cNvPr>
            <p:cNvCxnSpPr>
              <a:cxnSpLocks/>
            </p:cNvCxnSpPr>
            <p:nvPr userDrawn="1"/>
          </p:nvCxnSpPr>
          <p:spPr>
            <a:xfrm>
              <a:off x="5791200" y="6214577"/>
              <a:ext cx="0" cy="513371"/>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449967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_brigh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2A15D5-660A-A7FD-4AAB-E84C0C570C3B}"/>
              </a:ext>
            </a:extLst>
          </p:cNvPr>
          <p:cNvSpPr>
            <a:spLocks noGrp="1"/>
          </p:cNvSpPr>
          <p:nvPr>
            <p:ph type="title"/>
          </p:nvPr>
        </p:nvSpPr>
        <p:spPr>
          <a:xfrm>
            <a:off x="839788" y="457200"/>
            <a:ext cx="3932237" cy="1600200"/>
          </a:xfrm>
          <a:prstGeom prst="rect">
            <a:avLst/>
          </a:prstGeom>
        </p:spPr>
        <p:txBody>
          <a:bodyPr anchor="b"/>
          <a:lstStyle>
            <a:lvl1pPr>
              <a:defRPr sz="3200">
                <a:solidFill>
                  <a:schemeClr val="tx1"/>
                </a:solidFill>
              </a:defRPr>
            </a:lvl1pPr>
          </a:lstStyle>
          <a:p>
            <a:r>
              <a:rPr lang="en-GB" dirty="0"/>
              <a:t>Click to edit Master title style</a:t>
            </a:r>
            <a:endParaRPr lang="en-US" dirty="0"/>
          </a:p>
        </p:txBody>
      </p:sp>
      <p:sp>
        <p:nvSpPr>
          <p:cNvPr id="3" name="Content Placeholder 2">
            <a:extLst>
              <a:ext uri="{FF2B5EF4-FFF2-40B4-BE49-F238E27FC236}">
                <a16:creationId xmlns:a16="http://schemas.microsoft.com/office/drawing/2014/main" id="{2C8834EA-00FA-2B2C-23FB-88D3AB553C5C}"/>
              </a:ext>
            </a:extLst>
          </p:cNvPr>
          <p:cNvSpPr>
            <a:spLocks noGrp="1"/>
          </p:cNvSpPr>
          <p:nvPr>
            <p:ph idx="1"/>
          </p:nvPr>
        </p:nvSpPr>
        <p:spPr>
          <a:xfrm>
            <a:off x="5183188" y="987425"/>
            <a:ext cx="6172200" cy="4873625"/>
          </a:xfrm>
          <a:prstGeom prst="rect">
            <a:avLst/>
          </a:prstGeom>
        </p:spPr>
        <p:txBody>
          <a:bodyPr/>
          <a:lstStyle>
            <a:lvl1pPr>
              <a:defRPr sz="3200">
                <a:solidFill>
                  <a:schemeClr val="tx1"/>
                </a:solidFill>
              </a:defRPr>
            </a:lvl1pPr>
            <a:lvl2pPr>
              <a:defRPr sz="2800">
                <a:solidFill>
                  <a:schemeClr val="tx1"/>
                </a:solidFill>
              </a:defRPr>
            </a:lvl2pPr>
            <a:lvl3pPr>
              <a:defRPr sz="2400">
                <a:solidFill>
                  <a:schemeClr val="tx1"/>
                </a:solidFill>
              </a:defRPr>
            </a:lvl3pPr>
            <a:lvl4pPr>
              <a:defRPr sz="2000">
                <a:solidFill>
                  <a:schemeClr val="tx1"/>
                </a:solidFill>
              </a:defRPr>
            </a:lvl4pPr>
            <a:lvl5pPr>
              <a:defRPr sz="2000">
                <a:solidFill>
                  <a:schemeClr val="tx1"/>
                </a:solidFill>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C69DBF22-79E8-F453-1290-90BA170CD42D}"/>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grpSp>
        <p:nvGrpSpPr>
          <p:cNvPr id="16" name="Gruppo 15">
            <a:extLst>
              <a:ext uri="{FF2B5EF4-FFF2-40B4-BE49-F238E27FC236}">
                <a16:creationId xmlns:a16="http://schemas.microsoft.com/office/drawing/2014/main" id="{C5C47C79-C662-3040-4855-236D66EF7618}"/>
              </a:ext>
            </a:extLst>
          </p:cNvPr>
          <p:cNvGrpSpPr/>
          <p:nvPr userDrawn="1"/>
        </p:nvGrpSpPr>
        <p:grpSpPr>
          <a:xfrm>
            <a:off x="0" y="6019800"/>
            <a:ext cx="12192000" cy="838200"/>
            <a:chOff x="0" y="6019800"/>
            <a:chExt cx="12192000" cy="838200"/>
          </a:xfrm>
        </p:grpSpPr>
        <p:sp>
          <p:nvSpPr>
            <p:cNvPr id="17" name="Rettangolo 16">
              <a:extLst>
                <a:ext uri="{FF2B5EF4-FFF2-40B4-BE49-F238E27FC236}">
                  <a16:creationId xmlns:a16="http://schemas.microsoft.com/office/drawing/2014/main" id="{B1AAA9E2-6912-F094-6087-22550223057C}"/>
                </a:ext>
              </a:extLst>
            </p:cNvPr>
            <p:cNvSpPr/>
            <p:nvPr userDrawn="1"/>
          </p:nvSpPr>
          <p:spPr>
            <a:xfrm>
              <a:off x="0" y="6019800"/>
              <a:ext cx="12192000" cy="8382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8" name="CasellaDiTesto 8">
              <a:extLst>
                <a:ext uri="{FF2B5EF4-FFF2-40B4-BE49-F238E27FC236}">
                  <a16:creationId xmlns:a16="http://schemas.microsoft.com/office/drawing/2014/main" id="{73DADCCA-9AD4-D7B5-E741-B177703EB969}"/>
                </a:ext>
              </a:extLst>
            </p:cNvPr>
            <p:cNvSpPr txBox="1"/>
            <p:nvPr userDrawn="1"/>
          </p:nvSpPr>
          <p:spPr>
            <a:xfrm>
              <a:off x="6096000" y="6263513"/>
              <a:ext cx="6019800" cy="369332"/>
            </a:xfrm>
            <a:prstGeom prst="rect">
              <a:avLst/>
            </a:prstGeom>
            <a:noFill/>
          </p:spPr>
          <p:txBody>
            <a:bodyPr wrap="square">
              <a:spAutoFit/>
            </a:bodyPr>
            <a:lstStyle/>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bg1"/>
                  </a:solidFill>
                  <a:latin typeface="Avenir Medium" panose="02000503020000020003" pitchFamily="2" charset="0"/>
                  <a:ea typeface="Heiti TC Medium" pitchFamily="2" charset="-128"/>
                </a:rPr>
                <a:t>THIS PRESENTATION HAS BEEN DEVELOPED AND MODIFIED BY INDEPENDENT DISTRIBUTORS.</a:t>
              </a:r>
            </a:p>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bg1"/>
                  </a:solidFill>
                  <a:latin typeface="Avenir Medium" panose="02000503020000020003" pitchFamily="2" charset="0"/>
                  <a:ea typeface="Heiti TC Medium" pitchFamily="2" charset="-128"/>
                </a:rPr>
                <a:t>CMED AESTHETICS DOES NOT ASSUME ANY RESPONSIBILITY OR LIABILITY FOR THE CONTENT, STATEMENTS, </a:t>
              </a:r>
            </a:p>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bg1"/>
                  </a:solidFill>
                  <a:latin typeface="Avenir Medium" panose="02000503020000020003" pitchFamily="2" charset="0"/>
                  <a:ea typeface="Heiti TC Medium" pitchFamily="2" charset="-128"/>
                </a:rPr>
                <a:t>OR REPRESENTATIONS CONTAINED INSIDE IT.</a:t>
              </a:r>
            </a:p>
          </p:txBody>
        </p:sp>
        <p:sp>
          <p:nvSpPr>
            <p:cNvPr id="19" name="CasellaDiTesto 8">
              <a:extLst>
                <a:ext uri="{FF2B5EF4-FFF2-40B4-BE49-F238E27FC236}">
                  <a16:creationId xmlns:a16="http://schemas.microsoft.com/office/drawing/2014/main" id="{51597408-ED44-266B-62B8-9AF9296A1A7B}"/>
                </a:ext>
              </a:extLst>
            </p:cNvPr>
            <p:cNvSpPr txBox="1"/>
            <p:nvPr userDrawn="1"/>
          </p:nvSpPr>
          <p:spPr>
            <a:xfrm>
              <a:off x="1123071" y="6324600"/>
              <a:ext cx="3543300" cy="230832"/>
            </a:xfrm>
            <a:prstGeom prst="rect">
              <a:avLst/>
            </a:prstGeom>
            <a:noFill/>
          </p:spPr>
          <p:txBody>
            <a:bodyPr wrap="square">
              <a:spAutoFit/>
            </a:bodyPr>
            <a:lstStyle/>
            <a:p>
              <a:pPr algn="ctr" defTabSz="457200">
                <a:defRPr sz="1400" spc="110">
                  <a:solidFill>
                    <a:srgbClr val="A7A7A7"/>
                  </a:solidFill>
                  <a:latin typeface="Josefin Sans Thin Regular"/>
                  <a:ea typeface="Josefin Sans Thin Regular"/>
                  <a:cs typeface="Josefin Sans Thin Regular"/>
                  <a:sym typeface="Josefin Sans Thin Regular"/>
                </a:defRPr>
              </a:pPr>
              <a:r>
                <a:rPr lang="it-IT" sz="900" b="1" spc="300" dirty="0">
                  <a:solidFill>
                    <a:schemeClr val="bg1"/>
                  </a:solidFill>
                  <a:latin typeface="Heiti TC Medium" pitchFamily="2" charset="-128"/>
                  <a:ea typeface="Heiti TC Medium" pitchFamily="2" charset="-128"/>
                </a:rPr>
                <a:t>Official Distributor of</a:t>
              </a:r>
            </a:p>
          </p:txBody>
        </p:sp>
        <p:cxnSp>
          <p:nvCxnSpPr>
            <p:cNvPr id="20" name="Connettore 1 19">
              <a:extLst>
                <a:ext uri="{FF2B5EF4-FFF2-40B4-BE49-F238E27FC236}">
                  <a16:creationId xmlns:a16="http://schemas.microsoft.com/office/drawing/2014/main" id="{800EE243-50ED-C365-7CC3-5F00AC4DC177}"/>
                </a:ext>
              </a:extLst>
            </p:cNvPr>
            <p:cNvCxnSpPr>
              <a:cxnSpLocks/>
            </p:cNvCxnSpPr>
            <p:nvPr userDrawn="1"/>
          </p:nvCxnSpPr>
          <p:spPr>
            <a:xfrm>
              <a:off x="5791200" y="6214577"/>
              <a:ext cx="0" cy="51337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21" name="Picture 6" descr="A black and white logo&#10;&#10;Description automatically generated">
              <a:extLst>
                <a:ext uri="{FF2B5EF4-FFF2-40B4-BE49-F238E27FC236}">
                  <a16:creationId xmlns:a16="http://schemas.microsoft.com/office/drawing/2014/main" id="{661817FD-13EE-30F8-0D43-880EE039EA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1461" y="6134638"/>
              <a:ext cx="1524000" cy="608523"/>
            </a:xfrm>
            <a:prstGeom prst="rect">
              <a:avLst/>
            </a:prstGeom>
          </p:spPr>
        </p:pic>
      </p:grpSp>
    </p:spTree>
    <p:extLst>
      <p:ext uri="{BB962C8B-B14F-4D97-AF65-F5344CB8AC3E}">
        <p14:creationId xmlns:p14="http://schemas.microsoft.com/office/powerpoint/2010/main" val="34323763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6E311-6B54-8595-F495-0CA61A485E00}"/>
              </a:ext>
            </a:extLst>
          </p:cNvPr>
          <p:cNvSpPr>
            <a:spLocks noGrp="1"/>
          </p:cNvSpPr>
          <p:nvPr>
            <p:ph type="title"/>
          </p:nvPr>
        </p:nvSpPr>
        <p:spPr>
          <a:xfrm>
            <a:off x="839788" y="457200"/>
            <a:ext cx="3932237" cy="1600200"/>
          </a:xfrm>
          <a:prstGeom prst="rect">
            <a:avLst/>
          </a:prstGeom>
        </p:spPr>
        <p:txBody>
          <a:bodyPr anchor="b"/>
          <a:lstStyle>
            <a:lvl1pPr>
              <a:defRPr sz="3200">
                <a:solidFill>
                  <a:schemeClr val="bg1"/>
                </a:solidFill>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261BD15-1BF7-45BB-D55F-76344BF8542E}"/>
              </a:ext>
            </a:extLst>
          </p:cNvPr>
          <p:cNvSpPr>
            <a:spLocks noGrp="1"/>
          </p:cNvSpPr>
          <p:nvPr>
            <p:ph type="pic" idx="1"/>
          </p:nvPr>
        </p:nvSpPr>
        <p:spPr>
          <a:xfrm>
            <a:off x="5183188" y="987425"/>
            <a:ext cx="6172200" cy="4873625"/>
          </a:xfrm>
          <a:prstGeom prst="rect">
            <a:avLst/>
          </a:prstGeom>
        </p:spPr>
        <p:txBody>
          <a:bodyPr/>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BE76A8-B924-477D-CFEF-B7E96D305D6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grpSp>
        <p:nvGrpSpPr>
          <p:cNvPr id="5" name="Gruppo 4">
            <a:extLst>
              <a:ext uri="{FF2B5EF4-FFF2-40B4-BE49-F238E27FC236}">
                <a16:creationId xmlns:a16="http://schemas.microsoft.com/office/drawing/2014/main" id="{BD99FAB2-C56D-0311-84A2-D52715AAA6A5}"/>
              </a:ext>
            </a:extLst>
          </p:cNvPr>
          <p:cNvGrpSpPr/>
          <p:nvPr userDrawn="1"/>
        </p:nvGrpSpPr>
        <p:grpSpPr>
          <a:xfrm>
            <a:off x="0" y="6019800"/>
            <a:ext cx="12192000" cy="838200"/>
            <a:chOff x="0" y="6019800"/>
            <a:chExt cx="12192000" cy="838200"/>
          </a:xfrm>
        </p:grpSpPr>
        <p:sp>
          <p:nvSpPr>
            <p:cNvPr id="7" name="Rettangolo 6">
              <a:extLst>
                <a:ext uri="{FF2B5EF4-FFF2-40B4-BE49-F238E27FC236}">
                  <a16:creationId xmlns:a16="http://schemas.microsoft.com/office/drawing/2014/main" id="{85650D17-D968-F531-FF36-E26F17C53C85}"/>
                </a:ext>
              </a:extLst>
            </p:cNvPr>
            <p:cNvSpPr/>
            <p:nvPr userDrawn="1"/>
          </p:nvSpPr>
          <p:spPr>
            <a:xfrm>
              <a:off x="0" y="6019800"/>
              <a:ext cx="12192000" cy="8382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8" name="Picture 10" descr="A blue and black logo&#10;&#10;Description automatically generated">
              <a:extLst>
                <a:ext uri="{FF2B5EF4-FFF2-40B4-BE49-F238E27FC236}">
                  <a16:creationId xmlns:a16="http://schemas.microsoft.com/office/drawing/2014/main" id="{2F301B5E-BD1E-7A34-2C9E-C0F3352EEEB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0571" y="6164406"/>
              <a:ext cx="1447800" cy="578097"/>
            </a:xfrm>
            <a:prstGeom prst="rect">
              <a:avLst/>
            </a:prstGeom>
          </p:spPr>
        </p:pic>
        <p:sp>
          <p:nvSpPr>
            <p:cNvPr id="13" name="CasellaDiTesto 8">
              <a:extLst>
                <a:ext uri="{FF2B5EF4-FFF2-40B4-BE49-F238E27FC236}">
                  <a16:creationId xmlns:a16="http://schemas.microsoft.com/office/drawing/2014/main" id="{3F874D1E-374E-D033-4F63-D6F137396102}"/>
                </a:ext>
              </a:extLst>
            </p:cNvPr>
            <p:cNvSpPr txBox="1"/>
            <p:nvPr userDrawn="1"/>
          </p:nvSpPr>
          <p:spPr>
            <a:xfrm>
              <a:off x="6096000" y="6263513"/>
              <a:ext cx="6019800" cy="369332"/>
            </a:xfrm>
            <a:prstGeom prst="rect">
              <a:avLst/>
            </a:prstGeom>
            <a:noFill/>
          </p:spPr>
          <p:txBody>
            <a:bodyPr wrap="square">
              <a:spAutoFit/>
            </a:bodyPr>
            <a:lstStyle/>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tx1"/>
                  </a:solidFill>
                  <a:latin typeface="Avenir Medium" panose="02000503020000020003" pitchFamily="2" charset="0"/>
                  <a:ea typeface="Heiti TC Medium" pitchFamily="2" charset="-128"/>
                </a:rPr>
                <a:t>THIS PRESENTATION HAS BEEN DEVELOPED AND MODIFIED BY INDEPENDENT DISTRIBUTORS.</a:t>
              </a:r>
            </a:p>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tx1"/>
                  </a:solidFill>
                  <a:latin typeface="Avenir Medium" panose="02000503020000020003" pitchFamily="2" charset="0"/>
                  <a:ea typeface="Heiti TC Medium" pitchFamily="2" charset="-128"/>
                </a:rPr>
                <a:t>CMED AESTHETICS DOES NOT ASSUME ANY RESPONSIBILITY OR LIABILITY FOR THE CONTENT, STATEMENTS, </a:t>
              </a:r>
            </a:p>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tx1"/>
                  </a:solidFill>
                  <a:latin typeface="Avenir Medium" panose="02000503020000020003" pitchFamily="2" charset="0"/>
                  <a:ea typeface="Heiti TC Medium" pitchFamily="2" charset="-128"/>
                </a:rPr>
                <a:t>OR REPRESENTATIONS CONTAINED INSIDE IT.</a:t>
              </a:r>
            </a:p>
          </p:txBody>
        </p:sp>
        <p:sp>
          <p:nvSpPr>
            <p:cNvPr id="14" name="CasellaDiTesto 8">
              <a:extLst>
                <a:ext uri="{FF2B5EF4-FFF2-40B4-BE49-F238E27FC236}">
                  <a16:creationId xmlns:a16="http://schemas.microsoft.com/office/drawing/2014/main" id="{D5A9CFA6-32E1-8966-38D2-D9085A9B1AB5}"/>
                </a:ext>
              </a:extLst>
            </p:cNvPr>
            <p:cNvSpPr txBox="1"/>
            <p:nvPr userDrawn="1"/>
          </p:nvSpPr>
          <p:spPr>
            <a:xfrm>
              <a:off x="1123071" y="6324600"/>
              <a:ext cx="3543300" cy="230832"/>
            </a:xfrm>
            <a:prstGeom prst="rect">
              <a:avLst/>
            </a:prstGeom>
            <a:noFill/>
          </p:spPr>
          <p:txBody>
            <a:bodyPr wrap="square">
              <a:spAutoFit/>
            </a:bodyPr>
            <a:lstStyle/>
            <a:p>
              <a:pPr algn="ctr" defTabSz="457200">
                <a:defRPr sz="1400" spc="110">
                  <a:solidFill>
                    <a:srgbClr val="A7A7A7"/>
                  </a:solidFill>
                  <a:latin typeface="Josefin Sans Thin Regular"/>
                  <a:ea typeface="Josefin Sans Thin Regular"/>
                  <a:cs typeface="Josefin Sans Thin Regular"/>
                  <a:sym typeface="Josefin Sans Thin Regular"/>
                </a:defRPr>
              </a:pPr>
              <a:r>
                <a:rPr lang="it-IT" sz="900" b="1" spc="300" dirty="0">
                  <a:solidFill>
                    <a:srgbClr val="003CA6"/>
                  </a:solidFill>
                  <a:latin typeface="Heiti TC Medium" pitchFamily="2" charset="-128"/>
                  <a:ea typeface="Heiti TC Medium" pitchFamily="2" charset="-128"/>
                </a:rPr>
                <a:t>Official Distributor of</a:t>
              </a:r>
            </a:p>
          </p:txBody>
        </p:sp>
        <p:cxnSp>
          <p:nvCxnSpPr>
            <p:cNvPr id="15" name="Connettore 1 14">
              <a:extLst>
                <a:ext uri="{FF2B5EF4-FFF2-40B4-BE49-F238E27FC236}">
                  <a16:creationId xmlns:a16="http://schemas.microsoft.com/office/drawing/2014/main" id="{B7445FF0-C966-5A41-5D4F-7657083982F5}"/>
                </a:ext>
              </a:extLst>
            </p:cNvPr>
            <p:cNvCxnSpPr>
              <a:cxnSpLocks/>
            </p:cNvCxnSpPr>
            <p:nvPr userDrawn="1"/>
          </p:nvCxnSpPr>
          <p:spPr>
            <a:xfrm>
              <a:off x="5791200" y="6214577"/>
              <a:ext cx="0" cy="513371"/>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67214355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_brigh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6E311-6B54-8595-F495-0CA61A485E00}"/>
              </a:ext>
            </a:extLst>
          </p:cNvPr>
          <p:cNvSpPr>
            <a:spLocks noGrp="1"/>
          </p:cNvSpPr>
          <p:nvPr>
            <p:ph type="title"/>
          </p:nvPr>
        </p:nvSpPr>
        <p:spPr>
          <a:xfrm>
            <a:off x="839788" y="457200"/>
            <a:ext cx="3932237" cy="1600200"/>
          </a:xfrm>
          <a:prstGeom prst="rect">
            <a:avLst/>
          </a:prstGeom>
        </p:spPr>
        <p:txBody>
          <a:bodyPr anchor="b"/>
          <a:lstStyle>
            <a:lvl1pPr>
              <a:defRPr sz="3200">
                <a:solidFill>
                  <a:schemeClr val="tx1"/>
                </a:solidFill>
              </a:defRPr>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261BD15-1BF7-45BB-D55F-76344BF8542E}"/>
              </a:ext>
            </a:extLst>
          </p:cNvPr>
          <p:cNvSpPr>
            <a:spLocks noGrp="1"/>
          </p:cNvSpPr>
          <p:nvPr>
            <p:ph type="pic" idx="1"/>
          </p:nvPr>
        </p:nvSpPr>
        <p:spPr>
          <a:xfrm>
            <a:off x="5183188" y="987425"/>
            <a:ext cx="6172200" cy="4873625"/>
          </a:xfrm>
          <a:prstGeom prst="rect">
            <a:avLst/>
          </a:prstGeo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BE76A8-B924-477D-CFEF-B7E96D305D6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grpSp>
        <p:nvGrpSpPr>
          <p:cNvPr id="5" name="Gruppo 4">
            <a:extLst>
              <a:ext uri="{FF2B5EF4-FFF2-40B4-BE49-F238E27FC236}">
                <a16:creationId xmlns:a16="http://schemas.microsoft.com/office/drawing/2014/main" id="{6BAADEAA-AB5C-3DAF-BA6D-7A47303DC7F2}"/>
              </a:ext>
            </a:extLst>
          </p:cNvPr>
          <p:cNvGrpSpPr/>
          <p:nvPr userDrawn="1"/>
        </p:nvGrpSpPr>
        <p:grpSpPr>
          <a:xfrm>
            <a:off x="0" y="6019800"/>
            <a:ext cx="12192000" cy="838200"/>
            <a:chOff x="0" y="6019800"/>
            <a:chExt cx="12192000" cy="838200"/>
          </a:xfrm>
        </p:grpSpPr>
        <p:sp>
          <p:nvSpPr>
            <p:cNvPr id="6" name="Rettangolo 5">
              <a:extLst>
                <a:ext uri="{FF2B5EF4-FFF2-40B4-BE49-F238E27FC236}">
                  <a16:creationId xmlns:a16="http://schemas.microsoft.com/office/drawing/2014/main" id="{2AC2823E-9411-D264-5AD0-5075C6634F19}"/>
                </a:ext>
              </a:extLst>
            </p:cNvPr>
            <p:cNvSpPr/>
            <p:nvPr userDrawn="1"/>
          </p:nvSpPr>
          <p:spPr>
            <a:xfrm>
              <a:off x="0" y="6019800"/>
              <a:ext cx="12192000" cy="8382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CasellaDiTesto 8">
              <a:extLst>
                <a:ext uri="{FF2B5EF4-FFF2-40B4-BE49-F238E27FC236}">
                  <a16:creationId xmlns:a16="http://schemas.microsoft.com/office/drawing/2014/main" id="{7723978E-407D-E929-17AA-AD0660E03902}"/>
                </a:ext>
              </a:extLst>
            </p:cNvPr>
            <p:cNvSpPr txBox="1"/>
            <p:nvPr userDrawn="1"/>
          </p:nvSpPr>
          <p:spPr>
            <a:xfrm>
              <a:off x="6096000" y="6263513"/>
              <a:ext cx="6019800" cy="369332"/>
            </a:xfrm>
            <a:prstGeom prst="rect">
              <a:avLst/>
            </a:prstGeom>
            <a:noFill/>
          </p:spPr>
          <p:txBody>
            <a:bodyPr wrap="square">
              <a:spAutoFit/>
            </a:bodyPr>
            <a:lstStyle/>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bg1"/>
                  </a:solidFill>
                  <a:latin typeface="Avenir Medium" panose="02000503020000020003" pitchFamily="2" charset="0"/>
                  <a:ea typeface="Heiti TC Medium" pitchFamily="2" charset="-128"/>
                </a:rPr>
                <a:t>THIS PRESENTATION HAS BEEN DEVELOPED AND MODIFIED BY INDEPENDENT DISTRIBUTORS.</a:t>
              </a:r>
            </a:p>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bg1"/>
                  </a:solidFill>
                  <a:latin typeface="Avenir Medium" panose="02000503020000020003" pitchFamily="2" charset="0"/>
                  <a:ea typeface="Heiti TC Medium" pitchFamily="2" charset="-128"/>
                </a:rPr>
                <a:t>CMED AESTHETICS DOES NOT ASSUME ANY RESPONSIBILITY OR LIABILITY FOR THE CONTENT, STATEMENTS, </a:t>
              </a:r>
            </a:p>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bg1"/>
                  </a:solidFill>
                  <a:latin typeface="Avenir Medium" panose="02000503020000020003" pitchFamily="2" charset="0"/>
                  <a:ea typeface="Heiti TC Medium" pitchFamily="2" charset="-128"/>
                </a:rPr>
                <a:t>OR REPRESENTATIONS CONTAINED INSIDE IT.</a:t>
              </a:r>
            </a:p>
          </p:txBody>
        </p:sp>
        <p:sp>
          <p:nvSpPr>
            <p:cNvPr id="13" name="CasellaDiTesto 8">
              <a:extLst>
                <a:ext uri="{FF2B5EF4-FFF2-40B4-BE49-F238E27FC236}">
                  <a16:creationId xmlns:a16="http://schemas.microsoft.com/office/drawing/2014/main" id="{3BBFB825-3EF1-6670-709B-09F3089EA5DD}"/>
                </a:ext>
              </a:extLst>
            </p:cNvPr>
            <p:cNvSpPr txBox="1"/>
            <p:nvPr userDrawn="1"/>
          </p:nvSpPr>
          <p:spPr>
            <a:xfrm>
              <a:off x="1123071" y="6324600"/>
              <a:ext cx="3543300" cy="230832"/>
            </a:xfrm>
            <a:prstGeom prst="rect">
              <a:avLst/>
            </a:prstGeom>
            <a:noFill/>
          </p:spPr>
          <p:txBody>
            <a:bodyPr wrap="square">
              <a:spAutoFit/>
            </a:bodyPr>
            <a:lstStyle/>
            <a:p>
              <a:pPr algn="ctr" defTabSz="457200">
                <a:defRPr sz="1400" spc="110">
                  <a:solidFill>
                    <a:srgbClr val="A7A7A7"/>
                  </a:solidFill>
                  <a:latin typeface="Josefin Sans Thin Regular"/>
                  <a:ea typeface="Josefin Sans Thin Regular"/>
                  <a:cs typeface="Josefin Sans Thin Regular"/>
                  <a:sym typeface="Josefin Sans Thin Regular"/>
                </a:defRPr>
              </a:pPr>
              <a:r>
                <a:rPr lang="it-IT" sz="900" b="1" spc="300" dirty="0">
                  <a:solidFill>
                    <a:schemeClr val="bg1"/>
                  </a:solidFill>
                  <a:latin typeface="Heiti TC Medium" pitchFamily="2" charset="-128"/>
                  <a:ea typeface="Heiti TC Medium" pitchFamily="2" charset="-128"/>
                </a:rPr>
                <a:t>Official Distributor of</a:t>
              </a:r>
            </a:p>
          </p:txBody>
        </p:sp>
        <p:cxnSp>
          <p:nvCxnSpPr>
            <p:cNvPr id="14" name="Connettore 1 13">
              <a:extLst>
                <a:ext uri="{FF2B5EF4-FFF2-40B4-BE49-F238E27FC236}">
                  <a16:creationId xmlns:a16="http://schemas.microsoft.com/office/drawing/2014/main" id="{A69E1011-0A28-9C0D-1359-05B3D0AEF34A}"/>
                </a:ext>
              </a:extLst>
            </p:cNvPr>
            <p:cNvCxnSpPr>
              <a:cxnSpLocks/>
            </p:cNvCxnSpPr>
            <p:nvPr userDrawn="1"/>
          </p:nvCxnSpPr>
          <p:spPr>
            <a:xfrm>
              <a:off x="5791200" y="6214577"/>
              <a:ext cx="0" cy="51337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5" name="Picture 6" descr="A black and white logo&#10;&#10;Description automatically generated">
              <a:extLst>
                <a:ext uri="{FF2B5EF4-FFF2-40B4-BE49-F238E27FC236}">
                  <a16:creationId xmlns:a16="http://schemas.microsoft.com/office/drawing/2014/main" id="{651FBD71-DA41-5F78-C3D2-B40B71856E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1461" y="6134638"/>
              <a:ext cx="1524000" cy="608523"/>
            </a:xfrm>
            <a:prstGeom prst="rect">
              <a:avLst/>
            </a:prstGeom>
          </p:spPr>
        </p:pic>
      </p:grpSp>
    </p:spTree>
    <p:extLst>
      <p:ext uri="{BB962C8B-B14F-4D97-AF65-F5344CB8AC3E}">
        <p14:creationId xmlns:p14="http://schemas.microsoft.com/office/powerpoint/2010/main" val="22860405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5B50A-9096-29AF-FBA5-CD5312592058}"/>
              </a:ext>
            </a:extLst>
          </p:cNvPr>
          <p:cNvSpPr>
            <a:spLocks noGrp="1"/>
          </p:cNvSpPr>
          <p:nvPr>
            <p:ph type="title"/>
          </p:nvPr>
        </p:nvSpPr>
        <p:spPr>
          <a:xfrm>
            <a:off x="838200" y="365125"/>
            <a:ext cx="10515600" cy="1325563"/>
          </a:xfrm>
          <a:prstGeom prst="rect">
            <a:avLst/>
          </a:prstGeom>
        </p:spPr>
        <p:txBody>
          <a:bodyPr/>
          <a:lstStyle>
            <a:lvl1pPr>
              <a:defRPr>
                <a:solidFill>
                  <a:schemeClr val="bg1"/>
                </a:solidFill>
              </a:defRPr>
            </a:lvl1p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77A5940-1BD1-273A-98FB-593CE1F2A26C}"/>
              </a:ext>
            </a:extLst>
          </p:cNvPr>
          <p:cNvSpPr>
            <a:spLocks noGrp="1"/>
          </p:cNvSpPr>
          <p:nvPr>
            <p:ph type="body" orient="vert" idx="1"/>
          </p:nvPr>
        </p:nvSpPr>
        <p:spPr>
          <a:xfrm>
            <a:off x="838200" y="1825625"/>
            <a:ext cx="10515600" cy="4351338"/>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4" name="Gruppo 3">
            <a:extLst>
              <a:ext uri="{FF2B5EF4-FFF2-40B4-BE49-F238E27FC236}">
                <a16:creationId xmlns:a16="http://schemas.microsoft.com/office/drawing/2014/main" id="{D2ACB4D1-585C-E2C0-3CF4-52BD57FCA873}"/>
              </a:ext>
            </a:extLst>
          </p:cNvPr>
          <p:cNvGrpSpPr/>
          <p:nvPr userDrawn="1"/>
        </p:nvGrpSpPr>
        <p:grpSpPr>
          <a:xfrm>
            <a:off x="0" y="6019800"/>
            <a:ext cx="12192000" cy="838200"/>
            <a:chOff x="0" y="6019800"/>
            <a:chExt cx="12192000" cy="838200"/>
          </a:xfrm>
        </p:grpSpPr>
        <p:sp>
          <p:nvSpPr>
            <p:cNvPr id="6" name="Rettangolo 5">
              <a:extLst>
                <a:ext uri="{FF2B5EF4-FFF2-40B4-BE49-F238E27FC236}">
                  <a16:creationId xmlns:a16="http://schemas.microsoft.com/office/drawing/2014/main" id="{6A169450-BF32-1D41-2A6B-B27A3FC0C4F7}"/>
                </a:ext>
              </a:extLst>
            </p:cNvPr>
            <p:cNvSpPr/>
            <p:nvPr userDrawn="1"/>
          </p:nvSpPr>
          <p:spPr>
            <a:xfrm>
              <a:off x="0" y="6019800"/>
              <a:ext cx="12192000" cy="8382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7" name="Picture 10" descr="A blue and black logo&#10;&#10;Description automatically generated">
              <a:extLst>
                <a:ext uri="{FF2B5EF4-FFF2-40B4-BE49-F238E27FC236}">
                  <a16:creationId xmlns:a16="http://schemas.microsoft.com/office/drawing/2014/main" id="{8A0BC87C-82B3-DBD5-D4C1-97C59CAC08D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0571" y="6164406"/>
              <a:ext cx="1447800" cy="578097"/>
            </a:xfrm>
            <a:prstGeom prst="rect">
              <a:avLst/>
            </a:prstGeom>
          </p:spPr>
        </p:pic>
        <p:sp>
          <p:nvSpPr>
            <p:cNvPr id="12" name="CasellaDiTesto 8">
              <a:extLst>
                <a:ext uri="{FF2B5EF4-FFF2-40B4-BE49-F238E27FC236}">
                  <a16:creationId xmlns:a16="http://schemas.microsoft.com/office/drawing/2014/main" id="{DA16A12A-7D9A-98DF-A3E9-B9B3D58440A8}"/>
                </a:ext>
              </a:extLst>
            </p:cNvPr>
            <p:cNvSpPr txBox="1"/>
            <p:nvPr userDrawn="1"/>
          </p:nvSpPr>
          <p:spPr>
            <a:xfrm>
              <a:off x="6096000" y="6263513"/>
              <a:ext cx="6019800" cy="369332"/>
            </a:xfrm>
            <a:prstGeom prst="rect">
              <a:avLst/>
            </a:prstGeom>
            <a:noFill/>
          </p:spPr>
          <p:txBody>
            <a:bodyPr wrap="square">
              <a:spAutoFit/>
            </a:bodyPr>
            <a:lstStyle/>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tx1"/>
                  </a:solidFill>
                  <a:latin typeface="Avenir Medium" panose="02000503020000020003" pitchFamily="2" charset="0"/>
                  <a:ea typeface="Heiti TC Medium" pitchFamily="2" charset="-128"/>
                </a:rPr>
                <a:t>THIS PRESENTATION HAS BEEN DEVELOPED AND MODIFIED BY INDEPENDENT DISTRIBUTORS.</a:t>
              </a:r>
            </a:p>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tx1"/>
                  </a:solidFill>
                  <a:latin typeface="Avenir Medium" panose="02000503020000020003" pitchFamily="2" charset="0"/>
                  <a:ea typeface="Heiti TC Medium" pitchFamily="2" charset="-128"/>
                </a:rPr>
                <a:t>CMED AESTHETICS DOES NOT ASSUME ANY RESPONSIBILITY OR LIABILITY FOR THE CONTENT, STATEMENTS, </a:t>
              </a:r>
            </a:p>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tx1"/>
                  </a:solidFill>
                  <a:latin typeface="Avenir Medium" panose="02000503020000020003" pitchFamily="2" charset="0"/>
                  <a:ea typeface="Heiti TC Medium" pitchFamily="2" charset="-128"/>
                </a:rPr>
                <a:t>OR REPRESENTATIONS CONTAINED INSIDE IT.</a:t>
              </a:r>
            </a:p>
          </p:txBody>
        </p:sp>
        <p:sp>
          <p:nvSpPr>
            <p:cNvPr id="13" name="CasellaDiTesto 8">
              <a:extLst>
                <a:ext uri="{FF2B5EF4-FFF2-40B4-BE49-F238E27FC236}">
                  <a16:creationId xmlns:a16="http://schemas.microsoft.com/office/drawing/2014/main" id="{962A586B-E0B6-B5E3-7582-42DAFBC88CB8}"/>
                </a:ext>
              </a:extLst>
            </p:cNvPr>
            <p:cNvSpPr txBox="1"/>
            <p:nvPr userDrawn="1"/>
          </p:nvSpPr>
          <p:spPr>
            <a:xfrm>
              <a:off x="1123071" y="6324600"/>
              <a:ext cx="3543300" cy="230832"/>
            </a:xfrm>
            <a:prstGeom prst="rect">
              <a:avLst/>
            </a:prstGeom>
            <a:noFill/>
          </p:spPr>
          <p:txBody>
            <a:bodyPr wrap="square">
              <a:spAutoFit/>
            </a:bodyPr>
            <a:lstStyle/>
            <a:p>
              <a:pPr algn="ctr" defTabSz="457200">
                <a:defRPr sz="1400" spc="110">
                  <a:solidFill>
                    <a:srgbClr val="A7A7A7"/>
                  </a:solidFill>
                  <a:latin typeface="Josefin Sans Thin Regular"/>
                  <a:ea typeface="Josefin Sans Thin Regular"/>
                  <a:cs typeface="Josefin Sans Thin Regular"/>
                  <a:sym typeface="Josefin Sans Thin Regular"/>
                </a:defRPr>
              </a:pPr>
              <a:r>
                <a:rPr lang="it-IT" sz="900" b="1" spc="300" dirty="0">
                  <a:solidFill>
                    <a:srgbClr val="003CA6"/>
                  </a:solidFill>
                  <a:latin typeface="Heiti TC Medium" pitchFamily="2" charset="-128"/>
                  <a:ea typeface="Heiti TC Medium" pitchFamily="2" charset="-128"/>
                </a:rPr>
                <a:t>Official Distributor of</a:t>
              </a:r>
            </a:p>
          </p:txBody>
        </p:sp>
        <p:cxnSp>
          <p:nvCxnSpPr>
            <p:cNvPr id="14" name="Connettore 1 13">
              <a:extLst>
                <a:ext uri="{FF2B5EF4-FFF2-40B4-BE49-F238E27FC236}">
                  <a16:creationId xmlns:a16="http://schemas.microsoft.com/office/drawing/2014/main" id="{1FAA6C97-985B-E65B-1EAB-5125EB9D474F}"/>
                </a:ext>
              </a:extLst>
            </p:cNvPr>
            <p:cNvCxnSpPr>
              <a:cxnSpLocks/>
            </p:cNvCxnSpPr>
            <p:nvPr userDrawn="1"/>
          </p:nvCxnSpPr>
          <p:spPr>
            <a:xfrm>
              <a:off x="5791200" y="6214577"/>
              <a:ext cx="0" cy="513371"/>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97693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_brigh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5B50A-9096-29AF-FBA5-CD5312592058}"/>
              </a:ext>
            </a:extLst>
          </p:cNvPr>
          <p:cNvSpPr>
            <a:spLocks noGrp="1"/>
          </p:cNvSpPr>
          <p:nvPr>
            <p:ph type="title"/>
          </p:nvPr>
        </p:nvSpPr>
        <p:spPr>
          <a:xfrm>
            <a:off x="838200" y="365125"/>
            <a:ext cx="10515600" cy="1325563"/>
          </a:xfrm>
          <a:prstGeom prst="rect">
            <a:avLst/>
          </a:prstGeom>
        </p:spPr>
        <p:txBody>
          <a:bodyPr/>
          <a:lstStyle>
            <a:lvl1pPr>
              <a:defRPr>
                <a:solidFill>
                  <a:schemeClr val="tx1"/>
                </a:solidFill>
              </a:defRPr>
            </a:lvl1p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977A5940-1BD1-273A-98FB-593CE1F2A26C}"/>
              </a:ext>
            </a:extLst>
          </p:cNvPr>
          <p:cNvSpPr>
            <a:spLocks noGrp="1"/>
          </p:cNvSpPr>
          <p:nvPr>
            <p:ph type="body" orient="vert" idx="1"/>
          </p:nvPr>
        </p:nvSpPr>
        <p:spPr>
          <a:xfrm>
            <a:off x="838200" y="1825625"/>
            <a:ext cx="10515600" cy="4351338"/>
          </a:xfrm>
          <a:prstGeom prst="rect">
            <a:avLst/>
          </a:prstGeo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4" name="Gruppo 3">
            <a:extLst>
              <a:ext uri="{FF2B5EF4-FFF2-40B4-BE49-F238E27FC236}">
                <a16:creationId xmlns:a16="http://schemas.microsoft.com/office/drawing/2014/main" id="{E4DE39D1-613D-54F9-6AAA-741CF16338F5}"/>
              </a:ext>
            </a:extLst>
          </p:cNvPr>
          <p:cNvGrpSpPr/>
          <p:nvPr userDrawn="1"/>
        </p:nvGrpSpPr>
        <p:grpSpPr>
          <a:xfrm>
            <a:off x="0" y="6019800"/>
            <a:ext cx="12192000" cy="838200"/>
            <a:chOff x="0" y="6019800"/>
            <a:chExt cx="12192000" cy="838200"/>
          </a:xfrm>
        </p:grpSpPr>
        <p:sp>
          <p:nvSpPr>
            <p:cNvPr id="5" name="Rettangolo 4">
              <a:extLst>
                <a:ext uri="{FF2B5EF4-FFF2-40B4-BE49-F238E27FC236}">
                  <a16:creationId xmlns:a16="http://schemas.microsoft.com/office/drawing/2014/main" id="{C86EF632-79CE-C32A-8610-A6CD99710B56}"/>
                </a:ext>
              </a:extLst>
            </p:cNvPr>
            <p:cNvSpPr/>
            <p:nvPr userDrawn="1"/>
          </p:nvSpPr>
          <p:spPr>
            <a:xfrm>
              <a:off x="0" y="6019800"/>
              <a:ext cx="12192000" cy="8382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CasellaDiTesto 8">
              <a:extLst>
                <a:ext uri="{FF2B5EF4-FFF2-40B4-BE49-F238E27FC236}">
                  <a16:creationId xmlns:a16="http://schemas.microsoft.com/office/drawing/2014/main" id="{19E6182D-736A-BCB4-BFCA-F980C7CD167A}"/>
                </a:ext>
              </a:extLst>
            </p:cNvPr>
            <p:cNvSpPr txBox="1"/>
            <p:nvPr userDrawn="1"/>
          </p:nvSpPr>
          <p:spPr>
            <a:xfrm>
              <a:off x="6096000" y="6263513"/>
              <a:ext cx="6019800" cy="369332"/>
            </a:xfrm>
            <a:prstGeom prst="rect">
              <a:avLst/>
            </a:prstGeom>
            <a:noFill/>
          </p:spPr>
          <p:txBody>
            <a:bodyPr wrap="square">
              <a:spAutoFit/>
            </a:bodyPr>
            <a:lstStyle/>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bg1"/>
                  </a:solidFill>
                  <a:latin typeface="Avenir Medium" panose="02000503020000020003" pitchFamily="2" charset="0"/>
                  <a:ea typeface="Heiti TC Medium" pitchFamily="2" charset="-128"/>
                </a:rPr>
                <a:t>THIS PRESENTATION HAS BEEN DEVELOPED AND MODIFIED BY INDEPENDENT DISTRIBUTORS.</a:t>
              </a:r>
            </a:p>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bg1"/>
                  </a:solidFill>
                  <a:latin typeface="Avenir Medium" panose="02000503020000020003" pitchFamily="2" charset="0"/>
                  <a:ea typeface="Heiti TC Medium" pitchFamily="2" charset="-128"/>
                </a:rPr>
                <a:t>CMED AESTHETICS DOES NOT ASSUME ANY RESPONSIBILITY OR LIABILITY FOR THE CONTENT, STATEMENTS, </a:t>
              </a:r>
            </a:p>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bg1"/>
                  </a:solidFill>
                  <a:latin typeface="Avenir Medium" panose="02000503020000020003" pitchFamily="2" charset="0"/>
                  <a:ea typeface="Heiti TC Medium" pitchFamily="2" charset="-128"/>
                </a:rPr>
                <a:t>OR REPRESENTATIONS CONTAINED INSIDE IT.</a:t>
              </a:r>
            </a:p>
          </p:txBody>
        </p:sp>
        <p:sp>
          <p:nvSpPr>
            <p:cNvPr id="12" name="CasellaDiTesto 8">
              <a:extLst>
                <a:ext uri="{FF2B5EF4-FFF2-40B4-BE49-F238E27FC236}">
                  <a16:creationId xmlns:a16="http://schemas.microsoft.com/office/drawing/2014/main" id="{E9E56839-3ACA-F578-DAF4-F428CE50B262}"/>
                </a:ext>
              </a:extLst>
            </p:cNvPr>
            <p:cNvSpPr txBox="1"/>
            <p:nvPr userDrawn="1"/>
          </p:nvSpPr>
          <p:spPr>
            <a:xfrm>
              <a:off x="1123071" y="6324600"/>
              <a:ext cx="3543300" cy="230832"/>
            </a:xfrm>
            <a:prstGeom prst="rect">
              <a:avLst/>
            </a:prstGeom>
            <a:noFill/>
          </p:spPr>
          <p:txBody>
            <a:bodyPr wrap="square">
              <a:spAutoFit/>
            </a:bodyPr>
            <a:lstStyle/>
            <a:p>
              <a:pPr algn="ctr" defTabSz="457200">
                <a:defRPr sz="1400" spc="110">
                  <a:solidFill>
                    <a:srgbClr val="A7A7A7"/>
                  </a:solidFill>
                  <a:latin typeface="Josefin Sans Thin Regular"/>
                  <a:ea typeface="Josefin Sans Thin Regular"/>
                  <a:cs typeface="Josefin Sans Thin Regular"/>
                  <a:sym typeface="Josefin Sans Thin Regular"/>
                </a:defRPr>
              </a:pPr>
              <a:r>
                <a:rPr lang="it-IT" sz="900" b="1" spc="300" dirty="0">
                  <a:solidFill>
                    <a:schemeClr val="bg1"/>
                  </a:solidFill>
                  <a:latin typeface="Heiti TC Medium" pitchFamily="2" charset="-128"/>
                  <a:ea typeface="Heiti TC Medium" pitchFamily="2" charset="-128"/>
                </a:rPr>
                <a:t>Official Distributor of</a:t>
              </a:r>
            </a:p>
          </p:txBody>
        </p:sp>
        <p:cxnSp>
          <p:nvCxnSpPr>
            <p:cNvPr id="13" name="Connettore 1 12">
              <a:extLst>
                <a:ext uri="{FF2B5EF4-FFF2-40B4-BE49-F238E27FC236}">
                  <a16:creationId xmlns:a16="http://schemas.microsoft.com/office/drawing/2014/main" id="{B62B7D7B-777F-66D2-1C1C-9E9D3190AC5C}"/>
                </a:ext>
              </a:extLst>
            </p:cNvPr>
            <p:cNvCxnSpPr>
              <a:cxnSpLocks/>
            </p:cNvCxnSpPr>
            <p:nvPr userDrawn="1"/>
          </p:nvCxnSpPr>
          <p:spPr>
            <a:xfrm>
              <a:off x="5791200" y="6214577"/>
              <a:ext cx="0" cy="51337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4" name="Picture 6" descr="A black and white logo&#10;&#10;Description automatically generated">
              <a:extLst>
                <a:ext uri="{FF2B5EF4-FFF2-40B4-BE49-F238E27FC236}">
                  <a16:creationId xmlns:a16="http://schemas.microsoft.com/office/drawing/2014/main" id="{69AFC388-AF76-A67F-C64F-A3DFAC2983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1461" y="6134638"/>
              <a:ext cx="1524000" cy="608523"/>
            </a:xfrm>
            <a:prstGeom prst="rect">
              <a:avLst/>
            </a:prstGeom>
          </p:spPr>
        </p:pic>
      </p:grpSp>
    </p:spTree>
    <p:extLst>
      <p:ext uri="{BB962C8B-B14F-4D97-AF65-F5344CB8AC3E}">
        <p14:creationId xmlns:p14="http://schemas.microsoft.com/office/powerpoint/2010/main" val="936424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9CD38-9544-4756-A5A6-86EAECCB77FB}"/>
              </a:ext>
            </a:extLst>
          </p:cNvPr>
          <p:cNvSpPr>
            <a:spLocks noGrp="1"/>
          </p:cNvSpPr>
          <p:nvPr>
            <p:ph type="ctrTitle"/>
          </p:nvPr>
        </p:nvSpPr>
        <p:spPr>
          <a:xfrm>
            <a:off x="1524000" y="1122363"/>
            <a:ext cx="9144000" cy="2387600"/>
          </a:xfrm>
          <a:prstGeom prst="rect">
            <a:avLst/>
          </a:prstGeom>
        </p:spPr>
        <p:txBody>
          <a:bodyPr anchor="b"/>
          <a:lstStyle>
            <a:lvl1pPr algn="ctr">
              <a:defRPr sz="6000">
                <a:solidFill>
                  <a:schemeClr val="bg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E94C395E-F9E8-6B17-167C-49295B3F784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grpSp>
        <p:nvGrpSpPr>
          <p:cNvPr id="15" name="Gruppo 14">
            <a:extLst>
              <a:ext uri="{FF2B5EF4-FFF2-40B4-BE49-F238E27FC236}">
                <a16:creationId xmlns:a16="http://schemas.microsoft.com/office/drawing/2014/main" id="{1DA5BA5C-61E9-19A3-C06F-7D10E8287C80}"/>
              </a:ext>
            </a:extLst>
          </p:cNvPr>
          <p:cNvGrpSpPr/>
          <p:nvPr userDrawn="1"/>
        </p:nvGrpSpPr>
        <p:grpSpPr>
          <a:xfrm>
            <a:off x="0" y="6019800"/>
            <a:ext cx="12192000" cy="838200"/>
            <a:chOff x="0" y="6019800"/>
            <a:chExt cx="12192000" cy="838200"/>
          </a:xfrm>
        </p:grpSpPr>
        <p:sp>
          <p:nvSpPr>
            <p:cNvPr id="7" name="Rettangolo 6">
              <a:extLst>
                <a:ext uri="{FF2B5EF4-FFF2-40B4-BE49-F238E27FC236}">
                  <a16:creationId xmlns:a16="http://schemas.microsoft.com/office/drawing/2014/main" id="{AA68B84A-E7BB-F697-356A-DB20B0A2026E}"/>
                </a:ext>
              </a:extLst>
            </p:cNvPr>
            <p:cNvSpPr/>
            <p:nvPr userDrawn="1"/>
          </p:nvSpPr>
          <p:spPr>
            <a:xfrm>
              <a:off x="0" y="6019800"/>
              <a:ext cx="12192000" cy="8382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9" name="Picture 10" descr="A blue and black logo&#10;&#10;Description automatically generated">
              <a:extLst>
                <a:ext uri="{FF2B5EF4-FFF2-40B4-BE49-F238E27FC236}">
                  <a16:creationId xmlns:a16="http://schemas.microsoft.com/office/drawing/2014/main" id="{9FCB0B95-FD2E-85D9-827E-567AD170DB1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0571" y="6164406"/>
              <a:ext cx="1447800" cy="578097"/>
            </a:xfrm>
            <a:prstGeom prst="rect">
              <a:avLst/>
            </a:prstGeom>
          </p:spPr>
        </p:pic>
        <p:sp>
          <p:nvSpPr>
            <p:cNvPr id="10" name="CasellaDiTesto 8">
              <a:extLst>
                <a:ext uri="{FF2B5EF4-FFF2-40B4-BE49-F238E27FC236}">
                  <a16:creationId xmlns:a16="http://schemas.microsoft.com/office/drawing/2014/main" id="{D3B7C3A5-98F5-03FE-169D-6EFA48C5DDE8}"/>
                </a:ext>
              </a:extLst>
            </p:cNvPr>
            <p:cNvSpPr txBox="1"/>
            <p:nvPr userDrawn="1"/>
          </p:nvSpPr>
          <p:spPr>
            <a:xfrm>
              <a:off x="6096000" y="6263513"/>
              <a:ext cx="6019800" cy="369332"/>
            </a:xfrm>
            <a:prstGeom prst="rect">
              <a:avLst/>
            </a:prstGeom>
            <a:noFill/>
          </p:spPr>
          <p:txBody>
            <a:bodyPr wrap="square">
              <a:spAutoFit/>
            </a:bodyPr>
            <a:lstStyle/>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tx1"/>
                  </a:solidFill>
                  <a:latin typeface="Avenir Medium" panose="02000503020000020003" pitchFamily="2" charset="0"/>
                  <a:ea typeface="Heiti TC Medium" pitchFamily="2" charset="-128"/>
                </a:rPr>
                <a:t>THIS PRESENTATION HAS BEEN DEVELOPED AND MODIFIED BY INDEPENDENT DISTRIBUTORS.</a:t>
              </a:r>
            </a:p>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tx1"/>
                  </a:solidFill>
                  <a:latin typeface="Avenir Medium" panose="02000503020000020003" pitchFamily="2" charset="0"/>
                  <a:ea typeface="Heiti TC Medium" pitchFamily="2" charset="-128"/>
                </a:rPr>
                <a:t>CMED AESTHETICS DOES NOT ASSUME ANY RESPONSIBILITY OR LIABILITY FOR THE CONTENT, STATEMENTS, </a:t>
              </a:r>
            </a:p>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tx1"/>
                  </a:solidFill>
                  <a:latin typeface="Avenir Medium" panose="02000503020000020003" pitchFamily="2" charset="0"/>
                  <a:ea typeface="Heiti TC Medium" pitchFamily="2" charset="-128"/>
                </a:rPr>
                <a:t>OR REPRESENTATIONS CONTAINED INSIDE IT.</a:t>
              </a:r>
            </a:p>
          </p:txBody>
        </p:sp>
        <p:sp>
          <p:nvSpPr>
            <p:cNvPr id="4" name="CasellaDiTesto 8">
              <a:extLst>
                <a:ext uri="{FF2B5EF4-FFF2-40B4-BE49-F238E27FC236}">
                  <a16:creationId xmlns:a16="http://schemas.microsoft.com/office/drawing/2014/main" id="{DD832FE6-1CD8-BEF2-1855-D9BF419AEFD8}"/>
                </a:ext>
              </a:extLst>
            </p:cNvPr>
            <p:cNvSpPr txBox="1"/>
            <p:nvPr userDrawn="1"/>
          </p:nvSpPr>
          <p:spPr>
            <a:xfrm>
              <a:off x="1123071" y="6324600"/>
              <a:ext cx="3543300" cy="230832"/>
            </a:xfrm>
            <a:prstGeom prst="rect">
              <a:avLst/>
            </a:prstGeom>
            <a:noFill/>
          </p:spPr>
          <p:txBody>
            <a:bodyPr wrap="square">
              <a:spAutoFit/>
            </a:bodyPr>
            <a:lstStyle/>
            <a:p>
              <a:pPr algn="ctr" defTabSz="457200">
                <a:defRPr sz="1400" spc="110">
                  <a:solidFill>
                    <a:srgbClr val="A7A7A7"/>
                  </a:solidFill>
                  <a:latin typeface="Josefin Sans Thin Regular"/>
                  <a:ea typeface="Josefin Sans Thin Regular"/>
                  <a:cs typeface="Josefin Sans Thin Regular"/>
                  <a:sym typeface="Josefin Sans Thin Regular"/>
                </a:defRPr>
              </a:pPr>
              <a:r>
                <a:rPr lang="it-IT" sz="900" b="1" spc="300" dirty="0">
                  <a:solidFill>
                    <a:srgbClr val="003CA6"/>
                  </a:solidFill>
                  <a:latin typeface="Heiti TC Medium" pitchFamily="2" charset="-128"/>
                  <a:ea typeface="Heiti TC Medium" pitchFamily="2" charset="-128"/>
                </a:rPr>
                <a:t>Official Distributor of</a:t>
              </a:r>
            </a:p>
          </p:txBody>
        </p:sp>
        <p:cxnSp>
          <p:nvCxnSpPr>
            <p:cNvPr id="6" name="Connettore 1 5">
              <a:extLst>
                <a:ext uri="{FF2B5EF4-FFF2-40B4-BE49-F238E27FC236}">
                  <a16:creationId xmlns:a16="http://schemas.microsoft.com/office/drawing/2014/main" id="{DD237EEC-121C-630C-96DD-4E1F147AC140}"/>
                </a:ext>
              </a:extLst>
            </p:cNvPr>
            <p:cNvCxnSpPr>
              <a:cxnSpLocks/>
            </p:cNvCxnSpPr>
            <p:nvPr userDrawn="1"/>
          </p:nvCxnSpPr>
          <p:spPr>
            <a:xfrm>
              <a:off x="5791200" y="6214577"/>
              <a:ext cx="0" cy="513371"/>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8847058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0F95C-6CD7-6B33-6901-7133D85BFB37}"/>
              </a:ext>
            </a:extLst>
          </p:cNvPr>
          <p:cNvSpPr>
            <a:spLocks noGrp="1"/>
          </p:cNvSpPr>
          <p:nvPr>
            <p:ph type="title" orient="vert"/>
          </p:nvPr>
        </p:nvSpPr>
        <p:spPr>
          <a:xfrm>
            <a:off x="8724900" y="365125"/>
            <a:ext cx="2628900" cy="5811838"/>
          </a:xfrm>
          <a:prstGeom prst="rect">
            <a:avLst/>
          </a:prstGeom>
        </p:spPr>
        <p:txBody>
          <a:bodyPr vert="eaVert"/>
          <a:lstStyle>
            <a:lvl1pPr>
              <a:defRPr>
                <a:solidFill>
                  <a:schemeClr val="bg1"/>
                </a:solidFill>
              </a:defRPr>
            </a:lvl1p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6C1A50F-B3A2-7F76-9075-88B6BDDE2844}"/>
              </a:ext>
            </a:extLst>
          </p:cNvPr>
          <p:cNvSpPr>
            <a:spLocks noGrp="1"/>
          </p:cNvSpPr>
          <p:nvPr>
            <p:ph type="body" orient="vert" idx="1"/>
          </p:nvPr>
        </p:nvSpPr>
        <p:spPr>
          <a:xfrm>
            <a:off x="838200" y="365125"/>
            <a:ext cx="7734300" cy="5811838"/>
          </a:xfrm>
          <a:prstGeom prst="rect">
            <a:avLst/>
          </a:prstGeom>
        </p:spPr>
        <p:txBody>
          <a:bodyPr vert="eaVert"/>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4" name="Gruppo 3">
            <a:extLst>
              <a:ext uri="{FF2B5EF4-FFF2-40B4-BE49-F238E27FC236}">
                <a16:creationId xmlns:a16="http://schemas.microsoft.com/office/drawing/2014/main" id="{FF9E5ADF-064C-5B36-0207-563F50384F98}"/>
              </a:ext>
            </a:extLst>
          </p:cNvPr>
          <p:cNvGrpSpPr/>
          <p:nvPr userDrawn="1"/>
        </p:nvGrpSpPr>
        <p:grpSpPr>
          <a:xfrm>
            <a:off x="0" y="6019800"/>
            <a:ext cx="12192000" cy="838200"/>
            <a:chOff x="0" y="6019800"/>
            <a:chExt cx="12192000" cy="838200"/>
          </a:xfrm>
        </p:grpSpPr>
        <p:sp>
          <p:nvSpPr>
            <p:cNvPr id="6" name="Rettangolo 5">
              <a:extLst>
                <a:ext uri="{FF2B5EF4-FFF2-40B4-BE49-F238E27FC236}">
                  <a16:creationId xmlns:a16="http://schemas.microsoft.com/office/drawing/2014/main" id="{6F4F78BA-AB7C-C6AF-3408-2ABB489B5C55}"/>
                </a:ext>
              </a:extLst>
            </p:cNvPr>
            <p:cNvSpPr/>
            <p:nvPr userDrawn="1"/>
          </p:nvSpPr>
          <p:spPr>
            <a:xfrm>
              <a:off x="0" y="6019800"/>
              <a:ext cx="12192000" cy="8382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7" name="Picture 10" descr="A blue and black logo&#10;&#10;Description automatically generated">
              <a:extLst>
                <a:ext uri="{FF2B5EF4-FFF2-40B4-BE49-F238E27FC236}">
                  <a16:creationId xmlns:a16="http://schemas.microsoft.com/office/drawing/2014/main" id="{881EBE0D-0178-CE27-038F-EB9AF6992B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0571" y="6164406"/>
              <a:ext cx="1447800" cy="578097"/>
            </a:xfrm>
            <a:prstGeom prst="rect">
              <a:avLst/>
            </a:prstGeom>
          </p:spPr>
        </p:pic>
        <p:sp>
          <p:nvSpPr>
            <p:cNvPr id="12" name="CasellaDiTesto 8">
              <a:extLst>
                <a:ext uri="{FF2B5EF4-FFF2-40B4-BE49-F238E27FC236}">
                  <a16:creationId xmlns:a16="http://schemas.microsoft.com/office/drawing/2014/main" id="{63B8B0B5-B5DB-D7F5-0A73-1B6B776456A6}"/>
                </a:ext>
              </a:extLst>
            </p:cNvPr>
            <p:cNvSpPr txBox="1"/>
            <p:nvPr userDrawn="1"/>
          </p:nvSpPr>
          <p:spPr>
            <a:xfrm>
              <a:off x="6096000" y="6263513"/>
              <a:ext cx="6019800" cy="369332"/>
            </a:xfrm>
            <a:prstGeom prst="rect">
              <a:avLst/>
            </a:prstGeom>
            <a:noFill/>
          </p:spPr>
          <p:txBody>
            <a:bodyPr wrap="square">
              <a:spAutoFit/>
            </a:bodyPr>
            <a:lstStyle/>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tx1"/>
                  </a:solidFill>
                  <a:latin typeface="Avenir Medium" panose="02000503020000020003" pitchFamily="2" charset="0"/>
                  <a:ea typeface="Heiti TC Medium" pitchFamily="2" charset="-128"/>
                </a:rPr>
                <a:t>THIS PRESENTATION HAS BEEN DEVELOPED AND MODIFIED BY INDEPENDENT DISTRIBUTORS.</a:t>
              </a:r>
            </a:p>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tx1"/>
                  </a:solidFill>
                  <a:latin typeface="Avenir Medium" panose="02000503020000020003" pitchFamily="2" charset="0"/>
                  <a:ea typeface="Heiti TC Medium" pitchFamily="2" charset="-128"/>
                </a:rPr>
                <a:t>CMED AESTHETICS DOES NOT ASSUME ANY RESPONSIBILITY OR LIABILITY FOR THE CONTENT, STATEMENTS, </a:t>
              </a:r>
            </a:p>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tx1"/>
                  </a:solidFill>
                  <a:latin typeface="Avenir Medium" panose="02000503020000020003" pitchFamily="2" charset="0"/>
                  <a:ea typeface="Heiti TC Medium" pitchFamily="2" charset="-128"/>
                </a:rPr>
                <a:t>OR REPRESENTATIONS CONTAINED INSIDE IT.</a:t>
              </a:r>
            </a:p>
          </p:txBody>
        </p:sp>
        <p:sp>
          <p:nvSpPr>
            <p:cNvPr id="13" name="CasellaDiTesto 8">
              <a:extLst>
                <a:ext uri="{FF2B5EF4-FFF2-40B4-BE49-F238E27FC236}">
                  <a16:creationId xmlns:a16="http://schemas.microsoft.com/office/drawing/2014/main" id="{A9845FF4-E5C2-B519-5012-42EC591AF0D5}"/>
                </a:ext>
              </a:extLst>
            </p:cNvPr>
            <p:cNvSpPr txBox="1"/>
            <p:nvPr userDrawn="1"/>
          </p:nvSpPr>
          <p:spPr>
            <a:xfrm>
              <a:off x="1123071" y="6324600"/>
              <a:ext cx="3543300" cy="230832"/>
            </a:xfrm>
            <a:prstGeom prst="rect">
              <a:avLst/>
            </a:prstGeom>
            <a:noFill/>
          </p:spPr>
          <p:txBody>
            <a:bodyPr wrap="square">
              <a:spAutoFit/>
            </a:bodyPr>
            <a:lstStyle/>
            <a:p>
              <a:pPr algn="ctr" defTabSz="457200">
                <a:defRPr sz="1400" spc="110">
                  <a:solidFill>
                    <a:srgbClr val="A7A7A7"/>
                  </a:solidFill>
                  <a:latin typeface="Josefin Sans Thin Regular"/>
                  <a:ea typeface="Josefin Sans Thin Regular"/>
                  <a:cs typeface="Josefin Sans Thin Regular"/>
                  <a:sym typeface="Josefin Sans Thin Regular"/>
                </a:defRPr>
              </a:pPr>
              <a:r>
                <a:rPr lang="it-IT" sz="900" b="1" spc="300" dirty="0">
                  <a:solidFill>
                    <a:srgbClr val="003CA6"/>
                  </a:solidFill>
                  <a:latin typeface="Heiti TC Medium" pitchFamily="2" charset="-128"/>
                  <a:ea typeface="Heiti TC Medium" pitchFamily="2" charset="-128"/>
                </a:rPr>
                <a:t>Official Distributor of</a:t>
              </a:r>
            </a:p>
          </p:txBody>
        </p:sp>
        <p:cxnSp>
          <p:nvCxnSpPr>
            <p:cNvPr id="14" name="Connettore 1 13">
              <a:extLst>
                <a:ext uri="{FF2B5EF4-FFF2-40B4-BE49-F238E27FC236}">
                  <a16:creationId xmlns:a16="http://schemas.microsoft.com/office/drawing/2014/main" id="{824C6D07-6799-8C24-FD69-34DC143930EB}"/>
                </a:ext>
              </a:extLst>
            </p:cNvPr>
            <p:cNvCxnSpPr>
              <a:cxnSpLocks/>
            </p:cNvCxnSpPr>
            <p:nvPr userDrawn="1"/>
          </p:nvCxnSpPr>
          <p:spPr>
            <a:xfrm>
              <a:off x="5791200" y="6214577"/>
              <a:ext cx="0" cy="513371"/>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38978264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_bright">
    <p:bg>
      <p:bgPr>
        <a:solidFill>
          <a:schemeClr val="bg2"/>
        </a:solidFill>
        <a:effectLst/>
      </p:bgPr>
    </p:bg>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850F95C-6CD7-6B33-6901-7133D85BFB37}"/>
              </a:ext>
            </a:extLst>
          </p:cNvPr>
          <p:cNvSpPr>
            <a:spLocks noGrp="1"/>
          </p:cNvSpPr>
          <p:nvPr>
            <p:ph type="title" orient="vert"/>
          </p:nvPr>
        </p:nvSpPr>
        <p:spPr>
          <a:xfrm>
            <a:off x="8724900" y="365125"/>
            <a:ext cx="2628900" cy="5811838"/>
          </a:xfrm>
          <a:prstGeom prst="rect">
            <a:avLst/>
          </a:prstGeom>
        </p:spPr>
        <p:txBody>
          <a:bodyPr vert="eaVert"/>
          <a:lstStyle>
            <a:lvl1pPr>
              <a:defRPr>
                <a:solidFill>
                  <a:schemeClr val="tx1"/>
                </a:solidFill>
              </a:defRPr>
            </a:lvl1p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6C1A50F-B3A2-7F76-9075-88B6BDDE2844}"/>
              </a:ext>
            </a:extLst>
          </p:cNvPr>
          <p:cNvSpPr>
            <a:spLocks noGrp="1"/>
          </p:cNvSpPr>
          <p:nvPr>
            <p:ph type="body" orient="vert" idx="1"/>
          </p:nvPr>
        </p:nvSpPr>
        <p:spPr>
          <a:xfrm>
            <a:off x="838200" y="365125"/>
            <a:ext cx="7734300" cy="5811838"/>
          </a:xfrm>
          <a:prstGeom prst="rect">
            <a:avLst/>
          </a:prstGeo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4" name="Gruppo 3">
            <a:extLst>
              <a:ext uri="{FF2B5EF4-FFF2-40B4-BE49-F238E27FC236}">
                <a16:creationId xmlns:a16="http://schemas.microsoft.com/office/drawing/2014/main" id="{7B3567C0-EBB4-DF41-A16C-EE96BD0D6FF6}"/>
              </a:ext>
            </a:extLst>
          </p:cNvPr>
          <p:cNvGrpSpPr/>
          <p:nvPr userDrawn="1"/>
        </p:nvGrpSpPr>
        <p:grpSpPr>
          <a:xfrm>
            <a:off x="0" y="6019800"/>
            <a:ext cx="12192000" cy="838200"/>
            <a:chOff x="0" y="6019800"/>
            <a:chExt cx="12192000" cy="838200"/>
          </a:xfrm>
        </p:grpSpPr>
        <p:sp>
          <p:nvSpPr>
            <p:cNvPr id="5" name="Rettangolo 4">
              <a:extLst>
                <a:ext uri="{FF2B5EF4-FFF2-40B4-BE49-F238E27FC236}">
                  <a16:creationId xmlns:a16="http://schemas.microsoft.com/office/drawing/2014/main" id="{DF5C5544-4CEC-0294-6C96-A74038991B3F}"/>
                </a:ext>
              </a:extLst>
            </p:cNvPr>
            <p:cNvSpPr/>
            <p:nvPr userDrawn="1"/>
          </p:nvSpPr>
          <p:spPr>
            <a:xfrm>
              <a:off x="0" y="6019800"/>
              <a:ext cx="12192000" cy="8382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CasellaDiTesto 8">
              <a:extLst>
                <a:ext uri="{FF2B5EF4-FFF2-40B4-BE49-F238E27FC236}">
                  <a16:creationId xmlns:a16="http://schemas.microsoft.com/office/drawing/2014/main" id="{F86742AF-7D9F-AD6B-423F-4FFE1A60E139}"/>
                </a:ext>
              </a:extLst>
            </p:cNvPr>
            <p:cNvSpPr txBox="1"/>
            <p:nvPr userDrawn="1"/>
          </p:nvSpPr>
          <p:spPr>
            <a:xfrm>
              <a:off x="6096000" y="6263513"/>
              <a:ext cx="6019800" cy="369332"/>
            </a:xfrm>
            <a:prstGeom prst="rect">
              <a:avLst/>
            </a:prstGeom>
            <a:noFill/>
          </p:spPr>
          <p:txBody>
            <a:bodyPr wrap="square">
              <a:spAutoFit/>
            </a:bodyPr>
            <a:lstStyle/>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bg1"/>
                  </a:solidFill>
                  <a:latin typeface="Avenir Medium" panose="02000503020000020003" pitchFamily="2" charset="0"/>
                  <a:ea typeface="Heiti TC Medium" pitchFamily="2" charset="-128"/>
                </a:rPr>
                <a:t>THIS PRESENTATION HAS BEEN DEVELOPED AND MODIFIED BY INDEPENDENT DISTRIBUTORS.</a:t>
              </a:r>
            </a:p>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bg1"/>
                  </a:solidFill>
                  <a:latin typeface="Avenir Medium" panose="02000503020000020003" pitchFamily="2" charset="0"/>
                  <a:ea typeface="Heiti TC Medium" pitchFamily="2" charset="-128"/>
                </a:rPr>
                <a:t>CMED AESTHETICS DOES NOT ASSUME ANY RESPONSIBILITY OR LIABILITY FOR THE CONTENT, STATEMENTS, </a:t>
              </a:r>
            </a:p>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bg1"/>
                  </a:solidFill>
                  <a:latin typeface="Avenir Medium" panose="02000503020000020003" pitchFamily="2" charset="0"/>
                  <a:ea typeface="Heiti TC Medium" pitchFamily="2" charset="-128"/>
                </a:rPr>
                <a:t>OR REPRESENTATIONS CONTAINED INSIDE IT.</a:t>
              </a:r>
            </a:p>
          </p:txBody>
        </p:sp>
        <p:sp>
          <p:nvSpPr>
            <p:cNvPr id="12" name="CasellaDiTesto 8">
              <a:extLst>
                <a:ext uri="{FF2B5EF4-FFF2-40B4-BE49-F238E27FC236}">
                  <a16:creationId xmlns:a16="http://schemas.microsoft.com/office/drawing/2014/main" id="{8AEB70FA-4E81-FEBE-046A-DD196E52DBC3}"/>
                </a:ext>
              </a:extLst>
            </p:cNvPr>
            <p:cNvSpPr txBox="1"/>
            <p:nvPr userDrawn="1"/>
          </p:nvSpPr>
          <p:spPr>
            <a:xfrm>
              <a:off x="1123071" y="6324600"/>
              <a:ext cx="3543300" cy="230832"/>
            </a:xfrm>
            <a:prstGeom prst="rect">
              <a:avLst/>
            </a:prstGeom>
            <a:noFill/>
          </p:spPr>
          <p:txBody>
            <a:bodyPr wrap="square">
              <a:spAutoFit/>
            </a:bodyPr>
            <a:lstStyle/>
            <a:p>
              <a:pPr algn="ctr" defTabSz="457200">
                <a:defRPr sz="1400" spc="110">
                  <a:solidFill>
                    <a:srgbClr val="A7A7A7"/>
                  </a:solidFill>
                  <a:latin typeface="Josefin Sans Thin Regular"/>
                  <a:ea typeface="Josefin Sans Thin Regular"/>
                  <a:cs typeface="Josefin Sans Thin Regular"/>
                  <a:sym typeface="Josefin Sans Thin Regular"/>
                </a:defRPr>
              </a:pPr>
              <a:r>
                <a:rPr lang="it-IT" sz="900" b="1" spc="300" dirty="0">
                  <a:solidFill>
                    <a:schemeClr val="bg1"/>
                  </a:solidFill>
                  <a:latin typeface="Heiti TC Medium" pitchFamily="2" charset="-128"/>
                  <a:ea typeface="Heiti TC Medium" pitchFamily="2" charset="-128"/>
                </a:rPr>
                <a:t>Official Distributor of</a:t>
              </a:r>
            </a:p>
          </p:txBody>
        </p:sp>
        <p:cxnSp>
          <p:nvCxnSpPr>
            <p:cNvPr id="13" name="Connettore 1 12">
              <a:extLst>
                <a:ext uri="{FF2B5EF4-FFF2-40B4-BE49-F238E27FC236}">
                  <a16:creationId xmlns:a16="http://schemas.microsoft.com/office/drawing/2014/main" id="{ED397807-7E49-0FF9-53D2-51CBD678D541}"/>
                </a:ext>
              </a:extLst>
            </p:cNvPr>
            <p:cNvCxnSpPr>
              <a:cxnSpLocks/>
            </p:cNvCxnSpPr>
            <p:nvPr userDrawn="1"/>
          </p:nvCxnSpPr>
          <p:spPr>
            <a:xfrm>
              <a:off x="5791200" y="6214577"/>
              <a:ext cx="0" cy="51337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4" name="Picture 6" descr="A black and white logo&#10;&#10;Description automatically generated">
              <a:extLst>
                <a:ext uri="{FF2B5EF4-FFF2-40B4-BE49-F238E27FC236}">
                  <a16:creationId xmlns:a16="http://schemas.microsoft.com/office/drawing/2014/main" id="{6E8B2DCF-4FAB-A3CD-E853-934BED93AC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1461" y="6134638"/>
              <a:ext cx="1524000" cy="608523"/>
            </a:xfrm>
            <a:prstGeom prst="rect">
              <a:avLst/>
            </a:prstGeom>
          </p:spPr>
        </p:pic>
      </p:grpSp>
    </p:spTree>
    <p:extLst>
      <p:ext uri="{BB962C8B-B14F-4D97-AF65-F5344CB8AC3E}">
        <p14:creationId xmlns:p14="http://schemas.microsoft.com/office/powerpoint/2010/main" val="37028171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mpty Slide">
    <p:spTree>
      <p:nvGrpSpPr>
        <p:cNvPr id="1" name=""/>
        <p:cNvGrpSpPr/>
        <p:nvPr/>
      </p:nvGrpSpPr>
      <p:grpSpPr>
        <a:xfrm>
          <a:off x="0" y="0"/>
          <a:ext cx="0" cy="0"/>
          <a:chOff x="0" y="0"/>
          <a:chExt cx="0" cy="0"/>
        </a:xfrm>
      </p:grpSpPr>
      <p:grpSp>
        <p:nvGrpSpPr>
          <p:cNvPr id="4" name="Gruppo 3">
            <a:extLst>
              <a:ext uri="{FF2B5EF4-FFF2-40B4-BE49-F238E27FC236}">
                <a16:creationId xmlns:a16="http://schemas.microsoft.com/office/drawing/2014/main" id="{66D17FC8-8FBE-A8F7-8860-8CD714195FF8}"/>
              </a:ext>
            </a:extLst>
          </p:cNvPr>
          <p:cNvGrpSpPr/>
          <p:nvPr userDrawn="1"/>
        </p:nvGrpSpPr>
        <p:grpSpPr>
          <a:xfrm>
            <a:off x="0" y="6019800"/>
            <a:ext cx="12192000" cy="838200"/>
            <a:chOff x="0" y="6019800"/>
            <a:chExt cx="12192000" cy="838200"/>
          </a:xfrm>
        </p:grpSpPr>
        <p:sp>
          <p:nvSpPr>
            <p:cNvPr id="5" name="Rettangolo 4">
              <a:extLst>
                <a:ext uri="{FF2B5EF4-FFF2-40B4-BE49-F238E27FC236}">
                  <a16:creationId xmlns:a16="http://schemas.microsoft.com/office/drawing/2014/main" id="{D4152BB1-47E0-0AEC-B57D-D18CD728E115}"/>
                </a:ext>
              </a:extLst>
            </p:cNvPr>
            <p:cNvSpPr/>
            <p:nvPr userDrawn="1"/>
          </p:nvSpPr>
          <p:spPr>
            <a:xfrm>
              <a:off x="0" y="6019800"/>
              <a:ext cx="12192000" cy="8382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6" name="Picture 10" descr="A blue and black logo&#10;&#10;Description automatically generated">
              <a:extLst>
                <a:ext uri="{FF2B5EF4-FFF2-40B4-BE49-F238E27FC236}">
                  <a16:creationId xmlns:a16="http://schemas.microsoft.com/office/drawing/2014/main" id="{BCDC89F5-265F-AD17-3199-28B3D2E9143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0571" y="6164406"/>
              <a:ext cx="1447800" cy="578097"/>
            </a:xfrm>
            <a:prstGeom prst="rect">
              <a:avLst/>
            </a:prstGeom>
          </p:spPr>
        </p:pic>
        <p:sp>
          <p:nvSpPr>
            <p:cNvPr id="10" name="CasellaDiTesto 8">
              <a:extLst>
                <a:ext uri="{FF2B5EF4-FFF2-40B4-BE49-F238E27FC236}">
                  <a16:creationId xmlns:a16="http://schemas.microsoft.com/office/drawing/2014/main" id="{FDF31876-FD13-DFA7-E401-A57FD10104F2}"/>
                </a:ext>
              </a:extLst>
            </p:cNvPr>
            <p:cNvSpPr txBox="1"/>
            <p:nvPr userDrawn="1"/>
          </p:nvSpPr>
          <p:spPr>
            <a:xfrm>
              <a:off x="6096000" y="6263513"/>
              <a:ext cx="6019800" cy="369332"/>
            </a:xfrm>
            <a:prstGeom prst="rect">
              <a:avLst/>
            </a:prstGeom>
            <a:noFill/>
          </p:spPr>
          <p:txBody>
            <a:bodyPr wrap="square">
              <a:spAutoFit/>
            </a:bodyPr>
            <a:lstStyle/>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tx1"/>
                  </a:solidFill>
                  <a:latin typeface="Avenir Medium" panose="02000503020000020003" pitchFamily="2" charset="0"/>
                  <a:ea typeface="Heiti TC Medium" pitchFamily="2" charset="-128"/>
                </a:rPr>
                <a:t>THIS PRESENTATION HAS BEEN DEVELOPED AND MODIFIED BY INDEPENDENT DISTRIBUTORS.</a:t>
              </a:r>
            </a:p>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tx1"/>
                  </a:solidFill>
                  <a:latin typeface="Avenir Medium" panose="02000503020000020003" pitchFamily="2" charset="0"/>
                  <a:ea typeface="Heiti TC Medium" pitchFamily="2" charset="-128"/>
                </a:rPr>
                <a:t>CMED AESTHETICS DOES NOT ASSUME ANY RESPONSIBILITY OR LIABILITY FOR THE CONTENT, STATEMENTS, </a:t>
              </a:r>
            </a:p>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tx1"/>
                  </a:solidFill>
                  <a:latin typeface="Avenir Medium" panose="02000503020000020003" pitchFamily="2" charset="0"/>
                  <a:ea typeface="Heiti TC Medium" pitchFamily="2" charset="-128"/>
                </a:rPr>
                <a:t>OR REPRESENTATIONS CONTAINED INSIDE IT.</a:t>
              </a:r>
            </a:p>
          </p:txBody>
        </p:sp>
        <p:sp>
          <p:nvSpPr>
            <p:cNvPr id="11" name="CasellaDiTesto 8">
              <a:extLst>
                <a:ext uri="{FF2B5EF4-FFF2-40B4-BE49-F238E27FC236}">
                  <a16:creationId xmlns:a16="http://schemas.microsoft.com/office/drawing/2014/main" id="{79EDA254-3A84-1168-7FA5-0F79CC5DA437}"/>
                </a:ext>
              </a:extLst>
            </p:cNvPr>
            <p:cNvSpPr txBox="1"/>
            <p:nvPr userDrawn="1"/>
          </p:nvSpPr>
          <p:spPr>
            <a:xfrm>
              <a:off x="1123071" y="6324600"/>
              <a:ext cx="3543300" cy="230832"/>
            </a:xfrm>
            <a:prstGeom prst="rect">
              <a:avLst/>
            </a:prstGeom>
            <a:noFill/>
          </p:spPr>
          <p:txBody>
            <a:bodyPr wrap="square">
              <a:spAutoFit/>
            </a:bodyPr>
            <a:lstStyle/>
            <a:p>
              <a:pPr algn="ctr" defTabSz="457200">
                <a:defRPr sz="1400" spc="110">
                  <a:solidFill>
                    <a:srgbClr val="A7A7A7"/>
                  </a:solidFill>
                  <a:latin typeface="Josefin Sans Thin Regular"/>
                  <a:ea typeface="Josefin Sans Thin Regular"/>
                  <a:cs typeface="Josefin Sans Thin Regular"/>
                  <a:sym typeface="Josefin Sans Thin Regular"/>
                </a:defRPr>
              </a:pPr>
              <a:r>
                <a:rPr lang="it-IT" sz="900" b="1" spc="300" dirty="0">
                  <a:solidFill>
                    <a:srgbClr val="003CA6"/>
                  </a:solidFill>
                  <a:latin typeface="Heiti TC Medium" pitchFamily="2" charset="-128"/>
                  <a:ea typeface="Heiti TC Medium" pitchFamily="2" charset="-128"/>
                </a:rPr>
                <a:t>Official Distributor of</a:t>
              </a:r>
            </a:p>
          </p:txBody>
        </p:sp>
        <p:cxnSp>
          <p:nvCxnSpPr>
            <p:cNvPr id="12" name="Connettore 1 11">
              <a:extLst>
                <a:ext uri="{FF2B5EF4-FFF2-40B4-BE49-F238E27FC236}">
                  <a16:creationId xmlns:a16="http://schemas.microsoft.com/office/drawing/2014/main" id="{95A2105E-52E8-9942-8A19-1C001556FEB6}"/>
                </a:ext>
              </a:extLst>
            </p:cNvPr>
            <p:cNvCxnSpPr>
              <a:cxnSpLocks/>
            </p:cNvCxnSpPr>
            <p:nvPr userDrawn="1"/>
          </p:nvCxnSpPr>
          <p:spPr>
            <a:xfrm>
              <a:off x="5791200" y="6214577"/>
              <a:ext cx="0" cy="513371"/>
            </a:xfrm>
            <a:prstGeom prst="line">
              <a:avLst/>
            </a:prstGeom>
          </p:spPr>
          <p:style>
            <a:lnRef idx="2">
              <a:schemeClr val="accent1"/>
            </a:lnRef>
            <a:fillRef idx="0">
              <a:schemeClr val="accent1"/>
            </a:fillRef>
            <a:effectRef idx="1">
              <a:schemeClr val="accent1"/>
            </a:effectRef>
            <a:fontRef idx="minor">
              <a:schemeClr val="tx1"/>
            </a:fontRef>
          </p:style>
        </p:cxn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Empty Slide_bright">
    <p:bg>
      <p:bgPr>
        <a:solidFill>
          <a:schemeClr val="bg2"/>
        </a:solidFill>
        <a:effectLst/>
      </p:bgPr>
    </p:bg>
    <p:spTree>
      <p:nvGrpSpPr>
        <p:cNvPr id="1" name=""/>
        <p:cNvGrpSpPr/>
        <p:nvPr/>
      </p:nvGrpSpPr>
      <p:grpSpPr>
        <a:xfrm>
          <a:off x="0" y="0"/>
          <a:ext cx="0" cy="0"/>
          <a:chOff x="0" y="0"/>
          <a:chExt cx="0" cy="0"/>
        </a:xfrm>
      </p:grpSpPr>
      <p:grpSp>
        <p:nvGrpSpPr>
          <p:cNvPr id="2" name="Gruppo 1">
            <a:extLst>
              <a:ext uri="{FF2B5EF4-FFF2-40B4-BE49-F238E27FC236}">
                <a16:creationId xmlns:a16="http://schemas.microsoft.com/office/drawing/2014/main" id="{9F01A1BD-05FE-3B3F-715A-1AD6ABF2E67D}"/>
              </a:ext>
            </a:extLst>
          </p:cNvPr>
          <p:cNvGrpSpPr/>
          <p:nvPr userDrawn="1"/>
        </p:nvGrpSpPr>
        <p:grpSpPr>
          <a:xfrm>
            <a:off x="0" y="6019800"/>
            <a:ext cx="12192000" cy="838200"/>
            <a:chOff x="0" y="6019800"/>
            <a:chExt cx="12192000" cy="838200"/>
          </a:xfrm>
        </p:grpSpPr>
        <p:sp>
          <p:nvSpPr>
            <p:cNvPr id="4" name="Rettangolo 3">
              <a:extLst>
                <a:ext uri="{FF2B5EF4-FFF2-40B4-BE49-F238E27FC236}">
                  <a16:creationId xmlns:a16="http://schemas.microsoft.com/office/drawing/2014/main" id="{1F962EB7-DB88-DCC3-30C2-FF96DA8584E7}"/>
                </a:ext>
              </a:extLst>
            </p:cNvPr>
            <p:cNvSpPr/>
            <p:nvPr userDrawn="1"/>
          </p:nvSpPr>
          <p:spPr>
            <a:xfrm>
              <a:off x="0" y="6019800"/>
              <a:ext cx="12192000" cy="8382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 name="CasellaDiTesto 8">
              <a:extLst>
                <a:ext uri="{FF2B5EF4-FFF2-40B4-BE49-F238E27FC236}">
                  <a16:creationId xmlns:a16="http://schemas.microsoft.com/office/drawing/2014/main" id="{005FC27D-4FDE-7BF7-5C05-50965F44AA90}"/>
                </a:ext>
              </a:extLst>
            </p:cNvPr>
            <p:cNvSpPr txBox="1"/>
            <p:nvPr userDrawn="1"/>
          </p:nvSpPr>
          <p:spPr>
            <a:xfrm>
              <a:off x="6096000" y="6263513"/>
              <a:ext cx="6019800" cy="369332"/>
            </a:xfrm>
            <a:prstGeom prst="rect">
              <a:avLst/>
            </a:prstGeom>
            <a:noFill/>
          </p:spPr>
          <p:txBody>
            <a:bodyPr wrap="square">
              <a:spAutoFit/>
            </a:bodyPr>
            <a:lstStyle/>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bg1"/>
                  </a:solidFill>
                  <a:latin typeface="Avenir Medium" panose="02000503020000020003" pitchFamily="2" charset="0"/>
                  <a:ea typeface="Heiti TC Medium" pitchFamily="2" charset="-128"/>
                </a:rPr>
                <a:t>THIS PRESENTATION HAS BEEN DEVELOPED AND MODIFIED BY INDEPENDENT DISTRIBUTORS.</a:t>
              </a:r>
            </a:p>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bg1"/>
                  </a:solidFill>
                  <a:latin typeface="Avenir Medium" panose="02000503020000020003" pitchFamily="2" charset="0"/>
                  <a:ea typeface="Heiti TC Medium" pitchFamily="2" charset="-128"/>
                </a:rPr>
                <a:t>CMED AESTHETICS DOES NOT ASSUME ANY RESPONSIBILITY OR LIABILITY FOR THE CONTENT, STATEMENTS, </a:t>
              </a:r>
            </a:p>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bg1"/>
                  </a:solidFill>
                  <a:latin typeface="Avenir Medium" panose="02000503020000020003" pitchFamily="2" charset="0"/>
                  <a:ea typeface="Heiti TC Medium" pitchFamily="2" charset="-128"/>
                </a:rPr>
                <a:t>OR REPRESENTATIONS CONTAINED INSIDE IT.</a:t>
              </a:r>
            </a:p>
          </p:txBody>
        </p:sp>
        <p:sp>
          <p:nvSpPr>
            <p:cNvPr id="10" name="CasellaDiTesto 8">
              <a:extLst>
                <a:ext uri="{FF2B5EF4-FFF2-40B4-BE49-F238E27FC236}">
                  <a16:creationId xmlns:a16="http://schemas.microsoft.com/office/drawing/2014/main" id="{052150AD-EABB-218D-B956-F845E19D2231}"/>
                </a:ext>
              </a:extLst>
            </p:cNvPr>
            <p:cNvSpPr txBox="1"/>
            <p:nvPr userDrawn="1"/>
          </p:nvSpPr>
          <p:spPr>
            <a:xfrm>
              <a:off x="1123071" y="6324600"/>
              <a:ext cx="3543300" cy="230832"/>
            </a:xfrm>
            <a:prstGeom prst="rect">
              <a:avLst/>
            </a:prstGeom>
            <a:noFill/>
          </p:spPr>
          <p:txBody>
            <a:bodyPr wrap="square">
              <a:spAutoFit/>
            </a:bodyPr>
            <a:lstStyle/>
            <a:p>
              <a:pPr algn="ctr" defTabSz="457200">
                <a:defRPr sz="1400" spc="110">
                  <a:solidFill>
                    <a:srgbClr val="A7A7A7"/>
                  </a:solidFill>
                  <a:latin typeface="Josefin Sans Thin Regular"/>
                  <a:ea typeface="Josefin Sans Thin Regular"/>
                  <a:cs typeface="Josefin Sans Thin Regular"/>
                  <a:sym typeface="Josefin Sans Thin Regular"/>
                </a:defRPr>
              </a:pPr>
              <a:r>
                <a:rPr lang="it-IT" sz="900" b="1" spc="300" dirty="0">
                  <a:solidFill>
                    <a:schemeClr val="bg1"/>
                  </a:solidFill>
                  <a:latin typeface="Heiti TC Medium" pitchFamily="2" charset="-128"/>
                  <a:ea typeface="Heiti TC Medium" pitchFamily="2" charset="-128"/>
                </a:rPr>
                <a:t>Official Distributor of</a:t>
              </a:r>
            </a:p>
          </p:txBody>
        </p:sp>
        <p:cxnSp>
          <p:nvCxnSpPr>
            <p:cNvPr id="11" name="Connettore 1 10">
              <a:extLst>
                <a:ext uri="{FF2B5EF4-FFF2-40B4-BE49-F238E27FC236}">
                  <a16:creationId xmlns:a16="http://schemas.microsoft.com/office/drawing/2014/main" id="{9D21F2A8-0123-0ECD-39D5-800E013666D8}"/>
                </a:ext>
              </a:extLst>
            </p:cNvPr>
            <p:cNvCxnSpPr>
              <a:cxnSpLocks/>
            </p:cNvCxnSpPr>
            <p:nvPr userDrawn="1"/>
          </p:nvCxnSpPr>
          <p:spPr>
            <a:xfrm>
              <a:off x="5791200" y="6214577"/>
              <a:ext cx="0" cy="51337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2" name="Picture 6" descr="A black and white logo&#10;&#10;Description automatically generated">
              <a:extLst>
                <a:ext uri="{FF2B5EF4-FFF2-40B4-BE49-F238E27FC236}">
                  <a16:creationId xmlns:a16="http://schemas.microsoft.com/office/drawing/2014/main" id="{D2777EE4-509E-32EC-7EDC-60F76ABD43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1461" y="6134638"/>
              <a:ext cx="1524000" cy="608523"/>
            </a:xfrm>
            <a:prstGeom prst="rect">
              <a:avLst/>
            </a:prstGeom>
          </p:spPr>
        </p:pic>
      </p:grpSp>
    </p:spTree>
    <p:extLst>
      <p:ext uri="{BB962C8B-B14F-4D97-AF65-F5344CB8AC3E}">
        <p14:creationId xmlns:p14="http://schemas.microsoft.com/office/powerpoint/2010/main" val="305467619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inal Slide">
    <p:spTree>
      <p:nvGrpSpPr>
        <p:cNvPr id="1" name=""/>
        <p:cNvGrpSpPr/>
        <p:nvPr/>
      </p:nvGrpSpPr>
      <p:grpSpPr>
        <a:xfrm>
          <a:off x="0" y="0"/>
          <a:ext cx="0" cy="0"/>
          <a:chOff x="0" y="0"/>
          <a:chExt cx="0" cy="0"/>
        </a:xfrm>
      </p:grpSpPr>
      <p:sp>
        <p:nvSpPr>
          <p:cNvPr id="7" name="Rettangolo 7">
            <a:extLst>
              <a:ext uri="{FF2B5EF4-FFF2-40B4-BE49-F238E27FC236}">
                <a16:creationId xmlns:a16="http://schemas.microsoft.com/office/drawing/2014/main" id="{7DB041D2-E764-7EB7-E1FF-DC84E4827119}"/>
              </a:ext>
            </a:extLst>
          </p:cNvPr>
          <p:cNvSpPr/>
          <p:nvPr userDrawn="1"/>
        </p:nvSpPr>
        <p:spPr>
          <a:xfrm>
            <a:off x="0" y="5791200"/>
            <a:ext cx="12192000" cy="1066800"/>
          </a:xfrm>
          <a:prstGeom prst="rect">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latin typeface="Avenir Book" panose="02000503020000020003" pitchFamily="2" charset="0"/>
            </a:endParaRPr>
          </a:p>
        </p:txBody>
      </p:sp>
      <p:pic>
        <p:nvPicPr>
          <p:cNvPr id="2" name="Immagine 4" descr="Immagine che contiene schermata, bianco, design&#10;&#10;Descrizione generata automaticamente">
            <a:extLst>
              <a:ext uri="{FF2B5EF4-FFF2-40B4-BE49-F238E27FC236}">
                <a16:creationId xmlns:a16="http://schemas.microsoft.com/office/drawing/2014/main" id="{E3A81FAD-8FE6-B618-C5C2-58F4DEEE7C67}"/>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220" t="10016" r="1220" b="16058"/>
          <a:stretch/>
        </p:blipFill>
        <p:spPr>
          <a:xfrm>
            <a:off x="0" y="0"/>
            <a:ext cx="12192000" cy="6106556"/>
          </a:xfrm>
          <a:prstGeom prst="rect">
            <a:avLst/>
          </a:prstGeom>
        </p:spPr>
      </p:pic>
      <p:sp>
        <p:nvSpPr>
          <p:cNvPr id="9" name="CasellaDiTesto 10">
            <a:extLst>
              <a:ext uri="{FF2B5EF4-FFF2-40B4-BE49-F238E27FC236}">
                <a16:creationId xmlns:a16="http://schemas.microsoft.com/office/drawing/2014/main" id="{46F2D24C-0D07-C070-E708-C7BF07C8818D}"/>
              </a:ext>
            </a:extLst>
          </p:cNvPr>
          <p:cNvSpPr txBox="1"/>
          <p:nvPr userDrawn="1"/>
        </p:nvSpPr>
        <p:spPr>
          <a:xfrm>
            <a:off x="4642402" y="5306669"/>
            <a:ext cx="2907194" cy="230832"/>
          </a:xfrm>
          <a:prstGeom prst="rect">
            <a:avLst/>
          </a:prstGeom>
          <a:noFill/>
        </p:spPr>
        <p:txBody>
          <a:bodyPr wrap="square">
            <a:spAutoFit/>
          </a:bodyPr>
          <a:lstStyle/>
          <a:p>
            <a:pPr algn="ctr"/>
            <a:r>
              <a:rPr lang="it-IT" sz="900" dirty="0" err="1">
                <a:solidFill>
                  <a:schemeClr val="tx1"/>
                </a:solidFill>
                <a:effectLst/>
                <a:latin typeface="Heiti TC Medium" pitchFamily="2" charset="-128"/>
                <a:ea typeface="Heiti TC Medium" pitchFamily="2" charset="-128"/>
              </a:rPr>
              <a:t>CMed</a:t>
            </a:r>
            <a:r>
              <a:rPr lang="it-IT" sz="900" dirty="0">
                <a:solidFill>
                  <a:schemeClr val="tx1"/>
                </a:solidFill>
                <a:effectLst/>
                <a:latin typeface="Heiti TC Medium" pitchFamily="2" charset="-128"/>
                <a:ea typeface="Heiti TC Medium" pitchFamily="2" charset="-128"/>
              </a:rPr>
              <a:t> </a:t>
            </a:r>
            <a:r>
              <a:rPr lang="it-IT" sz="900" dirty="0" err="1">
                <a:solidFill>
                  <a:schemeClr val="tx1"/>
                </a:solidFill>
                <a:effectLst/>
                <a:latin typeface="Heiti TC Medium" pitchFamily="2" charset="-128"/>
                <a:ea typeface="Heiti TC Medium" pitchFamily="2" charset="-128"/>
              </a:rPr>
              <a:t>Aesthetics</a:t>
            </a:r>
            <a:r>
              <a:rPr lang="it-IT" sz="900" dirty="0">
                <a:solidFill>
                  <a:schemeClr val="tx1"/>
                </a:solidFill>
                <a:effectLst/>
                <a:latin typeface="Heiti TC Medium" pitchFamily="2" charset="-128"/>
                <a:ea typeface="Heiti TC Medium" pitchFamily="2" charset="-128"/>
              </a:rPr>
              <a:t> S.p.A.</a:t>
            </a:r>
            <a:r>
              <a:rPr lang="it-IT" sz="900" baseline="30000" dirty="0">
                <a:solidFill>
                  <a:schemeClr val="tx1"/>
                </a:solidFill>
                <a:effectLst/>
                <a:latin typeface="Heiti TC Medium" pitchFamily="2" charset="-128"/>
                <a:ea typeface="Heiti TC Medium" pitchFamily="2" charset="-128"/>
              </a:rPr>
              <a:t> ©</a:t>
            </a:r>
            <a:r>
              <a:rPr lang="it-IT" sz="900" dirty="0">
                <a:solidFill>
                  <a:schemeClr val="tx1"/>
                </a:solidFill>
                <a:effectLst/>
                <a:latin typeface="Heiti TC Medium" pitchFamily="2" charset="-128"/>
                <a:ea typeface="Heiti TC Medium" pitchFamily="2" charset="-128"/>
              </a:rPr>
              <a:t> </a:t>
            </a:r>
            <a:r>
              <a:rPr lang="it-IT" sz="900" dirty="0" err="1">
                <a:solidFill>
                  <a:schemeClr val="tx1"/>
                </a:solidFill>
                <a:effectLst/>
                <a:latin typeface="Heiti TC Medium" pitchFamily="2" charset="-128"/>
                <a:ea typeface="Heiti TC Medium" pitchFamily="2" charset="-128"/>
              </a:rPr>
              <a:t>All</a:t>
            </a:r>
            <a:r>
              <a:rPr lang="it-IT" sz="900" dirty="0">
                <a:solidFill>
                  <a:schemeClr val="tx1"/>
                </a:solidFill>
                <a:effectLst/>
                <a:latin typeface="Heiti TC Medium" pitchFamily="2" charset="-128"/>
                <a:ea typeface="Heiti TC Medium" pitchFamily="2" charset="-128"/>
              </a:rPr>
              <a:t> </a:t>
            </a:r>
            <a:r>
              <a:rPr lang="it-IT" sz="900" dirty="0" err="1">
                <a:solidFill>
                  <a:schemeClr val="tx1"/>
                </a:solidFill>
                <a:effectLst/>
                <a:latin typeface="Heiti TC Medium" pitchFamily="2" charset="-128"/>
                <a:ea typeface="Heiti TC Medium" pitchFamily="2" charset="-128"/>
              </a:rPr>
              <a:t>rights</a:t>
            </a:r>
            <a:r>
              <a:rPr lang="it-IT" sz="900" dirty="0">
                <a:solidFill>
                  <a:schemeClr val="tx1"/>
                </a:solidFill>
                <a:effectLst/>
                <a:latin typeface="Heiti TC Medium" pitchFamily="2" charset="-128"/>
                <a:ea typeface="Heiti TC Medium" pitchFamily="2" charset="-128"/>
              </a:rPr>
              <a:t> </a:t>
            </a:r>
            <a:r>
              <a:rPr lang="it-IT" sz="900" dirty="0" err="1">
                <a:solidFill>
                  <a:schemeClr val="tx1"/>
                </a:solidFill>
                <a:effectLst/>
                <a:latin typeface="Heiti TC Medium" pitchFamily="2" charset="-128"/>
                <a:ea typeface="Heiti TC Medium" pitchFamily="2" charset="-128"/>
              </a:rPr>
              <a:t>reserved</a:t>
            </a:r>
            <a:r>
              <a:rPr lang="it-IT" sz="900" dirty="0">
                <a:solidFill>
                  <a:schemeClr val="tx1"/>
                </a:solidFill>
                <a:effectLst/>
                <a:latin typeface="Heiti TC Medium" pitchFamily="2" charset="-128"/>
                <a:ea typeface="Heiti TC Medium" pitchFamily="2" charset="-128"/>
              </a:rPr>
              <a:t>.</a:t>
            </a:r>
          </a:p>
        </p:txBody>
      </p:sp>
      <p:pic>
        <p:nvPicPr>
          <p:cNvPr id="6" name="Immagine 6" descr="Immagine che contiene simbolo, logo, Elementi grafici, cerchio&#10;&#10;Descrizione generata automaticamente">
            <a:extLst>
              <a:ext uri="{FF2B5EF4-FFF2-40B4-BE49-F238E27FC236}">
                <a16:creationId xmlns:a16="http://schemas.microsoft.com/office/drawing/2014/main" id="{E34EC004-306B-3652-35A8-5A54C520AD6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365625" y="845484"/>
            <a:ext cx="3460750" cy="3460750"/>
          </a:xfrm>
          <a:prstGeom prst="rect">
            <a:avLst/>
          </a:prstGeom>
        </p:spPr>
      </p:pic>
      <p:sp>
        <p:nvSpPr>
          <p:cNvPr id="8" name="CasellaDiTesto 8">
            <a:extLst>
              <a:ext uri="{FF2B5EF4-FFF2-40B4-BE49-F238E27FC236}">
                <a16:creationId xmlns:a16="http://schemas.microsoft.com/office/drawing/2014/main" id="{21D82EA8-D467-6C62-98E9-BED5004FB681}"/>
              </a:ext>
            </a:extLst>
          </p:cNvPr>
          <p:cNvSpPr txBox="1"/>
          <p:nvPr userDrawn="1"/>
        </p:nvSpPr>
        <p:spPr>
          <a:xfrm>
            <a:off x="4456043" y="4931588"/>
            <a:ext cx="3279913" cy="276999"/>
          </a:xfrm>
          <a:prstGeom prst="rect">
            <a:avLst/>
          </a:prstGeom>
          <a:noFill/>
        </p:spPr>
        <p:txBody>
          <a:bodyPr wrap="square">
            <a:spAutoFit/>
          </a:bodyPr>
          <a:lstStyle/>
          <a:p>
            <a:pPr algn="ctr" defTabSz="457200">
              <a:defRPr sz="1400" spc="110">
                <a:solidFill>
                  <a:srgbClr val="A7A7A7"/>
                </a:solidFill>
                <a:latin typeface="Josefin Sans Thin Regular"/>
                <a:ea typeface="Josefin Sans Thin Regular"/>
                <a:cs typeface="Josefin Sans Thin Regular"/>
                <a:sym typeface="Josefin Sans Thin Regular"/>
              </a:defRPr>
            </a:pPr>
            <a:r>
              <a:rPr lang="it-IT" sz="1200" dirty="0">
                <a:solidFill>
                  <a:schemeClr val="tx1"/>
                </a:solidFill>
                <a:latin typeface="Heiti TC Medium" pitchFamily="2" charset="-128"/>
                <a:ea typeface="Heiti TC Medium" pitchFamily="2" charset="-128"/>
              </a:rPr>
              <a:t>ITALIAN RESEARCH &amp; INNOVATION</a:t>
            </a:r>
          </a:p>
        </p:txBody>
      </p:sp>
      <p:sp>
        <p:nvSpPr>
          <p:cNvPr id="3" name="CasellaDiTesto 8">
            <a:extLst>
              <a:ext uri="{FF2B5EF4-FFF2-40B4-BE49-F238E27FC236}">
                <a16:creationId xmlns:a16="http://schemas.microsoft.com/office/drawing/2014/main" id="{E85FBBD5-DBEE-EC52-B512-26AA0D1AEEA3}"/>
              </a:ext>
            </a:extLst>
          </p:cNvPr>
          <p:cNvSpPr txBox="1"/>
          <p:nvPr userDrawn="1"/>
        </p:nvSpPr>
        <p:spPr>
          <a:xfrm>
            <a:off x="142874" y="6324600"/>
            <a:ext cx="11906250" cy="338554"/>
          </a:xfrm>
          <a:prstGeom prst="rect">
            <a:avLst/>
          </a:prstGeom>
          <a:noFill/>
        </p:spPr>
        <p:txBody>
          <a:bodyPr wrap="square">
            <a:spAutoFit/>
          </a:bodyPr>
          <a:lstStyle/>
          <a:p>
            <a:pPr algn="ctr" defTabSz="457200">
              <a:defRPr sz="1400" spc="110">
                <a:solidFill>
                  <a:srgbClr val="A7A7A7"/>
                </a:solidFill>
                <a:latin typeface="Josefin Sans Thin Regular"/>
                <a:ea typeface="Josefin Sans Thin Regular"/>
                <a:cs typeface="Josefin Sans Thin Regular"/>
                <a:sym typeface="Josefin Sans Thin Regular"/>
              </a:defRPr>
            </a:pPr>
            <a:r>
              <a:rPr lang="it-IT" sz="800" b="0" i="0" dirty="0">
                <a:solidFill>
                  <a:schemeClr val="accent6">
                    <a:lumMod val="75000"/>
                  </a:schemeClr>
                </a:solidFill>
                <a:latin typeface="Avenir Medium" panose="02000503020000020003" pitchFamily="2" charset="0"/>
                <a:ea typeface="Heiti TC Medium" pitchFamily="2" charset="-128"/>
              </a:rPr>
              <a:t>THIS PRESENTATION HAS BEEN DEVELOPED AND MODIFIED BY INDEPENDENT DISTRIBUTORS.</a:t>
            </a:r>
          </a:p>
          <a:p>
            <a:pPr algn="ctr" defTabSz="457200">
              <a:defRPr sz="1400" spc="110">
                <a:solidFill>
                  <a:srgbClr val="A7A7A7"/>
                </a:solidFill>
                <a:latin typeface="Josefin Sans Thin Regular"/>
                <a:ea typeface="Josefin Sans Thin Regular"/>
                <a:cs typeface="Josefin Sans Thin Regular"/>
                <a:sym typeface="Josefin Sans Thin Regular"/>
              </a:defRPr>
            </a:pPr>
            <a:r>
              <a:rPr lang="it-IT" sz="800" b="0" i="0" dirty="0">
                <a:solidFill>
                  <a:schemeClr val="accent6">
                    <a:lumMod val="75000"/>
                  </a:schemeClr>
                </a:solidFill>
                <a:latin typeface="Avenir Medium" panose="02000503020000020003" pitchFamily="2" charset="0"/>
                <a:ea typeface="Heiti TC Medium" pitchFamily="2" charset="-128"/>
              </a:rPr>
              <a:t>CMED AESTHETICS DOES NOT ASSUME ANY RESPONSIBILITY OR LIABILITY FOR THE CONTENT, STATEMENTS, OR REPRESENTATIONS CONTAINED INSIDE IT.</a:t>
            </a:r>
          </a:p>
        </p:txBody>
      </p:sp>
      <p:sp>
        <p:nvSpPr>
          <p:cNvPr id="4" name="CasellaDiTesto 8">
            <a:extLst>
              <a:ext uri="{FF2B5EF4-FFF2-40B4-BE49-F238E27FC236}">
                <a16:creationId xmlns:a16="http://schemas.microsoft.com/office/drawing/2014/main" id="{BA4D9A03-F79E-D471-B6EF-341635D97135}"/>
              </a:ext>
            </a:extLst>
          </p:cNvPr>
          <p:cNvSpPr txBox="1"/>
          <p:nvPr userDrawn="1"/>
        </p:nvSpPr>
        <p:spPr>
          <a:xfrm>
            <a:off x="2593742" y="4041829"/>
            <a:ext cx="7004514" cy="384721"/>
          </a:xfrm>
          <a:prstGeom prst="rect">
            <a:avLst/>
          </a:prstGeom>
          <a:noFill/>
        </p:spPr>
        <p:txBody>
          <a:bodyPr wrap="square">
            <a:spAutoFit/>
          </a:bodyPr>
          <a:lstStyle/>
          <a:p>
            <a:pPr algn="ctr" defTabSz="457200">
              <a:defRPr sz="1400" spc="110">
                <a:solidFill>
                  <a:srgbClr val="A7A7A7"/>
                </a:solidFill>
                <a:latin typeface="Josefin Sans Thin Regular"/>
                <a:ea typeface="Josefin Sans Thin Regular"/>
                <a:cs typeface="Josefin Sans Thin Regular"/>
                <a:sym typeface="Josefin Sans Thin Regular"/>
              </a:defRPr>
            </a:pPr>
            <a:r>
              <a:rPr lang="it-IT" sz="1900" b="1" spc="300" dirty="0">
                <a:solidFill>
                  <a:schemeClr val="tx1"/>
                </a:solidFill>
                <a:latin typeface="Heiti TC Medium" pitchFamily="2" charset="-128"/>
                <a:ea typeface="Heiti TC Medium" pitchFamily="2" charset="-128"/>
              </a:rPr>
              <a:t>Official Distributor of </a:t>
            </a:r>
            <a:r>
              <a:rPr lang="it-IT" sz="1900" b="1" spc="300" dirty="0" err="1">
                <a:solidFill>
                  <a:schemeClr val="tx1"/>
                </a:solidFill>
                <a:latin typeface="Heiti TC Medium" pitchFamily="2" charset="-128"/>
                <a:ea typeface="Heiti TC Medium" pitchFamily="2" charset="-128"/>
              </a:rPr>
              <a:t>CMed</a:t>
            </a:r>
            <a:r>
              <a:rPr lang="it-IT" sz="1900" b="1" spc="300" dirty="0">
                <a:solidFill>
                  <a:schemeClr val="tx1"/>
                </a:solidFill>
                <a:latin typeface="Heiti TC Medium" pitchFamily="2" charset="-128"/>
                <a:ea typeface="Heiti TC Medium" pitchFamily="2" charset="-128"/>
              </a:rPr>
              <a:t> </a:t>
            </a:r>
            <a:r>
              <a:rPr lang="it-IT" sz="1900" b="1" spc="300" dirty="0" err="1">
                <a:solidFill>
                  <a:schemeClr val="tx1"/>
                </a:solidFill>
                <a:latin typeface="Heiti TC Medium" pitchFamily="2" charset="-128"/>
                <a:ea typeface="Heiti TC Medium" pitchFamily="2" charset="-128"/>
              </a:rPr>
              <a:t>Aesthetics</a:t>
            </a:r>
            <a:r>
              <a:rPr lang="it-IT" sz="1900" b="1" spc="300" dirty="0">
                <a:solidFill>
                  <a:schemeClr val="tx1"/>
                </a:solidFill>
                <a:latin typeface="Heiti TC Medium" pitchFamily="2" charset="-128"/>
                <a:ea typeface="Heiti TC Medium" pitchFamily="2" charset="-128"/>
              </a:rPr>
              <a:t> </a:t>
            </a:r>
          </a:p>
        </p:txBody>
      </p:sp>
      <p:sp>
        <p:nvSpPr>
          <p:cNvPr id="5" name="CasellaDiTesto 8">
            <a:extLst>
              <a:ext uri="{FF2B5EF4-FFF2-40B4-BE49-F238E27FC236}">
                <a16:creationId xmlns:a16="http://schemas.microsoft.com/office/drawing/2014/main" id="{9218F7E3-ED19-8C35-0D51-C9B568C3BAE3}"/>
              </a:ext>
            </a:extLst>
          </p:cNvPr>
          <p:cNvSpPr txBox="1"/>
          <p:nvPr userDrawn="1"/>
        </p:nvSpPr>
        <p:spPr>
          <a:xfrm>
            <a:off x="8991600" y="4041829"/>
            <a:ext cx="375114" cy="246221"/>
          </a:xfrm>
          <a:prstGeom prst="rect">
            <a:avLst/>
          </a:prstGeom>
          <a:noFill/>
        </p:spPr>
        <p:txBody>
          <a:bodyPr wrap="square">
            <a:spAutoFit/>
          </a:bodyPr>
          <a:lstStyle/>
          <a:p>
            <a:pPr algn="ctr" defTabSz="457200">
              <a:defRPr sz="1400" spc="110">
                <a:solidFill>
                  <a:srgbClr val="A7A7A7"/>
                </a:solidFill>
                <a:latin typeface="Josefin Sans Thin Regular"/>
                <a:ea typeface="Josefin Sans Thin Regular"/>
                <a:cs typeface="Josefin Sans Thin Regular"/>
                <a:sym typeface="Josefin Sans Thin Regular"/>
              </a:defRPr>
            </a:pPr>
            <a:r>
              <a:rPr lang="it-IT" sz="1000" b="1" i="0" u="none" strike="noStrike" dirty="0">
                <a:solidFill>
                  <a:schemeClr val="tx1"/>
                </a:solidFill>
                <a:effectLst/>
                <a:latin typeface="Helvetica Neue" panose="02000503000000020004" pitchFamily="2" charset="0"/>
              </a:rPr>
              <a:t>®</a:t>
            </a:r>
            <a:endParaRPr lang="it-IT" sz="800" b="1" spc="300" dirty="0">
              <a:solidFill>
                <a:schemeClr val="tx1"/>
              </a:solidFill>
              <a:latin typeface="Heiti TC Medium" pitchFamily="2" charset="-128"/>
              <a:ea typeface="Heiti TC Medium" pitchFamily="2" charset="-128"/>
            </a:endParaRPr>
          </a:p>
        </p:txBody>
      </p:sp>
    </p:spTree>
    <p:extLst>
      <p:ext uri="{BB962C8B-B14F-4D97-AF65-F5344CB8AC3E}">
        <p14:creationId xmlns:p14="http://schemas.microsoft.com/office/powerpoint/2010/main" val="39529485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_brigh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9CD38-9544-4756-A5A6-86EAECCB77FB}"/>
              </a:ext>
            </a:extLst>
          </p:cNvPr>
          <p:cNvSpPr>
            <a:spLocks noGrp="1"/>
          </p:cNvSpPr>
          <p:nvPr>
            <p:ph type="ctrTitle"/>
          </p:nvPr>
        </p:nvSpPr>
        <p:spPr>
          <a:xfrm>
            <a:off x="1524000" y="1122363"/>
            <a:ext cx="9144000" cy="2387600"/>
          </a:xfrm>
          <a:prstGeom prst="rect">
            <a:avLst/>
          </a:prstGeom>
        </p:spPr>
        <p:txBody>
          <a:bodyPr anchor="b"/>
          <a:lstStyle>
            <a:lvl1pPr algn="ctr">
              <a:defRPr sz="6000">
                <a:solidFill>
                  <a:schemeClr val="tx1"/>
                </a:solidFill>
              </a:defRPr>
            </a:lvl1pPr>
          </a:lstStyle>
          <a:p>
            <a:r>
              <a:rPr lang="en-GB"/>
              <a:t>Click to edit Master title style</a:t>
            </a:r>
            <a:endParaRPr lang="en-US"/>
          </a:p>
        </p:txBody>
      </p:sp>
      <p:sp>
        <p:nvSpPr>
          <p:cNvPr id="3" name="Subtitle 2">
            <a:extLst>
              <a:ext uri="{FF2B5EF4-FFF2-40B4-BE49-F238E27FC236}">
                <a16:creationId xmlns:a16="http://schemas.microsoft.com/office/drawing/2014/main" id="{E94C395E-F9E8-6B17-167C-49295B3F784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grpSp>
        <p:nvGrpSpPr>
          <p:cNvPr id="16" name="Gruppo 15">
            <a:extLst>
              <a:ext uri="{FF2B5EF4-FFF2-40B4-BE49-F238E27FC236}">
                <a16:creationId xmlns:a16="http://schemas.microsoft.com/office/drawing/2014/main" id="{B9A56907-087D-4A8D-BD3F-7DA0E0B6ED59}"/>
              </a:ext>
            </a:extLst>
          </p:cNvPr>
          <p:cNvGrpSpPr/>
          <p:nvPr userDrawn="1"/>
        </p:nvGrpSpPr>
        <p:grpSpPr>
          <a:xfrm>
            <a:off x="0" y="6019800"/>
            <a:ext cx="12192000" cy="838200"/>
            <a:chOff x="0" y="6019800"/>
            <a:chExt cx="12192000" cy="838200"/>
          </a:xfrm>
        </p:grpSpPr>
        <p:sp>
          <p:nvSpPr>
            <p:cNvPr id="5" name="Rettangolo 4">
              <a:extLst>
                <a:ext uri="{FF2B5EF4-FFF2-40B4-BE49-F238E27FC236}">
                  <a16:creationId xmlns:a16="http://schemas.microsoft.com/office/drawing/2014/main" id="{014DCA64-FB68-C711-AB8D-0C6E0647F5F1}"/>
                </a:ext>
              </a:extLst>
            </p:cNvPr>
            <p:cNvSpPr/>
            <p:nvPr userDrawn="1"/>
          </p:nvSpPr>
          <p:spPr>
            <a:xfrm>
              <a:off x="0" y="6019800"/>
              <a:ext cx="12192000" cy="8382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8" name="CasellaDiTesto 8">
              <a:extLst>
                <a:ext uri="{FF2B5EF4-FFF2-40B4-BE49-F238E27FC236}">
                  <a16:creationId xmlns:a16="http://schemas.microsoft.com/office/drawing/2014/main" id="{98DAAA19-7741-0E37-67FA-E517D2C36FF3}"/>
                </a:ext>
              </a:extLst>
            </p:cNvPr>
            <p:cNvSpPr txBox="1"/>
            <p:nvPr userDrawn="1"/>
          </p:nvSpPr>
          <p:spPr>
            <a:xfrm>
              <a:off x="6096000" y="6263513"/>
              <a:ext cx="6019800" cy="369332"/>
            </a:xfrm>
            <a:prstGeom prst="rect">
              <a:avLst/>
            </a:prstGeom>
            <a:noFill/>
          </p:spPr>
          <p:txBody>
            <a:bodyPr wrap="square">
              <a:spAutoFit/>
            </a:bodyPr>
            <a:lstStyle/>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bg1"/>
                  </a:solidFill>
                  <a:latin typeface="Avenir Medium" panose="02000503020000020003" pitchFamily="2" charset="0"/>
                  <a:ea typeface="Heiti TC Medium" pitchFamily="2" charset="-128"/>
                </a:rPr>
                <a:t>THIS PRESENTATION HAS BEEN DEVELOPED AND MODIFIED BY INDEPENDENT DISTRIBUTORS.</a:t>
              </a:r>
            </a:p>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bg1"/>
                  </a:solidFill>
                  <a:latin typeface="Avenir Medium" panose="02000503020000020003" pitchFamily="2" charset="0"/>
                  <a:ea typeface="Heiti TC Medium" pitchFamily="2" charset="-128"/>
                </a:rPr>
                <a:t>CMED AESTHETICS DOES NOT ASSUME ANY RESPONSIBILITY OR LIABILITY FOR THE CONTENT, STATEMENTS, </a:t>
              </a:r>
            </a:p>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bg1"/>
                  </a:solidFill>
                  <a:latin typeface="Avenir Medium" panose="02000503020000020003" pitchFamily="2" charset="0"/>
                  <a:ea typeface="Heiti TC Medium" pitchFamily="2" charset="-128"/>
                </a:rPr>
                <a:t>OR REPRESENTATIONS CONTAINED INSIDE IT.</a:t>
              </a:r>
            </a:p>
          </p:txBody>
        </p:sp>
        <p:sp>
          <p:nvSpPr>
            <p:cNvPr id="11" name="CasellaDiTesto 8">
              <a:extLst>
                <a:ext uri="{FF2B5EF4-FFF2-40B4-BE49-F238E27FC236}">
                  <a16:creationId xmlns:a16="http://schemas.microsoft.com/office/drawing/2014/main" id="{633D1B7F-8C6D-FDCC-854D-95341072DB15}"/>
                </a:ext>
              </a:extLst>
            </p:cNvPr>
            <p:cNvSpPr txBox="1"/>
            <p:nvPr userDrawn="1"/>
          </p:nvSpPr>
          <p:spPr>
            <a:xfrm>
              <a:off x="1123071" y="6324600"/>
              <a:ext cx="3543300" cy="230832"/>
            </a:xfrm>
            <a:prstGeom prst="rect">
              <a:avLst/>
            </a:prstGeom>
            <a:noFill/>
          </p:spPr>
          <p:txBody>
            <a:bodyPr wrap="square">
              <a:spAutoFit/>
            </a:bodyPr>
            <a:lstStyle/>
            <a:p>
              <a:pPr algn="ctr" defTabSz="457200">
                <a:defRPr sz="1400" spc="110">
                  <a:solidFill>
                    <a:srgbClr val="A7A7A7"/>
                  </a:solidFill>
                  <a:latin typeface="Josefin Sans Thin Regular"/>
                  <a:ea typeface="Josefin Sans Thin Regular"/>
                  <a:cs typeface="Josefin Sans Thin Regular"/>
                  <a:sym typeface="Josefin Sans Thin Regular"/>
                </a:defRPr>
              </a:pPr>
              <a:r>
                <a:rPr lang="it-IT" sz="900" b="1" spc="300" dirty="0">
                  <a:solidFill>
                    <a:schemeClr val="bg1"/>
                  </a:solidFill>
                  <a:latin typeface="Heiti TC Medium" pitchFamily="2" charset="-128"/>
                  <a:ea typeface="Heiti TC Medium" pitchFamily="2" charset="-128"/>
                </a:rPr>
                <a:t>Official Distributor of</a:t>
              </a:r>
            </a:p>
          </p:txBody>
        </p:sp>
        <p:cxnSp>
          <p:nvCxnSpPr>
            <p:cNvPr id="14" name="Connettore 1 13">
              <a:extLst>
                <a:ext uri="{FF2B5EF4-FFF2-40B4-BE49-F238E27FC236}">
                  <a16:creationId xmlns:a16="http://schemas.microsoft.com/office/drawing/2014/main" id="{05E67F21-131F-CDD4-BA31-BE65F1A93268}"/>
                </a:ext>
              </a:extLst>
            </p:cNvPr>
            <p:cNvCxnSpPr>
              <a:cxnSpLocks/>
            </p:cNvCxnSpPr>
            <p:nvPr userDrawn="1"/>
          </p:nvCxnSpPr>
          <p:spPr>
            <a:xfrm>
              <a:off x="5791200" y="6214577"/>
              <a:ext cx="0" cy="51337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5" name="Picture 6" descr="A black and white logo&#10;&#10;Description automatically generated">
              <a:extLst>
                <a:ext uri="{FF2B5EF4-FFF2-40B4-BE49-F238E27FC236}">
                  <a16:creationId xmlns:a16="http://schemas.microsoft.com/office/drawing/2014/main" id="{C2E58FD2-1B21-EFE8-2D04-45B0C649C0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1461" y="6134638"/>
              <a:ext cx="1524000" cy="608523"/>
            </a:xfrm>
            <a:prstGeom prst="rect">
              <a:avLst/>
            </a:prstGeom>
          </p:spPr>
        </p:pic>
      </p:grpSp>
    </p:spTree>
    <p:extLst>
      <p:ext uri="{BB962C8B-B14F-4D97-AF65-F5344CB8AC3E}">
        <p14:creationId xmlns:p14="http://schemas.microsoft.com/office/powerpoint/2010/main" val="407277926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2AFC0-4E93-F8CB-0E1F-8530F4EA12AF}"/>
              </a:ext>
            </a:extLst>
          </p:cNvPr>
          <p:cNvSpPr>
            <a:spLocks noGrp="1"/>
          </p:cNvSpPr>
          <p:nvPr>
            <p:ph type="title"/>
          </p:nvPr>
        </p:nvSpPr>
        <p:spPr>
          <a:xfrm>
            <a:off x="838200" y="365125"/>
            <a:ext cx="10515600" cy="1325563"/>
          </a:xfrm>
          <a:prstGeom prst="rect">
            <a:avLst/>
          </a:prstGeom>
        </p:spPr>
        <p:txBody>
          <a:bodyPr/>
          <a:lstStyle>
            <a:lvl1pPr>
              <a:defRPr>
                <a:solidFill>
                  <a:schemeClr val="bg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E730323-B6F4-F6A7-118F-52261F457D79}"/>
              </a:ext>
            </a:extLst>
          </p:cNvPr>
          <p:cNvSpPr>
            <a:spLocks noGrp="1"/>
          </p:cNvSpPr>
          <p:nvPr>
            <p:ph idx="1"/>
          </p:nvPr>
        </p:nvSpPr>
        <p:spPr>
          <a:xfrm>
            <a:off x="838200" y="1825625"/>
            <a:ext cx="10515600" cy="43513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4" name="Gruppo 3">
            <a:extLst>
              <a:ext uri="{FF2B5EF4-FFF2-40B4-BE49-F238E27FC236}">
                <a16:creationId xmlns:a16="http://schemas.microsoft.com/office/drawing/2014/main" id="{4075B05F-7554-1068-21E6-CBFF921AE166}"/>
              </a:ext>
            </a:extLst>
          </p:cNvPr>
          <p:cNvGrpSpPr/>
          <p:nvPr userDrawn="1"/>
        </p:nvGrpSpPr>
        <p:grpSpPr>
          <a:xfrm>
            <a:off x="0" y="6019800"/>
            <a:ext cx="12192000" cy="838200"/>
            <a:chOff x="0" y="6019800"/>
            <a:chExt cx="12192000" cy="838200"/>
          </a:xfrm>
        </p:grpSpPr>
        <p:sp>
          <p:nvSpPr>
            <p:cNvPr id="6" name="Rettangolo 5">
              <a:extLst>
                <a:ext uri="{FF2B5EF4-FFF2-40B4-BE49-F238E27FC236}">
                  <a16:creationId xmlns:a16="http://schemas.microsoft.com/office/drawing/2014/main" id="{7DDCC70C-7956-29FA-BF5B-62BF3EF85625}"/>
                </a:ext>
              </a:extLst>
            </p:cNvPr>
            <p:cNvSpPr/>
            <p:nvPr userDrawn="1"/>
          </p:nvSpPr>
          <p:spPr>
            <a:xfrm>
              <a:off x="0" y="6019800"/>
              <a:ext cx="12192000" cy="8382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7" name="Picture 10" descr="A blue and black logo&#10;&#10;Description automatically generated">
              <a:extLst>
                <a:ext uri="{FF2B5EF4-FFF2-40B4-BE49-F238E27FC236}">
                  <a16:creationId xmlns:a16="http://schemas.microsoft.com/office/drawing/2014/main" id="{5BB10652-5ABB-A9E9-0440-C21CB04E1F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0571" y="6164406"/>
              <a:ext cx="1447800" cy="578097"/>
            </a:xfrm>
            <a:prstGeom prst="rect">
              <a:avLst/>
            </a:prstGeom>
          </p:spPr>
        </p:pic>
        <p:sp>
          <p:nvSpPr>
            <p:cNvPr id="12" name="CasellaDiTesto 8">
              <a:extLst>
                <a:ext uri="{FF2B5EF4-FFF2-40B4-BE49-F238E27FC236}">
                  <a16:creationId xmlns:a16="http://schemas.microsoft.com/office/drawing/2014/main" id="{C6F6E8FA-5A7C-8061-EC2A-164020B93E26}"/>
                </a:ext>
              </a:extLst>
            </p:cNvPr>
            <p:cNvSpPr txBox="1"/>
            <p:nvPr userDrawn="1"/>
          </p:nvSpPr>
          <p:spPr>
            <a:xfrm>
              <a:off x="6096000" y="6263513"/>
              <a:ext cx="6019800" cy="369332"/>
            </a:xfrm>
            <a:prstGeom prst="rect">
              <a:avLst/>
            </a:prstGeom>
            <a:noFill/>
          </p:spPr>
          <p:txBody>
            <a:bodyPr wrap="square">
              <a:spAutoFit/>
            </a:bodyPr>
            <a:lstStyle/>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tx1"/>
                  </a:solidFill>
                  <a:latin typeface="Avenir Medium" panose="02000503020000020003" pitchFamily="2" charset="0"/>
                  <a:ea typeface="Heiti TC Medium" pitchFamily="2" charset="-128"/>
                </a:rPr>
                <a:t>THIS PRESENTATION HAS BEEN DEVELOPED AND MODIFIED BY INDEPENDENT DISTRIBUTORS.</a:t>
              </a:r>
            </a:p>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tx1"/>
                  </a:solidFill>
                  <a:latin typeface="Avenir Medium" panose="02000503020000020003" pitchFamily="2" charset="0"/>
                  <a:ea typeface="Heiti TC Medium" pitchFamily="2" charset="-128"/>
                </a:rPr>
                <a:t>CMED AESTHETICS DOES NOT ASSUME ANY RESPONSIBILITY OR LIABILITY FOR THE CONTENT, STATEMENTS, </a:t>
              </a:r>
            </a:p>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tx1"/>
                  </a:solidFill>
                  <a:latin typeface="Avenir Medium" panose="02000503020000020003" pitchFamily="2" charset="0"/>
                  <a:ea typeface="Heiti TC Medium" pitchFamily="2" charset="-128"/>
                </a:rPr>
                <a:t>OR REPRESENTATIONS CONTAINED INSIDE IT.</a:t>
              </a:r>
            </a:p>
          </p:txBody>
        </p:sp>
        <p:sp>
          <p:nvSpPr>
            <p:cNvPr id="13" name="CasellaDiTesto 8">
              <a:extLst>
                <a:ext uri="{FF2B5EF4-FFF2-40B4-BE49-F238E27FC236}">
                  <a16:creationId xmlns:a16="http://schemas.microsoft.com/office/drawing/2014/main" id="{0A50249E-40E1-CDC8-937B-9C04A5B44F94}"/>
                </a:ext>
              </a:extLst>
            </p:cNvPr>
            <p:cNvSpPr txBox="1"/>
            <p:nvPr userDrawn="1"/>
          </p:nvSpPr>
          <p:spPr>
            <a:xfrm>
              <a:off x="1123071" y="6324600"/>
              <a:ext cx="3543300" cy="230832"/>
            </a:xfrm>
            <a:prstGeom prst="rect">
              <a:avLst/>
            </a:prstGeom>
            <a:noFill/>
          </p:spPr>
          <p:txBody>
            <a:bodyPr wrap="square">
              <a:spAutoFit/>
            </a:bodyPr>
            <a:lstStyle/>
            <a:p>
              <a:pPr algn="ctr" defTabSz="457200">
                <a:defRPr sz="1400" spc="110">
                  <a:solidFill>
                    <a:srgbClr val="A7A7A7"/>
                  </a:solidFill>
                  <a:latin typeface="Josefin Sans Thin Regular"/>
                  <a:ea typeface="Josefin Sans Thin Regular"/>
                  <a:cs typeface="Josefin Sans Thin Regular"/>
                  <a:sym typeface="Josefin Sans Thin Regular"/>
                </a:defRPr>
              </a:pPr>
              <a:r>
                <a:rPr lang="it-IT" sz="900" b="1" spc="300" dirty="0">
                  <a:solidFill>
                    <a:srgbClr val="003CA6"/>
                  </a:solidFill>
                  <a:latin typeface="Heiti TC Medium" pitchFamily="2" charset="-128"/>
                  <a:ea typeface="Heiti TC Medium" pitchFamily="2" charset="-128"/>
                </a:rPr>
                <a:t>Official Distributor of</a:t>
              </a:r>
            </a:p>
          </p:txBody>
        </p:sp>
        <p:cxnSp>
          <p:nvCxnSpPr>
            <p:cNvPr id="14" name="Connettore 1 13">
              <a:extLst>
                <a:ext uri="{FF2B5EF4-FFF2-40B4-BE49-F238E27FC236}">
                  <a16:creationId xmlns:a16="http://schemas.microsoft.com/office/drawing/2014/main" id="{3FB164B1-9B1C-9CBC-08E9-D4E809A8A6F4}"/>
                </a:ext>
              </a:extLst>
            </p:cNvPr>
            <p:cNvCxnSpPr>
              <a:cxnSpLocks/>
            </p:cNvCxnSpPr>
            <p:nvPr userDrawn="1"/>
          </p:nvCxnSpPr>
          <p:spPr>
            <a:xfrm>
              <a:off x="5791200" y="6214577"/>
              <a:ext cx="0" cy="513371"/>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027671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__brigh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92AFC0-4E93-F8CB-0E1F-8530F4EA12AF}"/>
              </a:ext>
            </a:extLst>
          </p:cNvPr>
          <p:cNvSpPr>
            <a:spLocks noGrp="1"/>
          </p:cNvSpPr>
          <p:nvPr>
            <p:ph type="title"/>
          </p:nvPr>
        </p:nvSpPr>
        <p:spPr>
          <a:xfrm>
            <a:off x="838200" y="365125"/>
            <a:ext cx="10515600" cy="1325563"/>
          </a:xfrm>
          <a:prstGeom prst="rect">
            <a:avLst/>
          </a:prstGeom>
        </p:spPr>
        <p:txBody>
          <a:bodyPr/>
          <a:lstStyle>
            <a:lvl1pPr>
              <a:defRPr>
                <a:solidFill>
                  <a:schemeClr val="tx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5E730323-B6F4-F6A7-118F-52261F457D79}"/>
              </a:ext>
            </a:extLst>
          </p:cNvPr>
          <p:cNvSpPr>
            <a:spLocks noGrp="1"/>
          </p:cNvSpPr>
          <p:nvPr>
            <p:ph idx="1"/>
          </p:nvPr>
        </p:nvSpPr>
        <p:spPr>
          <a:xfrm>
            <a:off x="838200" y="1825625"/>
            <a:ext cx="10515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4" name="Gruppo 3">
            <a:extLst>
              <a:ext uri="{FF2B5EF4-FFF2-40B4-BE49-F238E27FC236}">
                <a16:creationId xmlns:a16="http://schemas.microsoft.com/office/drawing/2014/main" id="{7A40F22B-0837-1A8B-604B-A7690889F6F0}"/>
              </a:ext>
            </a:extLst>
          </p:cNvPr>
          <p:cNvGrpSpPr/>
          <p:nvPr userDrawn="1"/>
        </p:nvGrpSpPr>
        <p:grpSpPr>
          <a:xfrm>
            <a:off x="0" y="6019800"/>
            <a:ext cx="12192000" cy="838200"/>
            <a:chOff x="0" y="6019800"/>
            <a:chExt cx="12192000" cy="838200"/>
          </a:xfrm>
        </p:grpSpPr>
        <p:sp>
          <p:nvSpPr>
            <p:cNvPr id="5" name="Rettangolo 4">
              <a:extLst>
                <a:ext uri="{FF2B5EF4-FFF2-40B4-BE49-F238E27FC236}">
                  <a16:creationId xmlns:a16="http://schemas.microsoft.com/office/drawing/2014/main" id="{0AFBCC2C-4276-9460-2BDE-1205C5AA6CCF}"/>
                </a:ext>
              </a:extLst>
            </p:cNvPr>
            <p:cNvSpPr/>
            <p:nvPr userDrawn="1"/>
          </p:nvSpPr>
          <p:spPr>
            <a:xfrm>
              <a:off x="0" y="6019800"/>
              <a:ext cx="12192000" cy="8382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CasellaDiTesto 8">
              <a:extLst>
                <a:ext uri="{FF2B5EF4-FFF2-40B4-BE49-F238E27FC236}">
                  <a16:creationId xmlns:a16="http://schemas.microsoft.com/office/drawing/2014/main" id="{3BCC9D2C-4B95-2FD5-B717-34C44A3E5FBC}"/>
                </a:ext>
              </a:extLst>
            </p:cNvPr>
            <p:cNvSpPr txBox="1"/>
            <p:nvPr userDrawn="1"/>
          </p:nvSpPr>
          <p:spPr>
            <a:xfrm>
              <a:off x="6096000" y="6263513"/>
              <a:ext cx="6019800" cy="369332"/>
            </a:xfrm>
            <a:prstGeom prst="rect">
              <a:avLst/>
            </a:prstGeom>
            <a:noFill/>
          </p:spPr>
          <p:txBody>
            <a:bodyPr wrap="square">
              <a:spAutoFit/>
            </a:bodyPr>
            <a:lstStyle/>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bg1"/>
                  </a:solidFill>
                  <a:latin typeface="Avenir Medium" panose="02000503020000020003" pitchFamily="2" charset="0"/>
                  <a:ea typeface="Heiti TC Medium" pitchFamily="2" charset="-128"/>
                </a:rPr>
                <a:t>THIS PRESENTATION HAS BEEN DEVELOPED AND MODIFIED BY INDEPENDENT DISTRIBUTORS.</a:t>
              </a:r>
            </a:p>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bg1"/>
                  </a:solidFill>
                  <a:latin typeface="Avenir Medium" panose="02000503020000020003" pitchFamily="2" charset="0"/>
                  <a:ea typeface="Heiti TC Medium" pitchFamily="2" charset="-128"/>
                </a:rPr>
                <a:t>CMED AESTHETICS DOES NOT ASSUME ANY RESPONSIBILITY OR LIABILITY FOR THE CONTENT, STATEMENTS, </a:t>
              </a:r>
            </a:p>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bg1"/>
                  </a:solidFill>
                  <a:latin typeface="Avenir Medium" panose="02000503020000020003" pitchFamily="2" charset="0"/>
                  <a:ea typeface="Heiti TC Medium" pitchFamily="2" charset="-128"/>
                </a:rPr>
                <a:t>OR REPRESENTATIONS CONTAINED INSIDE IT.</a:t>
              </a:r>
            </a:p>
          </p:txBody>
        </p:sp>
        <p:sp>
          <p:nvSpPr>
            <p:cNvPr id="12" name="CasellaDiTesto 8">
              <a:extLst>
                <a:ext uri="{FF2B5EF4-FFF2-40B4-BE49-F238E27FC236}">
                  <a16:creationId xmlns:a16="http://schemas.microsoft.com/office/drawing/2014/main" id="{1444DE39-EB44-AE2C-451A-845758B26CE1}"/>
                </a:ext>
              </a:extLst>
            </p:cNvPr>
            <p:cNvSpPr txBox="1"/>
            <p:nvPr userDrawn="1"/>
          </p:nvSpPr>
          <p:spPr>
            <a:xfrm>
              <a:off x="1123071" y="6324600"/>
              <a:ext cx="3543300" cy="230832"/>
            </a:xfrm>
            <a:prstGeom prst="rect">
              <a:avLst/>
            </a:prstGeom>
            <a:noFill/>
          </p:spPr>
          <p:txBody>
            <a:bodyPr wrap="square">
              <a:spAutoFit/>
            </a:bodyPr>
            <a:lstStyle/>
            <a:p>
              <a:pPr algn="ctr" defTabSz="457200">
                <a:defRPr sz="1400" spc="110">
                  <a:solidFill>
                    <a:srgbClr val="A7A7A7"/>
                  </a:solidFill>
                  <a:latin typeface="Josefin Sans Thin Regular"/>
                  <a:ea typeface="Josefin Sans Thin Regular"/>
                  <a:cs typeface="Josefin Sans Thin Regular"/>
                  <a:sym typeface="Josefin Sans Thin Regular"/>
                </a:defRPr>
              </a:pPr>
              <a:r>
                <a:rPr lang="it-IT" sz="900" b="1" spc="300" dirty="0">
                  <a:solidFill>
                    <a:schemeClr val="bg1"/>
                  </a:solidFill>
                  <a:latin typeface="Heiti TC Medium" pitchFamily="2" charset="-128"/>
                  <a:ea typeface="Heiti TC Medium" pitchFamily="2" charset="-128"/>
                </a:rPr>
                <a:t>Official Distributor of</a:t>
              </a:r>
            </a:p>
          </p:txBody>
        </p:sp>
        <p:cxnSp>
          <p:nvCxnSpPr>
            <p:cNvPr id="13" name="Connettore 1 12">
              <a:extLst>
                <a:ext uri="{FF2B5EF4-FFF2-40B4-BE49-F238E27FC236}">
                  <a16:creationId xmlns:a16="http://schemas.microsoft.com/office/drawing/2014/main" id="{C3697B15-EBA5-1710-0E14-98E42CEA9876}"/>
                </a:ext>
              </a:extLst>
            </p:cNvPr>
            <p:cNvCxnSpPr>
              <a:cxnSpLocks/>
            </p:cNvCxnSpPr>
            <p:nvPr userDrawn="1"/>
          </p:nvCxnSpPr>
          <p:spPr>
            <a:xfrm>
              <a:off x="5791200" y="6214577"/>
              <a:ext cx="0" cy="51337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4" name="Picture 6" descr="A black and white logo&#10;&#10;Description automatically generated">
              <a:extLst>
                <a:ext uri="{FF2B5EF4-FFF2-40B4-BE49-F238E27FC236}">
                  <a16:creationId xmlns:a16="http://schemas.microsoft.com/office/drawing/2014/main" id="{AF696D0A-3B58-521D-8A8F-1649BBC0695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1461" y="6134638"/>
              <a:ext cx="1524000" cy="608523"/>
            </a:xfrm>
            <a:prstGeom prst="rect">
              <a:avLst/>
            </a:prstGeom>
          </p:spPr>
        </p:pic>
      </p:grpSp>
    </p:spTree>
    <p:extLst>
      <p:ext uri="{BB962C8B-B14F-4D97-AF65-F5344CB8AC3E}">
        <p14:creationId xmlns:p14="http://schemas.microsoft.com/office/powerpoint/2010/main" val="10498876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AD889-EB7D-F40D-5A12-178E1082FA54}"/>
              </a:ext>
            </a:extLst>
          </p:cNvPr>
          <p:cNvSpPr>
            <a:spLocks noGrp="1"/>
          </p:cNvSpPr>
          <p:nvPr>
            <p:ph type="title"/>
          </p:nvPr>
        </p:nvSpPr>
        <p:spPr>
          <a:xfrm>
            <a:off x="831850" y="1709738"/>
            <a:ext cx="10515600" cy="2852737"/>
          </a:xfrm>
          <a:prstGeom prst="rect">
            <a:avLst/>
          </a:prstGeom>
        </p:spPr>
        <p:txBody>
          <a:bodyPr anchor="b"/>
          <a:lstStyle>
            <a:lvl1pPr>
              <a:defRPr sz="6000">
                <a:solidFill>
                  <a:schemeClr val="bg1"/>
                </a:solidFil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4A9CE45-3709-C34D-EE1F-1BF855F5BE5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bg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grpSp>
        <p:nvGrpSpPr>
          <p:cNvPr id="4" name="Gruppo 3">
            <a:extLst>
              <a:ext uri="{FF2B5EF4-FFF2-40B4-BE49-F238E27FC236}">
                <a16:creationId xmlns:a16="http://schemas.microsoft.com/office/drawing/2014/main" id="{4558580C-4A3E-0EE3-1416-0BA10CCA9B1C}"/>
              </a:ext>
            </a:extLst>
          </p:cNvPr>
          <p:cNvGrpSpPr/>
          <p:nvPr userDrawn="1"/>
        </p:nvGrpSpPr>
        <p:grpSpPr>
          <a:xfrm>
            <a:off x="0" y="6019800"/>
            <a:ext cx="12192000" cy="838200"/>
            <a:chOff x="0" y="6019800"/>
            <a:chExt cx="12192000" cy="838200"/>
          </a:xfrm>
        </p:grpSpPr>
        <p:sp>
          <p:nvSpPr>
            <p:cNvPr id="6" name="Rettangolo 5">
              <a:extLst>
                <a:ext uri="{FF2B5EF4-FFF2-40B4-BE49-F238E27FC236}">
                  <a16:creationId xmlns:a16="http://schemas.microsoft.com/office/drawing/2014/main" id="{A386612B-AD6F-AC1C-6BB6-043F606BA9C3}"/>
                </a:ext>
              </a:extLst>
            </p:cNvPr>
            <p:cNvSpPr/>
            <p:nvPr userDrawn="1"/>
          </p:nvSpPr>
          <p:spPr>
            <a:xfrm>
              <a:off x="0" y="6019800"/>
              <a:ext cx="12192000" cy="8382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7" name="Picture 10" descr="A blue and black logo&#10;&#10;Description automatically generated">
              <a:extLst>
                <a:ext uri="{FF2B5EF4-FFF2-40B4-BE49-F238E27FC236}">
                  <a16:creationId xmlns:a16="http://schemas.microsoft.com/office/drawing/2014/main" id="{C33BD01C-0EFE-FF8B-1820-50FFA9A78F4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0571" y="6164406"/>
              <a:ext cx="1447800" cy="578097"/>
            </a:xfrm>
            <a:prstGeom prst="rect">
              <a:avLst/>
            </a:prstGeom>
          </p:spPr>
        </p:pic>
        <p:sp>
          <p:nvSpPr>
            <p:cNvPr id="12" name="CasellaDiTesto 8">
              <a:extLst>
                <a:ext uri="{FF2B5EF4-FFF2-40B4-BE49-F238E27FC236}">
                  <a16:creationId xmlns:a16="http://schemas.microsoft.com/office/drawing/2014/main" id="{CC0CABCC-1A2E-A364-5215-D9E240B22C45}"/>
                </a:ext>
              </a:extLst>
            </p:cNvPr>
            <p:cNvSpPr txBox="1"/>
            <p:nvPr userDrawn="1"/>
          </p:nvSpPr>
          <p:spPr>
            <a:xfrm>
              <a:off x="6096000" y="6263513"/>
              <a:ext cx="6019800" cy="369332"/>
            </a:xfrm>
            <a:prstGeom prst="rect">
              <a:avLst/>
            </a:prstGeom>
            <a:noFill/>
          </p:spPr>
          <p:txBody>
            <a:bodyPr wrap="square">
              <a:spAutoFit/>
            </a:bodyPr>
            <a:lstStyle/>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tx1"/>
                  </a:solidFill>
                  <a:latin typeface="Avenir Medium" panose="02000503020000020003" pitchFamily="2" charset="0"/>
                  <a:ea typeface="Heiti TC Medium" pitchFamily="2" charset="-128"/>
                </a:rPr>
                <a:t>THIS PRESENTATION HAS BEEN DEVELOPED AND MODIFIED BY INDEPENDENT DISTRIBUTORS.</a:t>
              </a:r>
            </a:p>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tx1"/>
                  </a:solidFill>
                  <a:latin typeface="Avenir Medium" panose="02000503020000020003" pitchFamily="2" charset="0"/>
                  <a:ea typeface="Heiti TC Medium" pitchFamily="2" charset="-128"/>
                </a:rPr>
                <a:t>CMED AESTHETICS DOES NOT ASSUME ANY RESPONSIBILITY OR LIABILITY FOR THE CONTENT, STATEMENTS, </a:t>
              </a:r>
            </a:p>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tx1"/>
                  </a:solidFill>
                  <a:latin typeface="Avenir Medium" panose="02000503020000020003" pitchFamily="2" charset="0"/>
                  <a:ea typeface="Heiti TC Medium" pitchFamily="2" charset="-128"/>
                </a:rPr>
                <a:t>OR REPRESENTATIONS CONTAINED INSIDE IT.</a:t>
              </a:r>
            </a:p>
          </p:txBody>
        </p:sp>
        <p:sp>
          <p:nvSpPr>
            <p:cNvPr id="13" name="CasellaDiTesto 8">
              <a:extLst>
                <a:ext uri="{FF2B5EF4-FFF2-40B4-BE49-F238E27FC236}">
                  <a16:creationId xmlns:a16="http://schemas.microsoft.com/office/drawing/2014/main" id="{3FCC8AA0-A19A-4E89-87EA-BF63BF5D3036}"/>
                </a:ext>
              </a:extLst>
            </p:cNvPr>
            <p:cNvSpPr txBox="1"/>
            <p:nvPr userDrawn="1"/>
          </p:nvSpPr>
          <p:spPr>
            <a:xfrm>
              <a:off x="1123071" y="6324600"/>
              <a:ext cx="3543300" cy="230832"/>
            </a:xfrm>
            <a:prstGeom prst="rect">
              <a:avLst/>
            </a:prstGeom>
            <a:noFill/>
          </p:spPr>
          <p:txBody>
            <a:bodyPr wrap="square">
              <a:spAutoFit/>
            </a:bodyPr>
            <a:lstStyle/>
            <a:p>
              <a:pPr algn="ctr" defTabSz="457200">
                <a:defRPr sz="1400" spc="110">
                  <a:solidFill>
                    <a:srgbClr val="A7A7A7"/>
                  </a:solidFill>
                  <a:latin typeface="Josefin Sans Thin Regular"/>
                  <a:ea typeface="Josefin Sans Thin Regular"/>
                  <a:cs typeface="Josefin Sans Thin Regular"/>
                  <a:sym typeface="Josefin Sans Thin Regular"/>
                </a:defRPr>
              </a:pPr>
              <a:r>
                <a:rPr lang="it-IT" sz="900" b="1" spc="300" dirty="0">
                  <a:solidFill>
                    <a:srgbClr val="003CA6"/>
                  </a:solidFill>
                  <a:latin typeface="Heiti TC Medium" pitchFamily="2" charset="-128"/>
                  <a:ea typeface="Heiti TC Medium" pitchFamily="2" charset="-128"/>
                </a:rPr>
                <a:t>Official Distributor of</a:t>
              </a:r>
            </a:p>
          </p:txBody>
        </p:sp>
        <p:cxnSp>
          <p:nvCxnSpPr>
            <p:cNvPr id="14" name="Connettore 1 13">
              <a:extLst>
                <a:ext uri="{FF2B5EF4-FFF2-40B4-BE49-F238E27FC236}">
                  <a16:creationId xmlns:a16="http://schemas.microsoft.com/office/drawing/2014/main" id="{DEBA532B-8373-74FB-EE08-B78B6173BCF4}"/>
                </a:ext>
              </a:extLst>
            </p:cNvPr>
            <p:cNvCxnSpPr>
              <a:cxnSpLocks/>
            </p:cNvCxnSpPr>
            <p:nvPr userDrawn="1"/>
          </p:nvCxnSpPr>
          <p:spPr>
            <a:xfrm>
              <a:off x="5791200" y="6214577"/>
              <a:ext cx="0" cy="513371"/>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1082334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_brigh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EAD889-EB7D-F40D-5A12-178E1082FA54}"/>
              </a:ext>
            </a:extLst>
          </p:cNvPr>
          <p:cNvSpPr>
            <a:spLocks noGrp="1"/>
          </p:cNvSpPr>
          <p:nvPr>
            <p:ph type="title"/>
          </p:nvPr>
        </p:nvSpPr>
        <p:spPr>
          <a:xfrm>
            <a:off x="831850" y="1709738"/>
            <a:ext cx="10515600" cy="2852737"/>
          </a:xfrm>
          <a:prstGeom prst="rect">
            <a:avLst/>
          </a:prstGeom>
        </p:spPr>
        <p:txBody>
          <a:bodyPr anchor="b"/>
          <a:lstStyle>
            <a:lvl1pPr>
              <a:defRPr sz="6000">
                <a:solidFill>
                  <a:schemeClr val="tx1"/>
                </a:solidFill>
              </a:defRPr>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4A9CE45-3709-C34D-EE1F-1BF855F5BE5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grpSp>
        <p:nvGrpSpPr>
          <p:cNvPr id="4" name="Gruppo 3">
            <a:extLst>
              <a:ext uri="{FF2B5EF4-FFF2-40B4-BE49-F238E27FC236}">
                <a16:creationId xmlns:a16="http://schemas.microsoft.com/office/drawing/2014/main" id="{D47A9029-5F1B-5732-3967-7A92687C9B6A}"/>
              </a:ext>
            </a:extLst>
          </p:cNvPr>
          <p:cNvGrpSpPr/>
          <p:nvPr userDrawn="1"/>
        </p:nvGrpSpPr>
        <p:grpSpPr>
          <a:xfrm>
            <a:off x="0" y="6019800"/>
            <a:ext cx="12192000" cy="838200"/>
            <a:chOff x="0" y="6019800"/>
            <a:chExt cx="12192000" cy="838200"/>
          </a:xfrm>
        </p:grpSpPr>
        <p:sp>
          <p:nvSpPr>
            <p:cNvPr id="5" name="Rettangolo 4">
              <a:extLst>
                <a:ext uri="{FF2B5EF4-FFF2-40B4-BE49-F238E27FC236}">
                  <a16:creationId xmlns:a16="http://schemas.microsoft.com/office/drawing/2014/main" id="{95BEBF17-FE46-3FD4-0222-539E2AA067F6}"/>
                </a:ext>
              </a:extLst>
            </p:cNvPr>
            <p:cNvSpPr/>
            <p:nvPr userDrawn="1"/>
          </p:nvSpPr>
          <p:spPr>
            <a:xfrm>
              <a:off x="0" y="6019800"/>
              <a:ext cx="12192000" cy="8382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6" name="CasellaDiTesto 8">
              <a:extLst>
                <a:ext uri="{FF2B5EF4-FFF2-40B4-BE49-F238E27FC236}">
                  <a16:creationId xmlns:a16="http://schemas.microsoft.com/office/drawing/2014/main" id="{4141D41A-5641-F8BB-9E65-503C101349BF}"/>
                </a:ext>
              </a:extLst>
            </p:cNvPr>
            <p:cNvSpPr txBox="1"/>
            <p:nvPr userDrawn="1"/>
          </p:nvSpPr>
          <p:spPr>
            <a:xfrm>
              <a:off x="6096000" y="6263513"/>
              <a:ext cx="6019800" cy="369332"/>
            </a:xfrm>
            <a:prstGeom prst="rect">
              <a:avLst/>
            </a:prstGeom>
            <a:noFill/>
          </p:spPr>
          <p:txBody>
            <a:bodyPr wrap="square">
              <a:spAutoFit/>
            </a:bodyPr>
            <a:lstStyle/>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bg1"/>
                  </a:solidFill>
                  <a:latin typeface="Avenir Medium" panose="02000503020000020003" pitchFamily="2" charset="0"/>
                  <a:ea typeface="Heiti TC Medium" pitchFamily="2" charset="-128"/>
                </a:rPr>
                <a:t>THIS PRESENTATION HAS BEEN DEVELOPED AND MODIFIED BY INDEPENDENT DISTRIBUTORS.</a:t>
              </a:r>
            </a:p>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bg1"/>
                  </a:solidFill>
                  <a:latin typeface="Avenir Medium" panose="02000503020000020003" pitchFamily="2" charset="0"/>
                  <a:ea typeface="Heiti TC Medium" pitchFamily="2" charset="-128"/>
                </a:rPr>
                <a:t>CMED AESTHETICS DOES NOT ASSUME ANY RESPONSIBILITY OR LIABILITY FOR THE CONTENT, STATEMENTS, </a:t>
              </a:r>
            </a:p>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bg1"/>
                  </a:solidFill>
                  <a:latin typeface="Avenir Medium" panose="02000503020000020003" pitchFamily="2" charset="0"/>
                  <a:ea typeface="Heiti TC Medium" pitchFamily="2" charset="-128"/>
                </a:rPr>
                <a:t>OR REPRESENTATIONS CONTAINED INSIDE IT.</a:t>
              </a:r>
            </a:p>
          </p:txBody>
        </p:sp>
        <p:sp>
          <p:nvSpPr>
            <p:cNvPr id="12" name="CasellaDiTesto 8">
              <a:extLst>
                <a:ext uri="{FF2B5EF4-FFF2-40B4-BE49-F238E27FC236}">
                  <a16:creationId xmlns:a16="http://schemas.microsoft.com/office/drawing/2014/main" id="{6697A86E-E8AA-89BE-1D8E-1420DCD24427}"/>
                </a:ext>
              </a:extLst>
            </p:cNvPr>
            <p:cNvSpPr txBox="1"/>
            <p:nvPr userDrawn="1"/>
          </p:nvSpPr>
          <p:spPr>
            <a:xfrm>
              <a:off x="1123071" y="6324600"/>
              <a:ext cx="3543300" cy="230832"/>
            </a:xfrm>
            <a:prstGeom prst="rect">
              <a:avLst/>
            </a:prstGeom>
            <a:noFill/>
          </p:spPr>
          <p:txBody>
            <a:bodyPr wrap="square">
              <a:spAutoFit/>
            </a:bodyPr>
            <a:lstStyle/>
            <a:p>
              <a:pPr algn="ctr" defTabSz="457200">
                <a:defRPr sz="1400" spc="110">
                  <a:solidFill>
                    <a:srgbClr val="A7A7A7"/>
                  </a:solidFill>
                  <a:latin typeface="Josefin Sans Thin Regular"/>
                  <a:ea typeface="Josefin Sans Thin Regular"/>
                  <a:cs typeface="Josefin Sans Thin Regular"/>
                  <a:sym typeface="Josefin Sans Thin Regular"/>
                </a:defRPr>
              </a:pPr>
              <a:r>
                <a:rPr lang="it-IT" sz="900" b="1" spc="300" dirty="0">
                  <a:solidFill>
                    <a:schemeClr val="bg1"/>
                  </a:solidFill>
                  <a:latin typeface="Heiti TC Medium" pitchFamily="2" charset="-128"/>
                  <a:ea typeface="Heiti TC Medium" pitchFamily="2" charset="-128"/>
                </a:rPr>
                <a:t>Official Distributor of</a:t>
              </a:r>
            </a:p>
          </p:txBody>
        </p:sp>
        <p:cxnSp>
          <p:nvCxnSpPr>
            <p:cNvPr id="13" name="Connettore 1 12">
              <a:extLst>
                <a:ext uri="{FF2B5EF4-FFF2-40B4-BE49-F238E27FC236}">
                  <a16:creationId xmlns:a16="http://schemas.microsoft.com/office/drawing/2014/main" id="{4F51D478-629C-F719-B650-32E0DB545B20}"/>
                </a:ext>
              </a:extLst>
            </p:cNvPr>
            <p:cNvCxnSpPr>
              <a:cxnSpLocks/>
            </p:cNvCxnSpPr>
            <p:nvPr userDrawn="1"/>
          </p:nvCxnSpPr>
          <p:spPr>
            <a:xfrm>
              <a:off x="5791200" y="6214577"/>
              <a:ext cx="0" cy="51337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4" name="Picture 6" descr="A black and white logo&#10;&#10;Description automatically generated">
              <a:extLst>
                <a:ext uri="{FF2B5EF4-FFF2-40B4-BE49-F238E27FC236}">
                  <a16:creationId xmlns:a16="http://schemas.microsoft.com/office/drawing/2014/main" id="{4B206EAC-12F6-882C-E063-5A74603F63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1461" y="6134638"/>
              <a:ext cx="1524000" cy="608523"/>
            </a:xfrm>
            <a:prstGeom prst="rect">
              <a:avLst/>
            </a:prstGeom>
          </p:spPr>
        </p:pic>
      </p:grpSp>
    </p:spTree>
    <p:extLst>
      <p:ext uri="{BB962C8B-B14F-4D97-AF65-F5344CB8AC3E}">
        <p14:creationId xmlns:p14="http://schemas.microsoft.com/office/powerpoint/2010/main" val="1968273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C0160-0AC4-4F22-F8D5-263613C899D1}"/>
              </a:ext>
            </a:extLst>
          </p:cNvPr>
          <p:cNvSpPr>
            <a:spLocks noGrp="1"/>
          </p:cNvSpPr>
          <p:nvPr>
            <p:ph type="title"/>
          </p:nvPr>
        </p:nvSpPr>
        <p:spPr>
          <a:xfrm>
            <a:off x="838200" y="365125"/>
            <a:ext cx="10515600" cy="1325563"/>
          </a:xfrm>
          <a:prstGeom prst="rect">
            <a:avLst/>
          </a:prstGeom>
        </p:spPr>
        <p:txBody>
          <a:bodyPr/>
          <a:lstStyle>
            <a:lvl1pPr>
              <a:defRPr>
                <a:solidFill>
                  <a:schemeClr val="bg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AB00757-FB9F-AF97-469B-CF5504F2861E}"/>
              </a:ext>
            </a:extLst>
          </p:cNvPr>
          <p:cNvSpPr>
            <a:spLocks noGrp="1"/>
          </p:cNvSpPr>
          <p:nvPr>
            <p:ph sz="half" idx="1"/>
          </p:nvPr>
        </p:nvSpPr>
        <p:spPr>
          <a:xfrm>
            <a:off x="838200" y="1825625"/>
            <a:ext cx="5181600" cy="43513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ECB733B-75CD-C72C-A0C7-A0FC75FF787E}"/>
              </a:ext>
            </a:extLst>
          </p:cNvPr>
          <p:cNvSpPr>
            <a:spLocks noGrp="1"/>
          </p:cNvSpPr>
          <p:nvPr>
            <p:ph sz="half" idx="2"/>
          </p:nvPr>
        </p:nvSpPr>
        <p:spPr>
          <a:xfrm>
            <a:off x="6172200" y="1825625"/>
            <a:ext cx="5181600" cy="4351338"/>
          </a:xfrm>
          <a:prstGeom prst="rect">
            <a:avLst/>
          </a:prstGeo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5" name="Gruppo 4">
            <a:extLst>
              <a:ext uri="{FF2B5EF4-FFF2-40B4-BE49-F238E27FC236}">
                <a16:creationId xmlns:a16="http://schemas.microsoft.com/office/drawing/2014/main" id="{3804CCF5-9EB7-ABB0-142A-4C849D90802C}"/>
              </a:ext>
            </a:extLst>
          </p:cNvPr>
          <p:cNvGrpSpPr/>
          <p:nvPr userDrawn="1"/>
        </p:nvGrpSpPr>
        <p:grpSpPr>
          <a:xfrm>
            <a:off x="0" y="6019800"/>
            <a:ext cx="12192000" cy="838200"/>
            <a:chOff x="0" y="6019800"/>
            <a:chExt cx="12192000" cy="838200"/>
          </a:xfrm>
        </p:grpSpPr>
        <p:sp>
          <p:nvSpPr>
            <p:cNvPr id="7" name="Rettangolo 6">
              <a:extLst>
                <a:ext uri="{FF2B5EF4-FFF2-40B4-BE49-F238E27FC236}">
                  <a16:creationId xmlns:a16="http://schemas.microsoft.com/office/drawing/2014/main" id="{926C5B16-78BB-CBF9-E634-12DBF26B1193}"/>
                </a:ext>
              </a:extLst>
            </p:cNvPr>
            <p:cNvSpPr/>
            <p:nvPr userDrawn="1"/>
          </p:nvSpPr>
          <p:spPr>
            <a:xfrm>
              <a:off x="0" y="6019800"/>
              <a:ext cx="12192000" cy="838200"/>
            </a:xfrm>
            <a:prstGeom prst="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pic>
          <p:nvPicPr>
            <p:cNvPr id="8" name="Picture 10" descr="A blue and black logo&#10;&#10;Description automatically generated">
              <a:extLst>
                <a:ext uri="{FF2B5EF4-FFF2-40B4-BE49-F238E27FC236}">
                  <a16:creationId xmlns:a16="http://schemas.microsoft.com/office/drawing/2014/main" id="{E707E8D6-C1F2-B287-1B31-88DC04737B6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80571" y="6164406"/>
              <a:ext cx="1447800" cy="578097"/>
            </a:xfrm>
            <a:prstGeom prst="rect">
              <a:avLst/>
            </a:prstGeom>
          </p:spPr>
        </p:pic>
        <p:sp>
          <p:nvSpPr>
            <p:cNvPr id="13" name="CasellaDiTesto 8">
              <a:extLst>
                <a:ext uri="{FF2B5EF4-FFF2-40B4-BE49-F238E27FC236}">
                  <a16:creationId xmlns:a16="http://schemas.microsoft.com/office/drawing/2014/main" id="{58F0E150-E85F-022F-1AB1-91263A1CB215}"/>
                </a:ext>
              </a:extLst>
            </p:cNvPr>
            <p:cNvSpPr txBox="1"/>
            <p:nvPr userDrawn="1"/>
          </p:nvSpPr>
          <p:spPr>
            <a:xfrm>
              <a:off x="6096000" y="6263513"/>
              <a:ext cx="6019800" cy="369332"/>
            </a:xfrm>
            <a:prstGeom prst="rect">
              <a:avLst/>
            </a:prstGeom>
            <a:noFill/>
          </p:spPr>
          <p:txBody>
            <a:bodyPr wrap="square">
              <a:spAutoFit/>
            </a:bodyPr>
            <a:lstStyle/>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tx1"/>
                  </a:solidFill>
                  <a:latin typeface="Avenir Medium" panose="02000503020000020003" pitchFamily="2" charset="0"/>
                  <a:ea typeface="Heiti TC Medium" pitchFamily="2" charset="-128"/>
                </a:rPr>
                <a:t>THIS PRESENTATION HAS BEEN DEVELOPED AND MODIFIED BY INDEPENDENT DISTRIBUTORS.</a:t>
              </a:r>
            </a:p>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tx1"/>
                  </a:solidFill>
                  <a:latin typeface="Avenir Medium" panose="02000503020000020003" pitchFamily="2" charset="0"/>
                  <a:ea typeface="Heiti TC Medium" pitchFamily="2" charset="-128"/>
                </a:rPr>
                <a:t>CMED AESTHETICS DOES NOT ASSUME ANY RESPONSIBILITY OR LIABILITY FOR THE CONTENT, STATEMENTS, </a:t>
              </a:r>
            </a:p>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tx1"/>
                  </a:solidFill>
                  <a:latin typeface="Avenir Medium" panose="02000503020000020003" pitchFamily="2" charset="0"/>
                  <a:ea typeface="Heiti TC Medium" pitchFamily="2" charset="-128"/>
                </a:rPr>
                <a:t>OR REPRESENTATIONS CONTAINED INSIDE IT.</a:t>
              </a:r>
            </a:p>
          </p:txBody>
        </p:sp>
        <p:sp>
          <p:nvSpPr>
            <p:cNvPr id="14" name="CasellaDiTesto 8">
              <a:extLst>
                <a:ext uri="{FF2B5EF4-FFF2-40B4-BE49-F238E27FC236}">
                  <a16:creationId xmlns:a16="http://schemas.microsoft.com/office/drawing/2014/main" id="{5C4A5879-CB5E-7DC3-15D4-0FA044D05925}"/>
                </a:ext>
              </a:extLst>
            </p:cNvPr>
            <p:cNvSpPr txBox="1"/>
            <p:nvPr userDrawn="1"/>
          </p:nvSpPr>
          <p:spPr>
            <a:xfrm>
              <a:off x="1123071" y="6324600"/>
              <a:ext cx="3543300" cy="230832"/>
            </a:xfrm>
            <a:prstGeom prst="rect">
              <a:avLst/>
            </a:prstGeom>
            <a:noFill/>
          </p:spPr>
          <p:txBody>
            <a:bodyPr wrap="square">
              <a:spAutoFit/>
            </a:bodyPr>
            <a:lstStyle/>
            <a:p>
              <a:pPr algn="ctr" defTabSz="457200">
                <a:defRPr sz="1400" spc="110">
                  <a:solidFill>
                    <a:srgbClr val="A7A7A7"/>
                  </a:solidFill>
                  <a:latin typeface="Josefin Sans Thin Regular"/>
                  <a:ea typeface="Josefin Sans Thin Regular"/>
                  <a:cs typeface="Josefin Sans Thin Regular"/>
                  <a:sym typeface="Josefin Sans Thin Regular"/>
                </a:defRPr>
              </a:pPr>
              <a:r>
                <a:rPr lang="it-IT" sz="900" b="1" spc="300" dirty="0">
                  <a:solidFill>
                    <a:srgbClr val="003CA6"/>
                  </a:solidFill>
                  <a:latin typeface="Heiti TC Medium" pitchFamily="2" charset="-128"/>
                  <a:ea typeface="Heiti TC Medium" pitchFamily="2" charset="-128"/>
                </a:rPr>
                <a:t>Official Distributor of</a:t>
              </a:r>
            </a:p>
          </p:txBody>
        </p:sp>
        <p:cxnSp>
          <p:nvCxnSpPr>
            <p:cNvPr id="15" name="Connettore 1 14">
              <a:extLst>
                <a:ext uri="{FF2B5EF4-FFF2-40B4-BE49-F238E27FC236}">
                  <a16:creationId xmlns:a16="http://schemas.microsoft.com/office/drawing/2014/main" id="{2E96A87F-80FD-EE64-E5E3-CCC69DCB8A8A}"/>
                </a:ext>
              </a:extLst>
            </p:cNvPr>
            <p:cNvCxnSpPr>
              <a:cxnSpLocks/>
            </p:cNvCxnSpPr>
            <p:nvPr userDrawn="1"/>
          </p:nvCxnSpPr>
          <p:spPr>
            <a:xfrm>
              <a:off x="5791200" y="6214577"/>
              <a:ext cx="0" cy="513371"/>
            </a:xfrm>
            <a:prstGeom prst="line">
              <a:avLst/>
            </a:prstGeom>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6077937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_brigh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6C0160-0AC4-4F22-F8D5-263613C899D1}"/>
              </a:ext>
            </a:extLst>
          </p:cNvPr>
          <p:cNvSpPr>
            <a:spLocks noGrp="1"/>
          </p:cNvSpPr>
          <p:nvPr>
            <p:ph type="title"/>
          </p:nvPr>
        </p:nvSpPr>
        <p:spPr>
          <a:xfrm>
            <a:off x="838200" y="365125"/>
            <a:ext cx="10515600" cy="1325563"/>
          </a:xfrm>
          <a:prstGeom prst="rect">
            <a:avLst/>
          </a:prstGeom>
        </p:spPr>
        <p:txBody>
          <a:bodyPr/>
          <a:lstStyle>
            <a:lvl1pPr>
              <a:defRPr>
                <a:solidFill>
                  <a:schemeClr val="tx1"/>
                </a:solidFill>
              </a:defRPr>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8AB00757-FB9F-AF97-469B-CF5504F2861E}"/>
              </a:ext>
            </a:extLst>
          </p:cNvPr>
          <p:cNvSpPr>
            <a:spLocks noGrp="1"/>
          </p:cNvSpPr>
          <p:nvPr>
            <p:ph sz="half" idx="1"/>
          </p:nvPr>
        </p:nvSpPr>
        <p:spPr>
          <a:xfrm>
            <a:off x="838200" y="1825625"/>
            <a:ext cx="5181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ECB733B-75CD-C72C-A0C7-A0FC75FF787E}"/>
              </a:ext>
            </a:extLst>
          </p:cNvPr>
          <p:cNvSpPr>
            <a:spLocks noGrp="1"/>
          </p:cNvSpPr>
          <p:nvPr>
            <p:ph sz="half" idx="2"/>
          </p:nvPr>
        </p:nvSpPr>
        <p:spPr>
          <a:xfrm>
            <a:off x="6172200" y="1825625"/>
            <a:ext cx="5181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grpSp>
        <p:nvGrpSpPr>
          <p:cNvPr id="5" name="Gruppo 4">
            <a:extLst>
              <a:ext uri="{FF2B5EF4-FFF2-40B4-BE49-F238E27FC236}">
                <a16:creationId xmlns:a16="http://schemas.microsoft.com/office/drawing/2014/main" id="{C32AA9FC-FF94-22D5-ACEC-1EF873DC7456}"/>
              </a:ext>
            </a:extLst>
          </p:cNvPr>
          <p:cNvGrpSpPr/>
          <p:nvPr userDrawn="1"/>
        </p:nvGrpSpPr>
        <p:grpSpPr>
          <a:xfrm>
            <a:off x="0" y="6019800"/>
            <a:ext cx="12192000" cy="838200"/>
            <a:chOff x="0" y="6019800"/>
            <a:chExt cx="12192000" cy="838200"/>
          </a:xfrm>
        </p:grpSpPr>
        <p:sp>
          <p:nvSpPr>
            <p:cNvPr id="6" name="Rettangolo 5">
              <a:extLst>
                <a:ext uri="{FF2B5EF4-FFF2-40B4-BE49-F238E27FC236}">
                  <a16:creationId xmlns:a16="http://schemas.microsoft.com/office/drawing/2014/main" id="{0300E81B-5750-DE21-21D0-9B7BB6381CA8}"/>
                </a:ext>
              </a:extLst>
            </p:cNvPr>
            <p:cNvSpPr/>
            <p:nvPr userDrawn="1"/>
          </p:nvSpPr>
          <p:spPr>
            <a:xfrm>
              <a:off x="0" y="6019800"/>
              <a:ext cx="12192000" cy="8382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7" name="CasellaDiTesto 8">
              <a:extLst>
                <a:ext uri="{FF2B5EF4-FFF2-40B4-BE49-F238E27FC236}">
                  <a16:creationId xmlns:a16="http://schemas.microsoft.com/office/drawing/2014/main" id="{2D23EE8C-E470-277C-CB3F-41CAE22D94B2}"/>
                </a:ext>
              </a:extLst>
            </p:cNvPr>
            <p:cNvSpPr txBox="1"/>
            <p:nvPr userDrawn="1"/>
          </p:nvSpPr>
          <p:spPr>
            <a:xfrm>
              <a:off x="6096000" y="6263513"/>
              <a:ext cx="6019800" cy="369332"/>
            </a:xfrm>
            <a:prstGeom prst="rect">
              <a:avLst/>
            </a:prstGeom>
            <a:noFill/>
          </p:spPr>
          <p:txBody>
            <a:bodyPr wrap="square">
              <a:spAutoFit/>
            </a:bodyPr>
            <a:lstStyle/>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bg1"/>
                  </a:solidFill>
                  <a:latin typeface="Avenir Medium" panose="02000503020000020003" pitchFamily="2" charset="0"/>
                  <a:ea typeface="Heiti TC Medium" pitchFamily="2" charset="-128"/>
                </a:rPr>
                <a:t>THIS PRESENTATION HAS BEEN DEVELOPED AND MODIFIED BY INDEPENDENT DISTRIBUTORS.</a:t>
              </a:r>
            </a:p>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bg1"/>
                  </a:solidFill>
                  <a:latin typeface="Avenir Medium" panose="02000503020000020003" pitchFamily="2" charset="0"/>
                  <a:ea typeface="Heiti TC Medium" pitchFamily="2" charset="-128"/>
                </a:rPr>
                <a:t>CMED AESTHETICS DOES NOT ASSUME ANY RESPONSIBILITY OR LIABILITY FOR THE CONTENT, STATEMENTS, </a:t>
              </a:r>
            </a:p>
            <a:p>
              <a:pPr algn="l" defTabSz="457200">
                <a:defRPr sz="1400" spc="110">
                  <a:solidFill>
                    <a:srgbClr val="A7A7A7"/>
                  </a:solidFill>
                  <a:latin typeface="Josefin Sans Thin Regular"/>
                  <a:ea typeface="Josefin Sans Thin Regular"/>
                  <a:cs typeface="Josefin Sans Thin Regular"/>
                  <a:sym typeface="Josefin Sans Thin Regular"/>
                </a:defRPr>
              </a:pPr>
              <a:r>
                <a:rPr lang="it-IT" sz="600" b="1" i="0" dirty="0">
                  <a:solidFill>
                    <a:schemeClr val="bg1"/>
                  </a:solidFill>
                  <a:latin typeface="Avenir Medium" panose="02000503020000020003" pitchFamily="2" charset="0"/>
                  <a:ea typeface="Heiti TC Medium" pitchFamily="2" charset="-128"/>
                </a:rPr>
                <a:t>OR REPRESENTATIONS CONTAINED INSIDE IT.</a:t>
              </a:r>
            </a:p>
          </p:txBody>
        </p:sp>
        <p:sp>
          <p:nvSpPr>
            <p:cNvPr id="13" name="CasellaDiTesto 8">
              <a:extLst>
                <a:ext uri="{FF2B5EF4-FFF2-40B4-BE49-F238E27FC236}">
                  <a16:creationId xmlns:a16="http://schemas.microsoft.com/office/drawing/2014/main" id="{B4890B0F-8DD6-B85E-4822-B1831A000A51}"/>
                </a:ext>
              </a:extLst>
            </p:cNvPr>
            <p:cNvSpPr txBox="1"/>
            <p:nvPr userDrawn="1"/>
          </p:nvSpPr>
          <p:spPr>
            <a:xfrm>
              <a:off x="1123071" y="6324600"/>
              <a:ext cx="3543300" cy="230832"/>
            </a:xfrm>
            <a:prstGeom prst="rect">
              <a:avLst/>
            </a:prstGeom>
            <a:noFill/>
          </p:spPr>
          <p:txBody>
            <a:bodyPr wrap="square">
              <a:spAutoFit/>
            </a:bodyPr>
            <a:lstStyle/>
            <a:p>
              <a:pPr algn="ctr" defTabSz="457200">
                <a:defRPr sz="1400" spc="110">
                  <a:solidFill>
                    <a:srgbClr val="A7A7A7"/>
                  </a:solidFill>
                  <a:latin typeface="Josefin Sans Thin Regular"/>
                  <a:ea typeface="Josefin Sans Thin Regular"/>
                  <a:cs typeface="Josefin Sans Thin Regular"/>
                  <a:sym typeface="Josefin Sans Thin Regular"/>
                </a:defRPr>
              </a:pPr>
              <a:r>
                <a:rPr lang="it-IT" sz="900" b="1" spc="300" dirty="0">
                  <a:solidFill>
                    <a:schemeClr val="bg1"/>
                  </a:solidFill>
                  <a:latin typeface="Heiti TC Medium" pitchFamily="2" charset="-128"/>
                  <a:ea typeface="Heiti TC Medium" pitchFamily="2" charset="-128"/>
                </a:rPr>
                <a:t>Official Distributor of</a:t>
              </a:r>
            </a:p>
          </p:txBody>
        </p:sp>
        <p:cxnSp>
          <p:nvCxnSpPr>
            <p:cNvPr id="14" name="Connettore 1 13">
              <a:extLst>
                <a:ext uri="{FF2B5EF4-FFF2-40B4-BE49-F238E27FC236}">
                  <a16:creationId xmlns:a16="http://schemas.microsoft.com/office/drawing/2014/main" id="{691A307A-B8B4-C10D-0FEC-2743B9F66762}"/>
                </a:ext>
              </a:extLst>
            </p:cNvPr>
            <p:cNvCxnSpPr>
              <a:cxnSpLocks/>
            </p:cNvCxnSpPr>
            <p:nvPr userDrawn="1"/>
          </p:nvCxnSpPr>
          <p:spPr>
            <a:xfrm>
              <a:off x="5791200" y="6214577"/>
              <a:ext cx="0" cy="513371"/>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pic>
          <p:nvPicPr>
            <p:cNvPr id="15" name="Picture 6" descr="A black and white logo&#10;&#10;Description automatically generated">
              <a:extLst>
                <a:ext uri="{FF2B5EF4-FFF2-40B4-BE49-F238E27FC236}">
                  <a16:creationId xmlns:a16="http://schemas.microsoft.com/office/drawing/2014/main" id="{326AAE78-7C06-8464-6EEE-84B198FC726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1461" y="6134638"/>
              <a:ext cx="1524000" cy="608523"/>
            </a:xfrm>
            <a:prstGeom prst="rect">
              <a:avLst/>
            </a:prstGeom>
          </p:spPr>
        </p:pic>
      </p:grpSp>
    </p:spTree>
    <p:extLst>
      <p:ext uri="{BB962C8B-B14F-4D97-AF65-F5344CB8AC3E}">
        <p14:creationId xmlns:p14="http://schemas.microsoft.com/office/powerpoint/2010/main" val="39220030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1275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8265836"/>
      </p:ext>
    </p:extLst>
  </p:cSld>
  <p:clrMap bg1="lt1" tx1="dk1" bg2="lt2" tx2="dk2" accent1="accent1" accent2="accent2" accent3="accent3" accent4="accent4" accent5="accent5" accent6="accent6" hlink="hlink" folHlink="folHlink"/>
  <p:sldLayoutIdLst>
    <p:sldLayoutId id="2147483668" r:id="rId1"/>
    <p:sldLayoutId id="2147483681" r:id="rId2"/>
    <p:sldLayoutId id="2147483682" r:id="rId3"/>
    <p:sldLayoutId id="2147483669" r:id="rId4"/>
    <p:sldLayoutId id="2147483683" r:id="rId5"/>
    <p:sldLayoutId id="2147483670" r:id="rId6"/>
    <p:sldLayoutId id="2147483684" r:id="rId7"/>
    <p:sldLayoutId id="2147483671" r:id="rId8"/>
    <p:sldLayoutId id="2147483685" r:id="rId9"/>
    <p:sldLayoutId id="2147483672" r:id="rId10"/>
    <p:sldLayoutId id="2147483686" r:id="rId11"/>
    <p:sldLayoutId id="2147483673" r:id="rId12"/>
    <p:sldLayoutId id="2147483687" r:id="rId13"/>
    <p:sldLayoutId id="2147483675" r:id="rId14"/>
    <p:sldLayoutId id="2147483688" r:id="rId15"/>
    <p:sldLayoutId id="2147483676" r:id="rId16"/>
    <p:sldLayoutId id="2147483689" r:id="rId17"/>
    <p:sldLayoutId id="2147483677" r:id="rId18"/>
    <p:sldLayoutId id="2147483690" r:id="rId19"/>
    <p:sldLayoutId id="2147483678" r:id="rId20"/>
    <p:sldLayoutId id="2147483691" r:id="rId21"/>
    <p:sldLayoutId id="2147483664" r:id="rId22"/>
    <p:sldLayoutId id="2147483692" r:id="rId23"/>
    <p:sldLayoutId id="2147483680" r:id="rId24"/>
  </p:sldLayoutIdLst>
  <p:txStyles>
    <p:titleStyle>
      <a:lvl1pPr algn="l" defTabSz="914400" rtl="0" eaLnBrk="1" latinLnBrk="0" hangingPunct="1">
        <a:lnSpc>
          <a:spcPct val="90000"/>
        </a:lnSpc>
        <a:spcBef>
          <a:spcPct val="0"/>
        </a:spcBef>
        <a:buNone/>
        <a:defRPr sz="4400" kern="1200">
          <a:solidFill>
            <a:schemeClr val="bg1"/>
          </a:solidFill>
          <a:latin typeface="Avenir Book" panose="02000503020000020003" pitchFamily="2"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Avenir Book" panose="0200050302000002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Avenir Book" panose="02000503020000020003" pitchFamily="2"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Avenir Book" panose="0200050302000002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venir Book" panose="0200050302000002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Avenir Book" panose="0200050302000002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8.emf"/></Relationships>
</file>

<file path=ppt/slides/_rels/slide1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3.xml"/><Relationship Id="rId5" Type="http://schemas.openxmlformats.org/officeDocument/2006/relationships/image" Target="../media/image18.emf"/><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0.png"/><Relationship Id="rId1" Type="http://schemas.openxmlformats.org/officeDocument/2006/relationships/slideLayout" Target="../slideLayouts/slideLayout3.xml"/><Relationship Id="rId5" Type="http://schemas.openxmlformats.org/officeDocument/2006/relationships/image" Target="../media/image18.emf"/><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1.png"/><Relationship Id="rId1" Type="http://schemas.openxmlformats.org/officeDocument/2006/relationships/slideLayout" Target="../slideLayouts/slideLayout3.xml"/><Relationship Id="rId4" Type="http://schemas.openxmlformats.org/officeDocument/2006/relationships/image" Target="../media/image18.emf"/></Relationships>
</file>

<file path=ppt/slides/_rels/slide18.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image" Target="../media/image23.emf"/><Relationship Id="rId7" Type="http://schemas.openxmlformats.org/officeDocument/2006/relationships/image" Target="../media/image27.emf"/><Relationship Id="rId12" Type="http://schemas.openxmlformats.org/officeDocument/2006/relationships/image" Target="../media/image8.png"/><Relationship Id="rId2" Type="http://schemas.openxmlformats.org/officeDocument/2006/relationships/image" Target="../media/image22.emf"/><Relationship Id="rId1" Type="http://schemas.openxmlformats.org/officeDocument/2006/relationships/slideLayout" Target="../slideLayouts/slideLayout3.xml"/><Relationship Id="rId6" Type="http://schemas.openxmlformats.org/officeDocument/2006/relationships/image" Target="../media/image26.emf"/><Relationship Id="rId11" Type="http://schemas.openxmlformats.org/officeDocument/2006/relationships/image" Target="../media/image7.png"/><Relationship Id="rId5" Type="http://schemas.openxmlformats.org/officeDocument/2006/relationships/image" Target="../media/image25.emf"/><Relationship Id="rId10" Type="http://schemas.openxmlformats.org/officeDocument/2006/relationships/image" Target="../media/image30.emf"/><Relationship Id="rId4" Type="http://schemas.openxmlformats.org/officeDocument/2006/relationships/image" Target="../media/image24.emf"/><Relationship Id="rId9" Type="http://schemas.openxmlformats.org/officeDocument/2006/relationships/image" Target="../media/image29.emf"/></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3.xml"/><Relationship Id="rId5" Type="http://schemas.microsoft.com/office/2007/relationships/hdphoto" Target="../media/hdphoto3.wdp"/><Relationship Id="rId4" Type="http://schemas.openxmlformats.org/officeDocument/2006/relationships/image" Target="../media/image33.png"/></Relationships>
</file>

<file path=ppt/slides/_rels/slide21.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1.jpeg"/><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36.png"/><Relationship Id="rId4"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1.jpeg"/><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3" Type="http://schemas.microsoft.com/office/2007/relationships/hdphoto" Target="../media/hdphoto4.wdp"/><Relationship Id="rId7" Type="http://schemas.openxmlformats.org/officeDocument/2006/relationships/image" Target="../media/image11.jpeg"/><Relationship Id="rId2" Type="http://schemas.openxmlformats.org/officeDocument/2006/relationships/image" Target="../media/image34.png"/><Relationship Id="rId1" Type="http://schemas.openxmlformats.org/officeDocument/2006/relationships/slideLayout" Target="../slideLayouts/slideLayout3.xml"/><Relationship Id="rId6" Type="http://schemas.openxmlformats.org/officeDocument/2006/relationships/image" Target="../media/image10.jpeg"/><Relationship Id="rId5" Type="http://schemas.openxmlformats.org/officeDocument/2006/relationships/image" Target="../media/image36.png"/><Relationship Id="rId4" Type="http://schemas.openxmlformats.org/officeDocument/2006/relationships/image" Target="../media/image35.png"/></Relationships>
</file>

<file path=ppt/slides/_rels/slide24.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2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34.png"/><Relationship Id="rId1" Type="http://schemas.openxmlformats.org/officeDocument/2006/relationships/slideLayout" Target="../slideLayouts/slideLayout3.xml"/><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pg"/><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5" Type="http://schemas.openxmlformats.org/officeDocument/2006/relationships/image" Target="../media/image40.jpeg"/><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png"/><Relationship Id="rId1" Type="http://schemas.openxmlformats.org/officeDocument/2006/relationships/slideLayout" Target="../slideLayouts/slideLayout3.xml"/><Relationship Id="rId5" Type="http://schemas.openxmlformats.org/officeDocument/2006/relationships/image" Target="../media/image42.png"/><Relationship Id="rId4" Type="http://schemas.openxmlformats.org/officeDocument/2006/relationships/image" Target="../media/image41.png"/></Relationships>
</file>

<file path=ppt/slides/_rels/slide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7216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E615E05E-C2D0-4664-7A10-315679D1BE7A}"/>
              </a:ext>
            </a:extLst>
          </p:cNvPr>
          <p:cNvSpPr txBox="1"/>
          <p:nvPr/>
        </p:nvSpPr>
        <p:spPr>
          <a:xfrm>
            <a:off x="1259848" y="1295400"/>
            <a:ext cx="9733720" cy="369332"/>
          </a:xfrm>
          <a:prstGeom prst="rect">
            <a:avLst/>
          </a:prstGeom>
          <a:solidFill>
            <a:srgbClr val="85C5D7"/>
          </a:solidFill>
        </p:spPr>
        <p:txBody>
          <a:bodyPr wrap="square">
            <a:spAutoFit/>
          </a:bodyPr>
          <a:lstStyle/>
          <a:p>
            <a:pPr algn="ctr"/>
            <a:r>
              <a:rPr lang="it-IT" dirty="0">
                <a:latin typeface="Avenir" panose="02000503020000020003" pitchFamily="2" charset="0"/>
              </a:rPr>
              <a:t>ENZYMATIC INHIBITION</a:t>
            </a:r>
          </a:p>
        </p:txBody>
      </p:sp>
      <p:pic>
        <p:nvPicPr>
          <p:cNvPr id="5" name="Immagine 4">
            <a:extLst>
              <a:ext uri="{FF2B5EF4-FFF2-40B4-BE49-F238E27FC236}">
                <a16:creationId xmlns:a16="http://schemas.microsoft.com/office/drawing/2014/main" id="{6CBCFCE3-3EE5-8CB8-3F8A-7F9A7E516E99}"/>
              </a:ext>
            </a:extLst>
          </p:cNvPr>
          <p:cNvPicPr>
            <a:picLocks noChangeAspect="1"/>
          </p:cNvPicPr>
          <p:nvPr/>
        </p:nvPicPr>
        <p:blipFill>
          <a:blip r:embed="rId2"/>
          <a:stretch>
            <a:fillRect/>
          </a:stretch>
        </p:blipFill>
        <p:spPr>
          <a:xfrm>
            <a:off x="5715000" y="3886200"/>
            <a:ext cx="4648200" cy="1857909"/>
          </a:xfrm>
          <a:prstGeom prst="rect">
            <a:avLst/>
          </a:prstGeom>
          <a:ln w="38100">
            <a:solidFill>
              <a:schemeClr val="tx1"/>
            </a:solidFill>
          </a:ln>
        </p:spPr>
      </p:pic>
      <p:pic>
        <p:nvPicPr>
          <p:cNvPr id="6" name="Immagine 5">
            <a:extLst>
              <a:ext uri="{FF2B5EF4-FFF2-40B4-BE49-F238E27FC236}">
                <a16:creationId xmlns:a16="http://schemas.microsoft.com/office/drawing/2014/main" id="{BA86DBD9-7259-1BDD-E6B4-6266A793B8F3}"/>
              </a:ext>
            </a:extLst>
          </p:cNvPr>
          <p:cNvPicPr>
            <a:picLocks noChangeAspect="1"/>
          </p:cNvPicPr>
          <p:nvPr/>
        </p:nvPicPr>
        <p:blipFill>
          <a:blip r:embed="rId3"/>
          <a:stretch>
            <a:fillRect/>
          </a:stretch>
        </p:blipFill>
        <p:spPr>
          <a:xfrm>
            <a:off x="5715000" y="2076426"/>
            <a:ext cx="4648200" cy="1556255"/>
          </a:xfrm>
          <a:prstGeom prst="rect">
            <a:avLst/>
          </a:prstGeom>
          <a:ln w="38100">
            <a:solidFill>
              <a:schemeClr val="tx1"/>
            </a:solidFill>
          </a:ln>
        </p:spPr>
      </p:pic>
      <p:sp>
        <p:nvSpPr>
          <p:cNvPr id="7" name="CasellaDiTesto 6">
            <a:extLst>
              <a:ext uri="{FF2B5EF4-FFF2-40B4-BE49-F238E27FC236}">
                <a16:creationId xmlns:a16="http://schemas.microsoft.com/office/drawing/2014/main" id="{E4A646D3-A2E3-CD19-6DE0-A71E9C353030}"/>
              </a:ext>
            </a:extLst>
          </p:cNvPr>
          <p:cNvSpPr txBox="1"/>
          <p:nvPr/>
        </p:nvSpPr>
        <p:spPr>
          <a:xfrm>
            <a:off x="1945030" y="2817023"/>
            <a:ext cx="1515671" cy="369332"/>
          </a:xfrm>
          <a:prstGeom prst="rect">
            <a:avLst/>
          </a:prstGeom>
          <a:noFill/>
        </p:spPr>
        <p:txBody>
          <a:bodyPr wrap="none" rtlCol="0">
            <a:spAutoFit/>
          </a:bodyPr>
          <a:lstStyle/>
          <a:p>
            <a:r>
              <a:rPr lang="it-IT" b="1" dirty="0">
                <a:latin typeface="Avenir Heavy" panose="02000503020000020003" pitchFamily="2" charset="0"/>
              </a:rPr>
              <a:t>Competitive</a:t>
            </a:r>
          </a:p>
        </p:txBody>
      </p:sp>
      <p:sp>
        <p:nvSpPr>
          <p:cNvPr id="8" name="CasellaDiTesto 7">
            <a:extLst>
              <a:ext uri="{FF2B5EF4-FFF2-40B4-BE49-F238E27FC236}">
                <a16:creationId xmlns:a16="http://schemas.microsoft.com/office/drawing/2014/main" id="{2A63C4B5-DF1C-54DA-39D6-2F9C2BF2DCA7}"/>
              </a:ext>
            </a:extLst>
          </p:cNvPr>
          <p:cNvSpPr txBox="1"/>
          <p:nvPr/>
        </p:nvSpPr>
        <p:spPr>
          <a:xfrm>
            <a:off x="1945030" y="4712982"/>
            <a:ext cx="6094070" cy="369332"/>
          </a:xfrm>
          <a:prstGeom prst="rect">
            <a:avLst/>
          </a:prstGeom>
          <a:noFill/>
        </p:spPr>
        <p:txBody>
          <a:bodyPr wrap="square">
            <a:spAutoFit/>
          </a:bodyPr>
          <a:lstStyle/>
          <a:p>
            <a:r>
              <a:rPr lang="it-IT" b="1" dirty="0">
                <a:latin typeface="Avenir Heavy" panose="02000503020000020003" pitchFamily="2" charset="0"/>
              </a:rPr>
              <a:t>Non-competitive</a:t>
            </a:r>
          </a:p>
        </p:txBody>
      </p:sp>
      <p:sp>
        <p:nvSpPr>
          <p:cNvPr id="9" name="CasellaDiTesto 8">
            <a:extLst>
              <a:ext uri="{FF2B5EF4-FFF2-40B4-BE49-F238E27FC236}">
                <a16:creationId xmlns:a16="http://schemas.microsoft.com/office/drawing/2014/main" id="{0475D78D-8647-DBCE-003C-A9F7BA4A12C3}"/>
              </a:ext>
            </a:extLst>
          </p:cNvPr>
          <p:cNvSpPr txBox="1"/>
          <p:nvPr/>
        </p:nvSpPr>
        <p:spPr>
          <a:xfrm>
            <a:off x="3114260" y="487136"/>
            <a:ext cx="6096000" cy="461665"/>
          </a:xfrm>
          <a:prstGeom prst="rect">
            <a:avLst/>
          </a:prstGeom>
          <a:noFill/>
        </p:spPr>
        <p:txBody>
          <a:bodyPr wrap="square">
            <a:spAutoFit/>
          </a:bodyPr>
          <a:lstStyle/>
          <a:p>
            <a:pPr algn="ctr"/>
            <a:r>
              <a:rPr lang="it-IT" sz="2400" b="1" dirty="0">
                <a:latin typeface="Avenir Heavy" panose="02000503020000020003" pitchFamily="2" charset="0"/>
              </a:rPr>
              <a:t>ENZYMES</a:t>
            </a:r>
            <a:endParaRPr lang="it-IT" sz="2400" dirty="0"/>
          </a:p>
        </p:txBody>
      </p:sp>
    </p:spTree>
    <p:extLst>
      <p:ext uri="{BB962C8B-B14F-4D97-AF65-F5344CB8AC3E}">
        <p14:creationId xmlns:p14="http://schemas.microsoft.com/office/powerpoint/2010/main" val="40723050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70281E25-8BB4-BCEB-2D5B-A32DF0FCE26C}"/>
              </a:ext>
            </a:extLst>
          </p:cNvPr>
          <p:cNvSpPr txBox="1"/>
          <p:nvPr/>
        </p:nvSpPr>
        <p:spPr>
          <a:xfrm>
            <a:off x="1259848" y="1295400"/>
            <a:ext cx="9733720" cy="369332"/>
          </a:xfrm>
          <a:prstGeom prst="rect">
            <a:avLst/>
          </a:prstGeom>
          <a:solidFill>
            <a:srgbClr val="85C5D7"/>
          </a:solidFill>
        </p:spPr>
        <p:txBody>
          <a:bodyPr wrap="square">
            <a:spAutoFit/>
          </a:bodyPr>
          <a:lstStyle/>
          <a:p>
            <a:pPr algn="ctr"/>
            <a:r>
              <a:rPr lang="it-IT" dirty="0">
                <a:latin typeface="Avenir Book" panose="02000503020000020003" pitchFamily="2" charset="0"/>
              </a:rPr>
              <a:t>COMPETITIVE INHIBITION</a:t>
            </a:r>
          </a:p>
        </p:txBody>
      </p:sp>
      <p:sp>
        <p:nvSpPr>
          <p:cNvPr id="5" name="Rettangolo 4">
            <a:extLst>
              <a:ext uri="{FF2B5EF4-FFF2-40B4-BE49-F238E27FC236}">
                <a16:creationId xmlns:a16="http://schemas.microsoft.com/office/drawing/2014/main" id="{AAA98553-C3FD-AA32-A6E1-D9C2DF240A64}"/>
              </a:ext>
            </a:extLst>
          </p:cNvPr>
          <p:cNvSpPr/>
          <p:nvPr/>
        </p:nvSpPr>
        <p:spPr>
          <a:xfrm>
            <a:off x="1259848" y="3263068"/>
            <a:ext cx="4267201" cy="830997"/>
          </a:xfrm>
          <a:prstGeom prst="rect">
            <a:avLst/>
          </a:prstGeom>
          <a:noFill/>
        </p:spPr>
        <p:txBody>
          <a:bodyPr wrap="square">
            <a:spAutoFit/>
          </a:bodyPr>
          <a:lstStyle/>
          <a:p>
            <a:r>
              <a:rPr lang="it-IT" sz="1600" b="1" dirty="0">
                <a:effectLst/>
                <a:latin typeface="Avenir Book" panose="02000503020000020003" pitchFamily="2" charset="0"/>
              </a:rPr>
              <a:t>- TRANEXAMIC ACID: </a:t>
            </a:r>
            <a:r>
              <a:rPr lang="it-IT" sz="1600" dirty="0">
                <a:effectLst/>
                <a:latin typeface="Avenir Book" panose="02000503020000020003" pitchFamily="2" charset="0"/>
              </a:rPr>
              <a:t>competitive </a:t>
            </a:r>
            <a:r>
              <a:rPr lang="it-IT" sz="1600" dirty="0" err="1">
                <a:effectLst/>
                <a:latin typeface="Avenir Book" panose="02000503020000020003" pitchFamily="2" charset="0"/>
              </a:rPr>
              <a:t>inhibition</a:t>
            </a:r>
            <a:r>
              <a:rPr lang="it-IT" sz="1600" dirty="0">
                <a:effectLst/>
                <a:latin typeface="Avenir Book" panose="02000503020000020003" pitchFamily="2" charset="0"/>
              </a:rPr>
              <a:t> of </a:t>
            </a:r>
            <a:r>
              <a:rPr lang="it-IT" sz="1600" dirty="0" err="1">
                <a:effectLst/>
                <a:latin typeface="Avenir Book" panose="02000503020000020003" pitchFamily="2" charset="0"/>
              </a:rPr>
              <a:t>tyrosinase</a:t>
            </a:r>
            <a:r>
              <a:rPr lang="it-IT" sz="1600" dirty="0">
                <a:effectLst/>
                <a:latin typeface="Avenir Book" panose="02000503020000020003" pitchFamily="2" charset="0"/>
              </a:rPr>
              <a:t> with the </a:t>
            </a:r>
            <a:r>
              <a:rPr lang="it-IT" sz="1600" dirty="0" err="1">
                <a:effectLst/>
                <a:latin typeface="Avenir Book" panose="02000503020000020003" pitchFamily="2" charset="0"/>
              </a:rPr>
              <a:t>substrate</a:t>
            </a:r>
            <a:r>
              <a:rPr lang="it-IT" sz="1600" dirty="0">
                <a:effectLst/>
                <a:latin typeface="Avenir Book" panose="02000503020000020003" pitchFamily="2" charset="0"/>
              </a:rPr>
              <a:t> </a:t>
            </a:r>
            <a:r>
              <a:rPr lang="it-IT" sz="1600" dirty="0" err="1">
                <a:effectLst/>
                <a:latin typeface="Avenir Book" panose="02000503020000020003" pitchFamily="2" charset="0"/>
              </a:rPr>
              <a:t>Tyr</a:t>
            </a:r>
            <a:r>
              <a:rPr lang="it-IT" sz="1600" dirty="0">
                <a:effectLst/>
                <a:latin typeface="Avenir Book" panose="02000503020000020003" pitchFamily="2" charset="0"/>
              </a:rPr>
              <a:t> at the </a:t>
            </a:r>
            <a:r>
              <a:rPr lang="it-IT" sz="1600" dirty="0" err="1">
                <a:effectLst/>
                <a:latin typeface="Avenir Book" panose="02000503020000020003" pitchFamily="2" charset="0"/>
              </a:rPr>
              <a:t>binding</a:t>
            </a:r>
            <a:r>
              <a:rPr lang="it-IT" sz="1600" dirty="0">
                <a:effectLst/>
                <a:latin typeface="Avenir Book" panose="02000503020000020003" pitchFamily="2" charset="0"/>
              </a:rPr>
              <a:t> site. </a:t>
            </a:r>
          </a:p>
        </p:txBody>
      </p:sp>
      <p:sp>
        <p:nvSpPr>
          <p:cNvPr id="6" name="CasellaDiTesto 5">
            <a:extLst>
              <a:ext uri="{FF2B5EF4-FFF2-40B4-BE49-F238E27FC236}">
                <a16:creationId xmlns:a16="http://schemas.microsoft.com/office/drawing/2014/main" id="{33222E40-FFC8-BBC5-D93E-53110450A9F1}"/>
              </a:ext>
            </a:extLst>
          </p:cNvPr>
          <p:cNvSpPr txBox="1"/>
          <p:nvPr/>
        </p:nvSpPr>
        <p:spPr>
          <a:xfrm>
            <a:off x="1270299" y="2000957"/>
            <a:ext cx="4038600" cy="369332"/>
          </a:xfrm>
          <a:prstGeom prst="rect">
            <a:avLst/>
          </a:prstGeom>
          <a:solidFill>
            <a:schemeClr val="tx1"/>
          </a:solidFill>
          <a:ln>
            <a:solidFill>
              <a:schemeClr val="tx1"/>
            </a:solidFill>
          </a:ln>
        </p:spPr>
        <p:txBody>
          <a:bodyPr wrap="square">
            <a:spAutoFit/>
          </a:bodyPr>
          <a:lstStyle/>
          <a:p>
            <a:r>
              <a:rPr lang="it-IT" dirty="0">
                <a:solidFill>
                  <a:schemeClr val="bg1"/>
                </a:solidFill>
                <a:effectLst/>
                <a:latin typeface="Avenir Medium" panose="02000503020000020003" pitchFamily="2" charset="0"/>
              </a:rPr>
              <a:t>MELANOGENIC ENZYME</a:t>
            </a:r>
          </a:p>
        </p:txBody>
      </p:sp>
      <p:sp>
        <p:nvSpPr>
          <p:cNvPr id="7" name="CasellaDiTesto 6">
            <a:extLst>
              <a:ext uri="{FF2B5EF4-FFF2-40B4-BE49-F238E27FC236}">
                <a16:creationId xmlns:a16="http://schemas.microsoft.com/office/drawing/2014/main" id="{998B1153-2CCC-4A84-A736-1F7A61302BD9}"/>
              </a:ext>
            </a:extLst>
          </p:cNvPr>
          <p:cNvSpPr txBox="1"/>
          <p:nvPr/>
        </p:nvSpPr>
        <p:spPr>
          <a:xfrm>
            <a:off x="1249398" y="2405260"/>
            <a:ext cx="3429000" cy="338554"/>
          </a:xfrm>
          <a:prstGeom prst="rect">
            <a:avLst/>
          </a:prstGeom>
          <a:noFill/>
          <a:ln>
            <a:noFill/>
          </a:ln>
        </p:spPr>
        <p:txBody>
          <a:bodyPr wrap="square">
            <a:spAutoFit/>
          </a:bodyPr>
          <a:lstStyle/>
          <a:p>
            <a:pPr algn="just"/>
            <a:r>
              <a:rPr lang="it-IT" sz="1600" b="1" dirty="0" err="1">
                <a:effectLst/>
                <a:latin typeface="Avenir" panose="02000503020000020003" pitchFamily="2" charset="0"/>
              </a:rPr>
              <a:t>Tyrosinase</a:t>
            </a:r>
            <a:r>
              <a:rPr lang="it-IT" sz="1600" b="1" dirty="0">
                <a:effectLst/>
                <a:latin typeface="Avenir" panose="02000503020000020003" pitchFamily="2" charset="0"/>
              </a:rPr>
              <a:t> </a:t>
            </a:r>
            <a:r>
              <a:rPr lang="it-IT" sz="1600" b="1" dirty="0" err="1">
                <a:effectLst/>
                <a:latin typeface="Avenir" panose="02000503020000020003" pitchFamily="2" charset="0"/>
              </a:rPr>
              <a:t>inhibitors</a:t>
            </a:r>
            <a:endParaRPr lang="it-IT" sz="1600" dirty="0">
              <a:effectLst/>
              <a:latin typeface="Avenir" panose="02000503020000020003" pitchFamily="2" charset="0"/>
            </a:endParaRPr>
          </a:p>
        </p:txBody>
      </p:sp>
      <p:sp>
        <p:nvSpPr>
          <p:cNvPr id="8" name="Rettangolo 7">
            <a:extLst>
              <a:ext uri="{FF2B5EF4-FFF2-40B4-BE49-F238E27FC236}">
                <a16:creationId xmlns:a16="http://schemas.microsoft.com/office/drawing/2014/main" id="{79D1E92C-1D4C-884E-A295-72148A5162DC}"/>
              </a:ext>
            </a:extLst>
          </p:cNvPr>
          <p:cNvSpPr/>
          <p:nvPr/>
        </p:nvSpPr>
        <p:spPr>
          <a:xfrm>
            <a:off x="1216229" y="4211056"/>
            <a:ext cx="4463220" cy="584775"/>
          </a:xfrm>
          <a:prstGeom prst="rect">
            <a:avLst/>
          </a:prstGeom>
          <a:noFill/>
        </p:spPr>
        <p:txBody>
          <a:bodyPr wrap="square">
            <a:spAutoFit/>
          </a:bodyPr>
          <a:lstStyle/>
          <a:p>
            <a:r>
              <a:rPr lang="it-IT" sz="1600" b="1" dirty="0">
                <a:latin typeface="Avenir Book" panose="02000503020000020003" pitchFamily="2" charset="0"/>
              </a:rPr>
              <a:t>- ARBUTIN: </a:t>
            </a:r>
            <a:r>
              <a:rPr lang="it-IT" sz="1600" dirty="0">
                <a:latin typeface="Avenir Book" panose="02000503020000020003" pitchFamily="2" charset="0"/>
              </a:rPr>
              <a:t>competitive </a:t>
            </a:r>
            <a:r>
              <a:rPr lang="it-IT" sz="1600" dirty="0" err="1">
                <a:latin typeface="Avenir Book" panose="02000503020000020003" pitchFamily="2" charset="0"/>
              </a:rPr>
              <a:t>inhibition</a:t>
            </a:r>
            <a:r>
              <a:rPr lang="it-IT" sz="1600" dirty="0">
                <a:latin typeface="Avenir Book" panose="02000503020000020003" pitchFamily="2" charset="0"/>
              </a:rPr>
              <a:t> of </a:t>
            </a:r>
            <a:r>
              <a:rPr lang="it-IT" sz="1600" dirty="0" err="1">
                <a:latin typeface="Avenir Book" panose="02000503020000020003" pitchFamily="2" charset="0"/>
              </a:rPr>
              <a:t>tyrosinase</a:t>
            </a:r>
            <a:r>
              <a:rPr lang="it-IT" sz="1600" dirty="0">
                <a:latin typeface="Avenir Book" panose="02000503020000020003" pitchFamily="2" charset="0"/>
              </a:rPr>
              <a:t> with the </a:t>
            </a:r>
            <a:r>
              <a:rPr lang="it-IT" sz="1600" dirty="0" err="1">
                <a:latin typeface="Avenir Book" panose="02000503020000020003" pitchFamily="2" charset="0"/>
              </a:rPr>
              <a:t>substrate</a:t>
            </a:r>
            <a:r>
              <a:rPr lang="it-IT" sz="1600" dirty="0">
                <a:latin typeface="Avenir Book" panose="02000503020000020003" pitchFamily="2" charset="0"/>
              </a:rPr>
              <a:t> L-DOPA </a:t>
            </a:r>
            <a:r>
              <a:rPr lang="it-IT" sz="1600" dirty="0" err="1">
                <a:latin typeface="Avenir Book" panose="02000503020000020003" pitchFamily="2" charset="0"/>
              </a:rPr>
              <a:t>at</a:t>
            </a:r>
            <a:r>
              <a:rPr lang="it-IT" sz="1600" dirty="0">
                <a:latin typeface="Avenir Book" panose="02000503020000020003" pitchFamily="2" charset="0"/>
              </a:rPr>
              <a:t> the </a:t>
            </a:r>
            <a:r>
              <a:rPr lang="it-IT" sz="1600" dirty="0" err="1">
                <a:latin typeface="Avenir Book" panose="02000503020000020003" pitchFamily="2" charset="0"/>
              </a:rPr>
              <a:t>binding</a:t>
            </a:r>
            <a:r>
              <a:rPr lang="it-IT" sz="1600" dirty="0">
                <a:latin typeface="Avenir Book" panose="02000503020000020003" pitchFamily="2" charset="0"/>
              </a:rPr>
              <a:t> site. </a:t>
            </a:r>
            <a:endParaRPr lang="it-IT" sz="1600" dirty="0">
              <a:effectLst/>
              <a:latin typeface="Avenir Book" panose="02000503020000020003" pitchFamily="2" charset="0"/>
            </a:endParaRPr>
          </a:p>
        </p:txBody>
      </p:sp>
      <p:sp>
        <p:nvSpPr>
          <p:cNvPr id="9" name="Rettangolo 8">
            <a:extLst>
              <a:ext uri="{FF2B5EF4-FFF2-40B4-BE49-F238E27FC236}">
                <a16:creationId xmlns:a16="http://schemas.microsoft.com/office/drawing/2014/main" id="{8033150A-2657-6D13-82DB-59EC63ECF094}"/>
              </a:ext>
            </a:extLst>
          </p:cNvPr>
          <p:cNvSpPr/>
          <p:nvPr/>
        </p:nvSpPr>
        <p:spPr>
          <a:xfrm>
            <a:off x="6383916" y="1808205"/>
            <a:ext cx="4601584" cy="397714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0" name="Immagine 9">
            <a:extLst>
              <a:ext uri="{FF2B5EF4-FFF2-40B4-BE49-F238E27FC236}">
                <a16:creationId xmlns:a16="http://schemas.microsoft.com/office/drawing/2014/main" id="{7281C488-FB26-B5FC-EB94-1A3658288D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020" t="2173" r="10613" b="2484"/>
          <a:stretch/>
        </p:blipFill>
        <p:spPr>
          <a:xfrm>
            <a:off x="6584589" y="1905000"/>
            <a:ext cx="4159611" cy="3769648"/>
          </a:xfrm>
          <a:prstGeom prst="rect">
            <a:avLst/>
          </a:prstGeom>
          <a:ln w="38100">
            <a:noFill/>
          </a:ln>
        </p:spPr>
      </p:pic>
      <p:sp>
        <p:nvSpPr>
          <p:cNvPr id="11" name="CasellaDiTesto 10">
            <a:extLst>
              <a:ext uri="{FF2B5EF4-FFF2-40B4-BE49-F238E27FC236}">
                <a16:creationId xmlns:a16="http://schemas.microsoft.com/office/drawing/2014/main" id="{143C4E2B-EFC1-1FA0-DD0D-59F40F210A67}"/>
              </a:ext>
            </a:extLst>
          </p:cNvPr>
          <p:cNvSpPr txBox="1"/>
          <p:nvPr/>
        </p:nvSpPr>
        <p:spPr>
          <a:xfrm>
            <a:off x="3114260" y="487136"/>
            <a:ext cx="6096000" cy="461665"/>
          </a:xfrm>
          <a:prstGeom prst="rect">
            <a:avLst/>
          </a:prstGeom>
          <a:noFill/>
        </p:spPr>
        <p:txBody>
          <a:bodyPr wrap="square">
            <a:spAutoFit/>
          </a:bodyPr>
          <a:lstStyle/>
          <a:p>
            <a:pPr algn="ctr"/>
            <a:r>
              <a:rPr lang="it-IT" sz="2400" b="1" dirty="0">
                <a:latin typeface="Avenir Heavy" panose="02000503020000020003" pitchFamily="2" charset="0"/>
              </a:rPr>
              <a:t>ENZYMES</a:t>
            </a:r>
            <a:endParaRPr lang="it-IT" sz="2400" dirty="0"/>
          </a:p>
        </p:txBody>
      </p:sp>
    </p:spTree>
    <p:extLst>
      <p:ext uri="{BB962C8B-B14F-4D97-AF65-F5344CB8AC3E}">
        <p14:creationId xmlns:p14="http://schemas.microsoft.com/office/powerpoint/2010/main" val="35949324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26ACE954-5160-52B2-8D22-E51E2FCA0DD5}"/>
              </a:ext>
            </a:extLst>
          </p:cNvPr>
          <p:cNvSpPr/>
          <p:nvPr/>
        </p:nvSpPr>
        <p:spPr>
          <a:xfrm>
            <a:off x="1249398" y="3068843"/>
            <a:ext cx="4267201" cy="830997"/>
          </a:xfrm>
          <a:prstGeom prst="rect">
            <a:avLst/>
          </a:prstGeom>
          <a:noFill/>
        </p:spPr>
        <p:txBody>
          <a:bodyPr wrap="square">
            <a:spAutoFit/>
          </a:bodyPr>
          <a:lstStyle/>
          <a:p>
            <a:r>
              <a:rPr lang="it-IT" sz="1600" b="1" dirty="0">
                <a:effectLst/>
                <a:latin typeface="Avenir Book" panose="02000503020000020003" pitchFamily="2" charset="0"/>
              </a:rPr>
              <a:t>- TRANEXAMIC ACID: </a:t>
            </a:r>
            <a:r>
              <a:rPr lang="it-IT" sz="1600" dirty="0">
                <a:effectLst/>
                <a:latin typeface="Avenir Book" panose="02000503020000020003" pitchFamily="2" charset="0"/>
              </a:rPr>
              <a:t>competitive </a:t>
            </a:r>
            <a:r>
              <a:rPr lang="it-IT" sz="1600" dirty="0" err="1">
                <a:effectLst/>
                <a:latin typeface="Avenir Book" panose="02000503020000020003" pitchFamily="2" charset="0"/>
              </a:rPr>
              <a:t>inhibition</a:t>
            </a:r>
            <a:r>
              <a:rPr lang="it-IT" sz="1600" dirty="0">
                <a:effectLst/>
                <a:latin typeface="Avenir Book" panose="02000503020000020003" pitchFamily="2" charset="0"/>
              </a:rPr>
              <a:t> of </a:t>
            </a:r>
            <a:r>
              <a:rPr lang="it-IT" sz="1600" dirty="0" err="1">
                <a:effectLst/>
                <a:latin typeface="Avenir Book" panose="02000503020000020003" pitchFamily="2" charset="0"/>
              </a:rPr>
              <a:t>tyrosinase</a:t>
            </a:r>
            <a:r>
              <a:rPr lang="it-IT" sz="1600" dirty="0">
                <a:effectLst/>
                <a:latin typeface="Avenir Book" panose="02000503020000020003" pitchFamily="2" charset="0"/>
              </a:rPr>
              <a:t> with the </a:t>
            </a:r>
            <a:r>
              <a:rPr lang="it-IT" sz="1600" dirty="0" err="1">
                <a:effectLst/>
                <a:latin typeface="Avenir Book" panose="02000503020000020003" pitchFamily="2" charset="0"/>
              </a:rPr>
              <a:t>substrate</a:t>
            </a:r>
            <a:r>
              <a:rPr lang="it-IT" sz="1600" dirty="0">
                <a:effectLst/>
                <a:latin typeface="Avenir Book" panose="02000503020000020003" pitchFamily="2" charset="0"/>
              </a:rPr>
              <a:t> </a:t>
            </a:r>
            <a:r>
              <a:rPr lang="it-IT" sz="1600" dirty="0" err="1">
                <a:effectLst/>
                <a:latin typeface="Avenir Book" panose="02000503020000020003" pitchFamily="2" charset="0"/>
              </a:rPr>
              <a:t>Tyr</a:t>
            </a:r>
            <a:r>
              <a:rPr lang="it-IT" sz="1600" dirty="0">
                <a:effectLst/>
                <a:latin typeface="Avenir Book" panose="02000503020000020003" pitchFamily="2" charset="0"/>
              </a:rPr>
              <a:t> at the </a:t>
            </a:r>
            <a:r>
              <a:rPr lang="it-IT" sz="1600" dirty="0" err="1">
                <a:effectLst/>
                <a:latin typeface="Avenir Book" panose="02000503020000020003" pitchFamily="2" charset="0"/>
              </a:rPr>
              <a:t>binding</a:t>
            </a:r>
            <a:r>
              <a:rPr lang="it-IT" sz="1600" dirty="0">
                <a:effectLst/>
                <a:latin typeface="Avenir Book" panose="02000503020000020003" pitchFamily="2" charset="0"/>
              </a:rPr>
              <a:t> site. </a:t>
            </a:r>
          </a:p>
        </p:txBody>
      </p:sp>
      <p:sp>
        <p:nvSpPr>
          <p:cNvPr id="5" name="Rettangolo 4">
            <a:extLst>
              <a:ext uri="{FF2B5EF4-FFF2-40B4-BE49-F238E27FC236}">
                <a16:creationId xmlns:a16="http://schemas.microsoft.com/office/drawing/2014/main" id="{EF102A6B-FBF4-4290-B576-9951A908A128}"/>
              </a:ext>
            </a:extLst>
          </p:cNvPr>
          <p:cNvSpPr/>
          <p:nvPr/>
        </p:nvSpPr>
        <p:spPr>
          <a:xfrm>
            <a:off x="1205779" y="4016831"/>
            <a:ext cx="4463220" cy="584775"/>
          </a:xfrm>
          <a:prstGeom prst="rect">
            <a:avLst/>
          </a:prstGeom>
          <a:noFill/>
        </p:spPr>
        <p:txBody>
          <a:bodyPr wrap="square">
            <a:spAutoFit/>
          </a:bodyPr>
          <a:lstStyle/>
          <a:p>
            <a:r>
              <a:rPr lang="it-IT" sz="1600" b="1" dirty="0">
                <a:latin typeface="Avenir Book" panose="02000503020000020003" pitchFamily="2" charset="0"/>
              </a:rPr>
              <a:t>- ARBUTIN: </a:t>
            </a:r>
            <a:r>
              <a:rPr lang="it-IT" sz="1600" dirty="0">
                <a:latin typeface="Avenir Book" panose="02000503020000020003" pitchFamily="2" charset="0"/>
              </a:rPr>
              <a:t>competitive </a:t>
            </a:r>
            <a:r>
              <a:rPr lang="it-IT" sz="1600" dirty="0" err="1">
                <a:latin typeface="Avenir Book" panose="02000503020000020003" pitchFamily="2" charset="0"/>
              </a:rPr>
              <a:t>inhibition</a:t>
            </a:r>
            <a:r>
              <a:rPr lang="it-IT" sz="1600" dirty="0">
                <a:latin typeface="Avenir Book" panose="02000503020000020003" pitchFamily="2" charset="0"/>
              </a:rPr>
              <a:t> of </a:t>
            </a:r>
            <a:r>
              <a:rPr lang="it-IT" sz="1600" dirty="0" err="1">
                <a:latin typeface="Avenir Book" panose="02000503020000020003" pitchFamily="2" charset="0"/>
              </a:rPr>
              <a:t>tyrosinase</a:t>
            </a:r>
            <a:r>
              <a:rPr lang="it-IT" sz="1600" dirty="0">
                <a:latin typeface="Avenir Book" panose="02000503020000020003" pitchFamily="2" charset="0"/>
              </a:rPr>
              <a:t> with the </a:t>
            </a:r>
            <a:r>
              <a:rPr lang="it-IT" sz="1600" dirty="0" err="1">
                <a:latin typeface="Avenir Book" panose="02000503020000020003" pitchFamily="2" charset="0"/>
              </a:rPr>
              <a:t>substrate</a:t>
            </a:r>
            <a:r>
              <a:rPr lang="it-IT" sz="1600" dirty="0">
                <a:latin typeface="Avenir Book" panose="02000503020000020003" pitchFamily="2" charset="0"/>
              </a:rPr>
              <a:t> L-DOPA </a:t>
            </a:r>
            <a:r>
              <a:rPr lang="it-IT" sz="1600" dirty="0" err="1">
                <a:latin typeface="Avenir Book" panose="02000503020000020003" pitchFamily="2" charset="0"/>
              </a:rPr>
              <a:t>at</a:t>
            </a:r>
            <a:r>
              <a:rPr lang="it-IT" sz="1600" dirty="0">
                <a:latin typeface="Avenir Book" panose="02000503020000020003" pitchFamily="2" charset="0"/>
              </a:rPr>
              <a:t> the </a:t>
            </a:r>
            <a:r>
              <a:rPr lang="it-IT" sz="1600" dirty="0" err="1">
                <a:latin typeface="Avenir Book" panose="02000503020000020003" pitchFamily="2" charset="0"/>
              </a:rPr>
              <a:t>binding</a:t>
            </a:r>
            <a:r>
              <a:rPr lang="it-IT" sz="1600" dirty="0">
                <a:latin typeface="Avenir Book" panose="02000503020000020003" pitchFamily="2" charset="0"/>
              </a:rPr>
              <a:t> site. </a:t>
            </a:r>
            <a:endParaRPr lang="it-IT" sz="1600" dirty="0">
              <a:effectLst/>
              <a:latin typeface="Avenir Book" panose="02000503020000020003" pitchFamily="2" charset="0"/>
            </a:endParaRPr>
          </a:p>
        </p:txBody>
      </p:sp>
      <p:sp>
        <p:nvSpPr>
          <p:cNvPr id="6" name="Rettangolo 5">
            <a:extLst>
              <a:ext uri="{FF2B5EF4-FFF2-40B4-BE49-F238E27FC236}">
                <a16:creationId xmlns:a16="http://schemas.microsoft.com/office/drawing/2014/main" id="{71AFC6C3-A988-9D7F-DBB7-E7AD1B604F9A}"/>
              </a:ext>
            </a:extLst>
          </p:cNvPr>
          <p:cNvSpPr/>
          <p:nvPr/>
        </p:nvSpPr>
        <p:spPr>
          <a:xfrm>
            <a:off x="1243405" y="4924468"/>
            <a:ext cx="4191000" cy="584775"/>
          </a:xfrm>
          <a:prstGeom prst="rect">
            <a:avLst/>
          </a:prstGeom>
          <a:noFill/>
        </p:spPr>
        <p:txBody>
          <a:bodyPr wrap="square">
            <a:spAutoFit/>
          </a:bodyPr>
          <a:lstStyle/>
          <a:p>
            <a:r>
              <a:rPr lang="it-IT" sz="1600" b="1" dirty="0">
                <a:latin typeface="Avenir Book" panose="02000503020000020003" pitchFamily="2" charset="0"/>
              </a:rPr>
              <a:t>- GLABRIDIN: </a:t>
            </a:r>
            <a:r>
              <a:rPr lang="it-IT" sz="1600" dirty="0" err="1">
                <a:latin typeface="Avenir Book" panose="02000503020000020003" pitchFamily="2" charset="0"/>
              </a:rPr>
              <a:t>example</a:t>
            </a:r>
            <a:r>
              <a:rPr lang="it-IT" sz="1600" dirty="0">
                <a:latin typeface="Avenir Book" panose="02000503020000020003" pitchFamily="2" charset="0"/>
              </a:rPr>
              <a:t> of non-competitive </a:t>
            </a:r>
            <a:r>
              <a:rPr lang="it-IT" sz="1600" dirty="0" err="1">
                <a:latin typeface="Avenir Book" panose="02000503020000020003" pitchFamily="2" charset="0"/>
              </a:rPr>
              <a:t>tyrosinase</a:t>
            </a:r>
            <a:r>
              <a:rPr lang="it-IT" sz="1600" dirty="0">
                <a:latin typeface="Avenir Book" panose="02000503020000020003" pitchFamily="2" charset="0"/>
              </a:rPr>
              <a:t> </a:t>
            </a:r>
            <a:r>
              <a:rPr lang="it-IT" sz="1600" dirty="0" err="1">
                <a:latin typeface="Avenir Book" panose="02000503020000020003" pitchFamily="2" charset="0"/>
              </a:rPr>
              <a:t>inhibition</a:t>
            </a:r>
            <a:r>
              <a:rPr lang="it-IT" sz="1600" dirty="0">
                <a:latin typeface="Avenir Book" panose="02000503020000020003" pitchFamily="2" charset="0"/>
              </a:rPr>
              <a:t>.</a:t>
            </a:r>
            <a:endParaRPr lang="it-IT" sz="1600" dirty="0">
              <a:effectLst/>
              <a:latin typeface="Avenir Book" panose="02000503020000020003" pitchFamily="2" charset="0"/>
            </a:endParaRPr>
          </a:p>
        </p:txBody>
      </p:sp>
      <p:sp>
        <p:nvSpPr>
          <p:cNvPr id="7" name="CasellaDiTesto 6">
            <a:extLst>
              <a:ext uri="{FF2B5EF4-FFF2-40B4-BE49-F238E27FC236}">
                <a16:creationId xmlns:a16="http://schemas.microsoft.com/office/drawing/2014/main" id="{6B6819A5-D350-FD8A-36AE-E48A84549699}"/>
              </a:ext>
            </a:extLst>
          </p:cNvPr>
          <p:cNvSpPr txBox="1"/>
          <p:nvPr/>
        </p:nvSpPr>
        <p:spPr>
          <a:xfrm>
            <a:off x="1259848" y="1295400"/>
            <a:ext cx="9733720" cy="369332"/>
          </a:xfrm>
          <a:prstGeom prst="rect">
            <a:avLst/>
          </a:prstGeom>
          <a:solidFill>
            <a:srgbClr val="85C5D7"/>
          </a:solidFill>
        </p:spPr>
        <p:txBody>
          <a:bodyPr wrap="square">
            <a:spAutoFit/>
          </a:bodyPr>
          <a:lstStyle/>
          <a:p>
            <a:pPr algn="ctr"/>
            <a:r>
              <a:rPr lang="it-IT" dirty="0">
                <a:solidFill>
                  <a:srgbClr val="012754"/>
                </a:solidFill>
                <a:latin typeface="Avenir Book" panose="02000503020000020003" pitchFamily="2" charset="0"/>
              </a:rPr>
              <a:t>NON-COMPETITIVE INHIBITION</a:t>
            </a:r>
          </a:p>
        </p:txBody>
      </p:sp>
      <p:sp>
        <p:nvSpPr>
          <p:cNvPr id="8" name="CasellaDiTesto 7">
            <a:extLst>
              <a:ext uri="{FF2B5EF4-FFF2-40B4-BE49-F238E27FC236}">
                <a16:creationId xmlns:a16="http://schemas.microsoft.com/office/drawing/2014/main" id="{CE1D7E72-8475-0BD0-0E1D-E4766CCF47BA}"/>
              </a:ext>
            </a:extLst>
          </p:cNvPr>
          <p:cNvSpPr txBox="1"/>
          <p:nvPr/>
        </p:nvSpPr>
        <p:spPr>
          <a:xfrm>
            <a:off x="1270299" y="2000957"/>
            <a:ext cx="4038600" cy="369332"/>
          </a:xfrm>
          <a:prstGeom prst="rect">
            <a:avLst/>
          </a:prstGeom>
          <a:solidFill>
            <a:schemeClr val="tx1"/>
          </a:solidFill>
          <a:ln>
            <a:solidFill>
              <a:schemeClr val="tx1"/>
            </a:solidFill>
          </a:ln>
        </p:spPr>
        <p:txBody>
          <a:bodyPr wrap="square">
            <a:spAutoFit/>
          </a:bodyPr>
          <a:lstStyle/>
          <a:p>
            <a:r>
              <a:rPr lang="it-IT" dirty="0">
                <a:solidFill>
                  <a:schemeClr val="bg1"/>
                </a:solidFill>
                <a:effectLst/>
                <a:latin typeface="Avenir Medium" panose="02000503020000020003" pitchFamily="2" charset="0"/>
              </a:rPr>
              <a:t>MELANOGENIC ENZYME</a:t>
            </a:r>
          </a:p>
        </p:txBody>
      </p:sp>
      <p:sp>
        <p:nvSpPr>
          <p:cNvPr id="9" name="CasellaDiTesto 8">
            <a:extLst>
              <a:ext uri="{FF2B5EF4-FFF2-40B4-BE49-F238E27FC236}">
                <a16:creationId xmlns:a16="http://schemas.microsoft.com/office/drawing/2014/main" id="{7DD3DA6A-6591-B62A-8E4C-284B2F928427}"/>
              </a:ext>
            </a:extLst>
          </p:cNvPr>
          <p:cNvSpPr txBox="1"/>
          <p:nvPr/>
        </p:nvSpPr>
        <p:spPr>
          <a:xfrm>
            <a:off x="1249398" y="2405260"/>
            <a:ext cx="3429000" cy="338554"/>
          </a:xfrm>
          <a:prstGeom prst="rect">
            <a:avLst/>
          </a:prstGeom>
          <a:noFill/>
          <a:ln>
            <a:noFill/>
          </a:ln>
        </p:spPr>
        <p:txBody>
          <a:bodyPr wrap="square">
            <a:spAutoFit/>
          </a:bodyPr>
          <a:lstStyle/>
          <a:p>
            <a:pPr algn="just"/>
            <a:r>
              <a:rPr lang="it-IT" sz="1600" b="1" dirty="0" err="1">
                <a:effectLst/>
                <a:latin typeface="Avenir" panose="02000503020000020003" pitchFamily="2" charset="0"/>
              </a:rPr>
              <a:t>Tyrosinase</a:t>
            </a:r>
            <a:r>
              <a:rPr lang="it-IT" sz="1600" b="1" dirty="0">
                <a:effectLst/>
                <a:latin typeface="Avenir" panose="02000503020000020003" pitchFamily="2" charset="0"/>
              </a:rPr>
              <a:t> </a:t>
            </a:r>
            <a:r>
              <a:rPr lang="it-IT" sz="1600" b="1" dirty="0" err="1">
                <a:effectLst/>
                <a:latin typeface="Avenir" panose="02000503020000020003" pitchFamily="2" charset="0"/>
              </a:rPr>
              <a:t>inhibitors</a:t>
            </a:r>
            <a:endParaRPr lang="it-IT" sz="1600" dirty="0">
              <a:effectLst/>
              <a:latin typeface="Avenir" panose="02000503020000020003" pitchFamily="2" charset="0"/>
            </a:endParaRPr>
          </a:p>
        </p:txBody>
      </p:sp>
      <p:sp>
        <p:nvSpPr>
          <p:cNvPr id="10" name="Rettangolo 9">
            <a:extLst>
              <a:ext uri="{FF2B5EF4-FFF2-40B4-BE49-F238E27FC236}">
                <a16:creationId xmlns:a16="http://schemas.microsoft.com/office/drawing/2014/main" id="{DE02FBAB-1D1C-1A12-3C87-2576CA3A6AAC}"/>
              </a:ext>
            </a:extLst>
          </p:cNvPr>
          <p:cNvSpPr/>
          <p:nvPr/>
        </p:nvSpPr>
        <p:spPr>
          <a:xfrm>
            <a:off x="6383916" y="1808205"/>
            <a:ext cx="4601584" cy="397714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1" name="Immagine 10">
            <a:extLst>
              <a:ext uri="{FF2B5EF4-FFF2-40B4-BE49-F238E27FC236}">
                <a16:creationId xmlns:a16="http://schemas.microsoft.com/office/drawing/2014/main" id="{2449DD98-94B4-7ECB-D833-B65BB09CDC1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020" t="2173" r="10613" b="2484"/>
          <a:stretch/>
        </p:blipFill>
        <p:spPr>
          <a:xfrm>
            <a:off x="6584589" y="1905000"/>
            <a:ext cx="4159611" cy="3769648"/>
          </a:xfrm>
          <a:prstGeom prst="rect">
            <a:avLst/>
          </a:prstGeom>
          <a:ln w="38100">
            <a:noFill/>
          </a:ln>
        </p:spPr>
      </p:pic>
      <p:sp>
        <p:nvSpPr>
          <p:cNvPr id="12" name="CasellaDiTesto 11">
            <a:extLst>
              <a:ext uri="{FF2B5EF4-FFF2-40B4-BE49-F238E27FC236}">
                <a16:creationId xmlns:a16="http://schemas.microsoft.com/office/drawing/2014/main" id="{7003615F-B143-6AE9-076F-1A85288E12AB}"/>
              </a:ext>
            </a:extLst>
          </p:cNvPr>
          <p:cNvSpPr txBox="1"/>
          <p:nvPr/>
        </p:nvSpPr>
        <p:spPr>
          <a:xfrm>
            <a:off x="3114260" y="487136"/>
            <a:ext cx="6096000" cy="461665"/>
          </a:xfrm>
          <a:prstGeom prst="rect">
            <a:avLst/>
          </a:prstGeom>
          <a:noFill/>
        </p:spPr>
        <p:txBody>
          <a:bodyPr wrap="square">
            <a:spAutoFit/>
          </a:bodyPr>
          <a:lstStyle/>
          <a:p>
            <a:pPr algn="ctr"/>
            <a:r>
              <a:rPr lang="it-IT" sz="2400" b="1" dirty="0">
                <a:latin typeface="Avenir Heavy" panose="02000503020000020003" pitchFamily="2" charset="0"/>
              </a:rPr>
              <a:t>ENZYMES</a:t>
            </a:r>
            <a:endParaRPr lang="it-IT" sz="2400" dirty="0"/>
          </a:p>
        </p:txBody>
      </p:sp>
    </p:spTree>
    <p:extLst>
      <p:ext uri="{BB962C8B-B14F-4D97-AF65-F5344CB8AC3E}">
        <p14:creationId xmlns:p14="http://schemas.microsoft.com/office/powerpoint/2010/main" val="39318961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FD1685FC-6B00-9618-F5CD-3684D9D19351}"/>
              </a:ext>
            </a:extLst>
          </p:cNvPr>
          <p:cNvSpPr/>
          <p:nvPr/>
        </p:nvSpPr>
        <p:spPr>
          <a:xfrm>
            <a:off x="1270299" y="2687720"/>
            <a:ext cx="4267201" cy="830997"/>
          </a:xfrm>
          <a:prstGeom prst="rect">
            <a:avLst/>
          </a:prstGeom>
          <a:noFill/>
        </p:spPr>
        <p:txBody>
          <a:bodyPr wrap="square">
            <a:spAutoFit/>
          </a:bodyPr>
          <a:lstStyle/>
          <a:p>
            <a:r>
              <a:rPr lang="it-IT" sz="1600" b="1" dirty="0">
                <a:effectLst/>
                <a:latin typeface="Avenir Book" panose="02000503020000020003" pitchFamily="2" charset="0"/>
              </a:rPr>
              <a:t>- TRANEXAMIC ACID: </a:t>
            </a:r>
            <a:r>
              <a:rPr lang="it-IT" sz="1600" dirty="0">
                <a:effectLst/>
                <a:latin typeface="Avenir Book" panose="02000503020000020003" pitchFamily="2" charset="0"/>
              </a:rPr>
              <a:t>competitive </a:t>
            </a:r>
            <a:r>
              <a:rPr lang="it-IT" sz="1600" dirty="0" err="1">
                <a:effectLst/>
                <a:latin typeface="Avenir Book" panose="02000503020000020003" pitchFamily="2" charset="0"/>
              </a:rPr>
              <a:t>inhibition</a:t>
            </a:r>
            <a:r>
              <a:rPr lang="it-IT" sz="1600" dirty="0">
                <a:effectLst/>
                <a:latin typeface="Avenir Book" panose="02000503020000020003" pitchFamily="2" charset="0"/>
              </a:rPr>
              <a:t> of </a:t>
            </a:r>
            <a:r>
              <a:rPr lang="it-IT" sz="1600" dirty="0" err="1">
                <a:effectLst/>
                <a:latin typeface="Avenir Book" panose="02000503020000020003" pitchFamily="2" charset="0"/>
              </a:rPr>
              <a:t>tyrosinase</a:t>
            </a:r>
            <a:r>
              <a:rPr lang="it-IT" sz="1600" dirty="0">
                <a:effectLst/>
                <a:latin typeface="Avenir Book" panose="02000503020000020003" pitchFamily="2" charset="0"/>
              </a:rPr>
              <a:t> with the </a:t>
            </a:r>
            <a:r>
              <a:rPr lang="it-IT" sz="1600" dirty="0" err="1">
                <a:effectLst/>
                <a:latin typeface="Avenir Book" panose="02000503020000020003" pitchFamily="2" charset="0"/>
              </a:rPr>
              <a:t>substrate</a:t>
            </a:r>
            <a:r>
              <a:rPr lang="it-IT" sz="1600" dirty="0">
                <a:effectLst/>
                <a:latin typeface="Avenir Book" panose="02000503020000020003" pitchFamily="2" charset="0"/>
              </a:rPr>
              <a:t> </a:t>
            </a:r>
            <a:r>
              <a:rPr lang="it-IT" sz="1600" dirty="0" err="1">
                <a:effectLst/>
                <a:latin typeface="Avenir Book" panose="02000503020000020003" pitchFamily="2" charset="0"/>
              </a:rPr>
              <a:t>Tyr</a:t>
            </a:r>
            <a:r>
              <a:rPr lang="it-IT" sz="1600" dirty="0">
                <a:effectLst/>
                <a:latin typeface="Avenir Book" panose="02000503020000020003" pitchFamily="2" charset="0"/>
              </a:rPr>
              <a:t> at the </a:t>
            </a:r>
            <a:r>
              <a:rPr lang="it-IT" sz="1600" dirty="0" err="1">
                <a:effectLst/>
                <a:latin typeface="Avenir Book" panose="02000503020000020003" pitchFamily="2" charset="0"/>
              </a:rPr>
              <a:t>binding</a:t>
            </a:r>
            <a:r>
              <a:rPr lang="it-IT" sz="1600" dirty="0">
                <a:effectLst/>
                <a:latin typeface="Avenir Book" panose="02000503020000020003" pitchFamily="2" charset="0"/>
              </a:rPr>
              <a:t> site. </a:t>
            </a:r>
          </a:p>
        </p:txBody>
      </p:sp>
      <p:sp>
        <p:nvSpPr>
          <p:cNvPr id="5" name="Rettangolo 4">
            <a:extLst>
              <a:ext uri="{FF2B5EF4-FFF2-40B4-BE49-F238E27FC236}">
                <a16:creationId xmlns:a16="http://schemas.microsoft.com/office/drawing/2014/main" id="{92C50E92-D647-F02B-C440-544A0EDFA444}"/>
              </a:ext>
            </a:extLst>
          </p:cNvPr>
          <p:cNvSpPr/>
          <p:nvPr/>
        </p:nvSpPr>
        <p:spPr>
          <a:xfrm>
            <a:off x="1226680" y="3635708"/>
            <a:ext cx="4463220" cy="584775"/>
          </a:xfrm>
          <a:prstGeom prst="rect">
            <a:avLst/>
          </a:prstGeom>
          <a:noFill/>
        </p:spPr>
        <p:txBody>
          <a:bodyPr wrap="square">
            <a:spAutoFit/>
          </a:bodyPr>
          <a:lstStyle/>
          <a:p>
            <a:r>
              <a:rPr lang="it-IT" sz="1600" b="1" dirty="0">
                <a:latin typeface="Avenir Book" panose="02000503020000020003" pitchFamily="2" charset="0"/>
              </a:rPr>
              <a:t>- ARBUTIN: </a:t>
            </a:r>
            <a:r>
              <a:rPr lang="it-IT" sz="1600" dirty="0">
                <a:latin typeface="Avenir Book" panose="02000503020000020003" pitchFamily="2" charset="0"/>
              </a:rPr>
              <a:t>competitive </a:t>
            </a:r>
            <a:r>
              <a:rPr lang="it-IT" sz="1600" dirty="0" err="1">
                <a:latin typeface="Avenir Book" panose="02000503020000020003" pitchFamily="2" charset="0"/>
              </a:rPr>
              <a:t>inhibition</a:t>
            </a:r>
            <a:r>
              <a:rPr lang="it-IT" sz="1600" dirty="0">
                <a:latin typeface="Avenir Book" panose="02000503020000020003" pitchFamily="2" charset="0"/>
              </a:rPr>
              <a:t> of </a:t>
            </a:r>
            <a:r>
              <a:rPr lang="it-IT" sz="1600" dirty="0" err="1">
                <a:latin typeface="Avenir Book" panose="02000503020000020003" pitchFamily="2" charset="0"/>
              </a:rPr>
              <a:t>tyrosinase</a:t>
            </a:r>
            <a:r>
              <a:rPr lang="it-IT" sz="1600" dirty="0">
                <a:latin typeface="Avenir Book" panose="02000503020000020003" pitchFamily="2" charset="0"/>
              </a:rPr>
              <a:t> with the </a:t>
            </a:r>
            <a:r>
              <a:rPr lang="it-IT" sz="1600" dirty="0" err="1">
                <a:latin typeface="Avenir Book" panose="02000503020000020003" pitchFamily="2" charset="0"/>
              </a:rPr>
              <a:t>substrate</a:t>
            </a:r>
            <a:r>
              <a:rPr lang="it-IT" sz="1600" dirty="0">
                <a:latin typeface="Avenir Book" panose="02000503020000020003" pitchFamily="2" charset="0"/>
              </a:rPr>
              <a:t> L-DOPA </a:t>
            </a:r>
            <a:r>
              <a:rPr lang="it-IT" sz="1600" dirty="0" err="1">
                <a:latin typeface="Avenir Book" panose="02000503020000020003" pitchFamily="2" charset="0"/>
              </a:rPr>
              <a:t>at</a:t>
            </a:r>
            <a:r>
              <a:rPr lang="it-IT" sz="1600" dirty="0">
                <a:latin typeface="Avenir Book" panose="02000503020000020003" pitchFamily="2" charset="0"/>
              </a:rPr>
              <a:t> the </a:t>
            </a:r>
            <a:r>
              <a:rPr lang="it-IT" sz="1600" dirty="0" err="1">
                <a:latin typeface="Avenir Book" panose="02000503020000020003" pitchFamily="2" charset="0"/>
              </a:rPr>
              <a:t>binding</a:t>
            </a:r>
            <a:r>
              <a:rPr lang="it-IT" sz="1600" dirty="0">
                <a:latin typeface="Avenir Book" panose="02000503020000020003" pitchFamily="2" charset="0"/>
              </a:rPr>
              <a:t> site. </a:t>
            </a:r>
            <a:endParaRPr lang="it-IT" sz="1600" dirty="0">
              <a:effectLst/>
              <a:latin typeface="Avenir Book" panose="02000503020000020003" pitchFamily="2" charset="0"/>
            </a:endParaRPr>
          </a:p>
        </p:txBody>
      </p:sp>
      <p:sp>
        <p:nvSpPr>
          <p:cNvPr id="6" name="Rettangolo 5">
            <a:extLst>
              <a:ext uri="{FF2B5EF4-FFF2-40B4-BE49-F238E27FC236}">
                <a16:creationId xmlns:a16="http://schemas.microsoft.com/office/drawing/2014/main" id="{CF5A52FA-42BE-506A-6823-F2FD6CAC573C}"/>
              </a:ext>
            </a:extLst>
          </p:cNvPr>
          <p:cNvSpPr/>
          <p:nvPr/>
        </p:nvSpPr>
        <p:spPr>
          <a:xfrm>
            <a:off x="1276651" y="4397708"/>
            <a:ext cx="4191000" cy="584775"/>
          </a:xfrm>
          <a:prstGeom prst="rect">
            <a:avLst/>
          </a:prstGeom>
          <a:noFill/>
        </p:spPr>
        <p:txBody>
          <a:bodyPr wrap="square">
            <a:spAutoFit/>
          </a:bodyPr>
          <a:lstStyle/>
          <a:p>
            <a:r>
              <a:rPr lang="it-IT" sz="1600" b="1" dirty="0">
                <a:latin typeface="Avenir Book" panose="02000503020000020003" pitchFamily="2" charset="0"/>
              </a:rPr>
              <a:t>- GLABRIDIN: </a:t>
            </a:r>
            <a:r>
              <a:rPr lang="it-IT" sz="1600" dirty="0" err="1">
                <a:latin typeface="Avenir Book" panose="02000503020000020003" pitchFamily="2" charset="0"/>
              </a:rPr>
              <a:t>example</a:t>
            </a:r>
            <a:r>
              <a:rPr lang="it-IT" sz="1600" dirty="0">
                <a:latin typeface="Avenir Book" panose="02000503020000020003" pitchFamily="2" charset="0"/>
              </a:rPr>
              <a:t> of non-competitive </a:t>
            </a:r>
            <a:r>
              <a:rPr lang="it-IT" sz="1600" dirty="0" err="1">
                <a:latin typeface="Avenir Book" panose="02000503020000020003" pitchFamily="2" charset="0"/>
              </a:rPr>
              <a:t>tyrosinase</a:t>
            </a:r>
            <a:r>
              <a:rPr lang="it-IT" sz="1600" dirty="0">
                <a:latin typeface="Avenir Book" panose="02000503020000020003" pitchFamily="2" charset="0"/>
              </a:rPr>
              <a:t> </a:t>
            </a:r>
            <a:r>
              <a:rPr lang="it-IT" sz="1600" dirty="0" err="1">
                <a:latin typeface="Avenir Book" panose="02000503020000020003" pitchFamily="2" charset="0"/>
              </a:rPr>
              <a:t>inhibition</a:t>
            </a:r>
            <a:r>
              <a:rPr lang="it-IT" sz="1600" dirty="0">
                <a:latin typeface="Avenir Book" panose="02000503020000020003" pitchFamily="2" charset="0"/>
              </a:rPr>
              <a:t>.</a:t>
            </a:r>
            <a:endParaRPr lang="it-IT" sz="1600" dirty="0">
              <a:effectLst/>
              <a:latin typeface="Avenir Book" panose="02000503020000020003" pitchFamily="2" charset="0"/>
            </a:endParaRPr>
          </a:p>
        </p:txBody>
      </p:sp>
      <p:sp>
        <p:nvSpPr>
          <p:cNvPr id="7" name="Rettangolo 6">
            <a:extLst>
              <a:ext uri="{FF2B5EF4-FFF2-40B4-BE49-F238E27FC236}">
                <a16:creationId xmlns:a16="http://schemas.microsoft.com/office/drawing/2014/main" id="{11E5B6D3-26F3-0926-D908-A28F77FE7116}"/>
              </a:ext>
            </a:extLst>
          </p:cNvPr>
          <p:cNvSpPr/>
          <p:nvPr/>
        </p:nvSpPr>
        <p:spPr>
          <a:xfrm>
            <a:off x="1270298" y="5095176"/>
            <a:ext cx="4343401" cy="830997"/>
          </a:xfrm>
          <a:prstGeom prst="rect">
            <a:avLst/>
          </a:prstGeom>
          <a:noFill/>
        </p:spPr>
        <p:txBody>
          <a:bodyPr wrap="square">
            <a:spAutoFit/>
          </a:bodyPr>
          <a:lstStyle/>
          <a:p>
            <a:r>
              <a:rPr lang="it-IT" sz="1600" b="1" dirty="0">
                <a:latin typeface="Avenir Book" panose="02000503020000020003" pitchFamily="2" charset="0"/>
              </a:rPr>
              <a:t>- AMINOETHYL PHOSPHINIC ACID: </a:t>
            </a:r>
            <a:r>
              <a:rPr lang="it-IT" sz="1600" dirty="0" err="1">
                <a:latin typeface="Avenir Book" panose="02000503020000020003" pitchFamily="2" charset="0"/>
              </a:rPr>
              <a:t>chelates</a:t>
            </a:r>
            <a:r>
              <a:rPr lang="it-IT" sz="1600" dirty="0">
                <a:latin typeface="Avenir Book" panose="02000503020000020003" pitchFamily="2" charset="0"/>
              </a:rPr>
              <a:t> the </a:t>
            </a:r>
            <a:r>
              <a:rPr lang="it-IT" sz="1600" dirty="0" err="1">
                <a:latin typeface="Avenir Book" panose="02000503020000020003" pitchFamily="2" charset="0"/>
              </a:rPr>
              <a:t>DOPAchrome</a:t>
            </a:r>
            <a:r>
              <a:rPr lang="it-IT" sz="1600" dirty="0">
                <a:latin typeface="Avenir Book" panose="02000503020000020003" pitchFamily="2" charset="0"/>
              </a:rPr>
              <a:t> </a:t>
            </a:r>
            <a:r>
              <a:rPr lang="it-IT" sz="1600" dirty="0" err="1">
                <a:latin typeface="Avenir Book" panose="02000503020000020003" pitchFamily="2" charset="0"/>
              </a:rPr>
              <a:t>preventing</a:t>
            </a:r>
            <a:r>
              <a:rPr lang="it-IT" sz="1600" dirty="0">
                <a:latin typeface="Avenir Book" panose="02000503020000020003" pitchFamily="2" charset="0"/>
              </a:rPr>
              <a:t> </a:t>
            </a:r>
            <a:r>
              <a:rPr lang="it-IT" sz="1600" dirty="0" err="1">
                <a:latin typeface="Avenir Book" panose="02000503020000020003" pitchFamily="2" charset="0"/>
              </a:rPr>
              <a:t>further</a:t>
            </a:r>
            <a:r>
              <a:rPr lang="it-IT" sz="1600" dirty="0">
                <a:latin typeface="Avenir Book" panose="02000503020000020003" pitchFamily="2" charset="0"/>
              </a:rPr>
              <a:t> steps of </a:t>
            </a:r>
            <a:r>
              <a:rPr lang="it-IT" sz="1600" dirty="0" err="1">
                <a:latin typeface="Avenir Book" panose="02000503020000020003" pitchFamily="2" charset="0"/>
              </a:rPr>
              <a:t>transformation</a:t>
            </a:r>
            <a:r>
              <a:rPr lang="it-IT" sz="1600" dirty="0">
                <a:latin typeface="Avenir Book" panose="02000503020000020003" pitchFamily="2" charset="0"/>
              </a:rPr>
              <a:t>.</a:t>
            </a:r>
            <a:endParaRPr lang="it-IT" sz="1600" dirty="0">
              <a:effectLst/>
              <a:latin typeface="Avenir Book" panose="02000503020000020003" pitchFamily="2" charset="0"/>
            </a:endParaRPr>
          </a:p>
        </p:txBody>
      </p:sp>
      <p:sp>
        <p:nvSpPr>
          <p:cNvPr id="8" name="CasellaDiTesto 7">
            <a:extLst>
              <a:ext uri="{FF2B5EF4-FFF2-40B4-BE49-F238E27FC236}">
                <a16:creationId xmlns:a16="http://schemas.microsoft.com/office/drawing/2014/main" id="{937D6A41-2750-9EEA-5895-C81440499B97}"/>
              </a:ext>
            </a:extLst>
          </p:cNvPr>
          <p:cNvSpPr txBox="1"/>
          <p:nvPr/>
        </p:nvSpPr>
        <p:spPr>
          <a:xfrm>
            <a:off x="1259848" y="1295400"/>
            <a:ext cx="9733720" cy="369332"/>
          </a:xfrm>
          <a:prstGeom prst="rect">
            <a:avLst/>
          </a:prstGeom>
          <a:solidFill>
            <a:srgbClr val="85C5D7"/>
          </a:solidFill>
        </p:spPr>
        <p:txBody>
          <a:bodyPr wrap="square">
            <a:spAutoFit/>
          </a:bodyPr>
          <a:lstStyle/>
          <a:p>
            <a:pPr algn="ctr"/>
            <a:r>
              <a:rPr lang="it-IT" dirty="0">
                <a:solidFill>
                  <a:srgbClr val="012754"/>
                </a:solidFill>
                <a:latin typeface="Avenir Book" panose="02000503020000020003" pitchFamily="2" charset="0"/>
              </a:rPr>
              <a:t>SUBSTRATE CHELATING AGENT</a:t>
            </a:r>
          </a:p>
        </p:txBody>
      </p:sp>
      <p:sp>
        <p:nvSpPr>
          <p:cNvPr id="9" name="CasellaDiTesto 8">
            <a:extLst>
              <a:ext uri="{FF2B5EF4-FFF2-40B4-BE49-F238E27FC236}">
                <a16:creationId xmlns:a16="http://schemas.microsoft.com/office/drawing/2014/main" id="{E2FB65E2-CB0F-0D17-1C63-2606B2D4FBBD}"/>
              </a:ext>
            </a:extLst>
          </p:cNvPr>
          <p:cNvSpPr txBox="1"/>
          <p:nvPr/>
        </p:nvSpPr>
        <p:spPr>
          <a:xfrm>
            <a:off x="1270299" y="1826665"/>
            <a:ext cx="4038600" cy="369332"/>
          </a:xfrm>
          <a:prstGeom prst="rect">
            <a:avLst/>
          </a:prstGeom>
          <a:solidFill>
            <a:schemeClr val="tx1"/>
          </a:solidFill>
          <a:ln>
            <a:solidFill>
              <a:schemeClr val="tx1"/>
            </a:solidFill>
          </a:ln>
        </p:spPr>
        <p:txBody>
          <a:bodyPr wrap="square">
            <a:spAutoFit/>
          </a:bodyPr>
          <a:lstStyle/>
          <a:p>
            <a:r>
              <a:rPr lang="it-IT" dirty="0">
                <a:solidFill>
                  <a:schemeClr val="bg1"/>
                </a:solidFill>
                <a:effectLst/>
                <a:latin typeface="Avenir Medium" panose="02000503020000020003" pitchFamily="2" charset="0"/>
              </a:rPr>
              <a:t>MELANOGENIC ENZYME</a:t>
            </a:r>
          </a:p>
        </p:txBody>
      </p:sp>
      <p:sp>
        <p:nvSpPr>
          <p:cNvPr id="10" name="CasellaDiTesto 9">
            <a:extLst>
              <a:ext uri="{FF2B5EF4-FFF2-40B4-BE49-F238E27FC236}">
                <a16:creationId xmlns:a16="http://schemas.microsoft.com/office/drawing/2014/main" id="{B055AD2E-0EF3-2359-27CA-050E49CB936C}"/>
              </a:ext>
            </a:extLst>
          </p:cNvPr>
          <p:cNvSpPr txBox="1"/>
          <p:nvPr/>
        </p:nvSpPr>
        <p:spPr>
          <a:xfrm>
            <a:off x="1249398" y="2230968"/>
            <a:ext cx="3429000" cy="338554"/>
          </a:xfrm>
          <a:prstGeom prst="rect">
            <a:avLst/>
          </a:prstGeom>
          <a:noFill/>
          <a:ln>
            <a:noFill/>
          </a:ln>
        </p:spPr>
        <p:txBody>
          <a:bodyPr wrap="square">
            <a:spAutoFit/>
          </a:bodyPr>
          <a:lstStyle/>
          <a:p>
            <a:pPr algn="just"/>
            <a:r>
              <a:rPr lang="it-IT" sz="1600" b="1" dirty="0" err="1">
                <a:effectLst/>
                <a:latin typeface="Avenir" panose="02000503020000020003" pitchFamily="2" charset="0"/>
              </a:rPr>
              <a:t>Tyrosinase</a:t>
            </a:r>
            <a:r>
              <a:rPr lang="it-IT" sz="1600" b="1" dirty="0">
                <a:effectLst/>
                <a:latin typeface="Avenir" panose="02000503020000020003" pitchFamily="2" charset="0"/>
              </a:rPr>
              <a:t> </a:t>
            </a:r>
            <a:r>
              <a:rPr lang="it-IT" sz="1600" b="1" dirty="0" err="1">
                <a:effectLst/>
                <a:latin typeface="Avenir" panose="02000503020000020003" pitchFamily="2" charset="0"/>
              </a:rPr>
              <a:t>inhibitors</a:t>
            </a:r>
            <a:endParaRPr lang="it-IT" sz="1600" dirty="0">
              <a:effectLst/>
              <a:latin typeface="Avenir" panose="02000503020000020003" pitchFamily="2" charset="0"/>
            </a:endParaRPr>
          </a:p>
        </p:txBody>
      </p:sp>
      <p:sp>
        <p:nvSpPr>
          <p:cNvPr id="11" name="Rettangolo 10">
            <a:extLst>
              <a:ext uri="{FF2B5EF4-FFF2-40B4-BE49-F238E27FC236}">
                <a16:creationId xmlns:a16="http://schemas.microsoft.com/office/drawing/2014/main" id="{2815027A-62B4-B12F-05FF-0FA1E2ED0877}"/>
              </a:ext>
            </a:extLst>
          </p:cNvPr>
          <p:cNvSpPr/>
          <p:nvPr/>
        </p:nvSpPr>
        <p:spPr>
          <a:xfrm>
            <a:off x="6383916" y="1828381"/>
            <a:ext cx="4601584" cy="397714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Immagine 11">
            <a:extLst>
              <a:ext uri="{FF2B5EF4-FFF2-40B4-BE49-F238E27FC236}">
                <a16:creationId xmlns:a16="http://schemas.microsoft.com/office/drawing/2014/main" id="{BE49F835-5BEC-A1B5-5F98-60D3902429B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020" t="2173" r="10613" b="2484"/>
          <a:stretch/>
        </p:blipFill>
        <p:spPr>
          <a:xfrm>
            <a:off x="6584589" y="1925176"/>
            <a:ext cx="4159611" cy="3769648"/>
          </a:xfrm>
          <a:prstGeom prst="rect">
            <a:avLst/>
          </a:prstGeom>
          <a:ln w="38100">
            <a:noFill/>
          </a:ln>
        </p:spPr>
      </p:pic>
      <p:sp>
        <p:nvSpPr>
          <p:cNvPr id="13" name="CasellaDiTesto 12">
            <a:extLst>
              <a:ext uri="{FF2B5EF4-FFF2-40B4-BE49-F238E27FC236}">
                <a16:creationId xmlns:a16="http://schemas.microsoft.com/office/drawing/2014/main" id="{7534BE2F-9D77-2CF8-A2B9-D56D6B5BA624}"/>
              </a:ext>
            </a:extLst>
          </p:cNvPr>
          <p:cNvSpPr txBox="1"/>
          <p:nvPr/>
        </p:nvSpPr>
        <p:spPr>
          <a:xfrm>
            <a:off x="3114260" y="487136"/>
            <a:ext cx="6096000" cy="461665"/>
          </a:xfrm>
          <a:prstGeom prst="rect">
            <a:avLst/>
          </a:prstGeom>
          <a:noFill/>
        </p:spPr>
        <p:txBody>
          <a:bodyPr wrap="square">
            <a:spAutoFit/>
          </a:bodyPr>
          <a:lstStyle/>
          <a:p>
            <a:pPr algn="ctr"/>
            <a:r>
              <a:rPr lang="it-IT" sz="2400" b="1" dirty="0">
                <a:latin typeface="Avenir Heavy" panose="02000503020000020003" pitchFamily="2" charset="0"/>
              </a:rPr>
              <a:t>ENZYMES</a:t>
            </a:r>
            <a:endParaRPr lang="it-IT" sz="2400" dirty="0"/>
          </a:p>
        </p:txBody>
      </p:sp>
    </p:spTree>
    <p:extLst>
      <p:ext uri="{BB962C8B-B14F-4D97-AF65-F5344CB8AC3E}">
        <p14:creationId xmlns:p14="http://schemas.microsoft.com/office/powerpoint/2010/main" val="142026285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EE9D9E2-45A7-9D50-3E6C-A1516AD9CF93}"/>
              </a:ext>
            </a:extLst>
          </p:cNvPr>
          <p:cNvSpPr txBox="1"/>
          <p:nvPr/>
        </p:nvSpPr>
        <p:spPr>
          <a:xfrm>
            <a:off x="1858992" y="3544962"/>
            <a:ext cx="3306936" cy="1169551"/>
          </a:xfrm>
          <a:prstGeom prst="rect">
            <a:avLst/>
          </a:prstGeom>
          <a:noFill/>
        </p:spPr>
        <p:txBody>
          <a:bodyPr wrap="square">
            <a:spAutoFit/>
          </a:bodyPr>
          <a:lstStyle/>
          <a:p>
            <a:pPr algn="just"/>
            <a:r>
              <a:rPr lang="en-US" sz="1400" dirty="0">
                <a:solidFill>
                  <a:srgbClr val="012754"/>
                </a:solidFill>
                <a:latin typeface="Avenir" panose="02000503020000020003" pitchFamily="2" charset="0"/>
              </a:rPr>
              <a:t>It is a protocol with lightening and depigmenting activity specifically designed for the treatment of SKIN PIGMENTATION of the face and the rest of the body.</a:t>
            </a:r>
          </a:p>
        </p:txBody>
      </p:sp>
      <p:sp>
        <p:nvSpPr>
          <p:cNvPr id="5" name="Rettangolo 4">
            <a:extLst>
              <a:ext uri="{FF2B5EF4-FFF2-40B4-BE49-F238E27FC236}">
                <a16:creationId xmlns:a16="http://schemas.microsoft.com/office/drawing/2014/main" id="{15AAED2B-7569-0FA6-9A21-3D8B4C1F6F4F}"/>
              </a:ext>
            </a:extLst>
          </p:cNvPr>
          <p:cNvSpPr/>
          <p:nvPr/>
        </p:nvSpPr>
        <p:spPr>
          <a:xfrm>
            <a:off x="990600" y="609600"/>
            <a:ext cx="9753600" cy="4803924"/>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6" name="Immagine 5">
            <a:extLst>
              <a:ext uri="{FF2B5EF4-FFF2-40B4-BE49-F238E27FC236}">
                <a16:creationId xmlns:a16="http://schemas.microsoft.com/office/drawing/2014/main" id="{57265496-358C-E3EB-E26E-D57C649C76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5900" y="340905"/>
            <a:ext cx="7248631" cy="4963638"/>
          </a:xfrm>
          <a:prstGeom prst="rect">
            <a:avLst/>
          </a:prstGeom>
        </p:spPr>
      </p:pic>
      <p:grpSp>
        <p:nvGrpSpPr>
          <p:cNvPr id="7" name="Gruppo 6">
            <a:extLst>
              <a:ext uri="{FF2B5EF4-FFF2-40B4-BE49-F238E27FC236}">
                <a16:creationId xmlns:a16="http://schemas.microsoft.com/office/drawing/2014/main" id="{723BDD83-C4FB-D320-F187-E7AAD86F5028}"/>
              </a:ext>
            </a:extLst>
          </p:cNvPr>
          <p:cNvGrpSpPr/>
          <p:nvPr/>
        </p:nvGrpSpPr>
        <p:grpSpPr>
          <a:xfrm>
            <a:off x="1690920" y="1106562"/>
            <a:ext cx="3597360" cy="1937237"/>
            <a:chOff x="1706592" y="646916"/>
            <a:chExt cx="3597360" cy="1937237"/>
          </a:xfrm>
        </p:grpSpPr>
        <p:pic>
          <p:nvPicPr>
            <p:cNvPr id="8" name="Immagine 7" descr="Immagine che contiene freccia&#10;&#10;Descrizione generata automaticamente">
              <a:extLst>
                <a:ext uri="{FF2B5EF4-FFF2-40B4-BE49-F238E27FC236}">
                  <a16:creationId xmlns:a16="http://schemas.microsoft.com/office/drawing/2014/main" id="{A80DA57E-D5E6-86B2-058A-F6DF874A328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392" r="32353" b="36336"/>
            <a:stretch/>
          </p:blipFill>
          <p:spPr>
            <a:xfrm>
              <a:off x="2819399" y="646916"/>
              <a:ext cx="1289620" cy="1137921"/>
            </a:xfrm>
            <a:prstGeom prst="rect">
              <a:avLst/>
            </a:prstGeom>
          </p:spPr>
        </p:pic>
        <p:pic>
          <p:nvPicPr>
            <p:cNvPr id="9" name="Immagine 8" descr="Immagine che contiene freccia&#10;&#10;Descrizione generata automaticamente">
              <a:extLst>
                <a:ext uri="{FF2B5EF4-FFF2-40B4-BE49-F238E27FC236}">
                  <a16:creationId xmlns:a16="http://schemas.microsoft.com/office/drawing/2014/main" id="{54D93D94-ECDA-E5D0-3683-3680B7929E8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95" t="60923" r="-1227" b="11687"/>
            <a:stretch/>
          </p:blipFill>
          <p:spPr>
            <a:xfrm>
              <a:off x="1706592" y="1866116"/>
              <a:ext cx="3597360" cy="489573"/>
            </a:xfrm>
            <a:prstGeom prst="rect">
              <a:avLst/>
            </a:prstGeom>
          </p:spPr>
        </p:pic>
        <p:pic>
          <p:nvPicPr>
            <p:cNvPr id="10" name="Immagine 9">
              <a:extLst>
                <a:ext uri="{FF2B5EF4-FFF2-40B4-BE49-F238E27FC236}">
                  <a16:creationId xmlns:a16="http://schemas.microsoft.com/office/drawing/2014/main" id="{E7CBD505-9D47-17D7-12F1-3487733AB2D4}"/>
                </a:ext>
              </a:extLst>
            </p:cNvPr>
            <p:cNvPicPr>
              <a:picLocks noChangeAspect="1"/>
            </p:cNvPicPr>
            <p:nvPr/>
          </p:nvPicPr>
          <p:blipFill rotWithShape="1">
            <a:blip r:embed="rId4">
              <a:extLst>
                <a:ext uri="{28A0092B-C50C-407E-A947-70E740481C1C}">
                  <a14:useLocalDpi xmlns:a14="http://schemas.microsoft.com/office/drawing/2010/main" val="0"/>
                </a:ext>
              </a:extLst>
            </a:blip>
            <a:srcRect t="75849" b="10796"/>
            <a:stretch/>
          </p:blipFill>
          <p:spPr>
            <a:xfrm>
              <a:off x="1828800" y="2286000"/>
              <a:ext cx="3352800" cy="298153"/>
            </a:xfrm>
            <a:prstGeom prst="rect">
              <a:avLst/>
            </a:prstGeom>
          </p:spPr>
        </p:pic>
      </p:grpSp>
    </p:spTree>
    <p:extLst>
      <p:ext uri="{BB962C8B-B14F-4D97-AF65-F5344CB8AC3E}">
        <p14:creationId xmlns:p14="http://schemas.microsoft.com/office/powerpoint/2010/main" val="4044225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4A66C9CA-F356-67C1-0EC6-8FF07E62DF43}"/>
              </a:ext>
            </a:extLst>
          </p:cNvPr>
          <p:cNvSpPr txBox="1"/>
          <p:nvPr/>
        </p:nvSpPr>
        <p:spPr>
          <a:xfrm>
            <a:off x="1702676" y="3936142"/>
            <a:ext cx="4128812" cy="738664"/>
          </a:xfrm>
          <a:prstGeom prst="rect">
            <a:avLst/>
          </a:prstGeom>
          <a:noFill/>
        </p:spPr>
        <p:txBody>
          <a:bodyPr wrap="square">
            <a:spAutoFit/>
          </a:bodyPr>
          <a:lstStyle/>
          <a:p>
            <a:pPr algn="just"/>
            <a:r>
              <a:rPr lang="en-US" sz="1400" dirty="0">
                <a:solidFill>
                  <a:srgbClr val="012754"/>
                </a:solidFill>
                <a:latin typeface="Avenir" panose="02000503020000020003" pitchFamily="2" charset="0"/>
              </a:rPr>
              <a:t>The formulation is compatible with</a:t>
            </a:r>
          </a:p>
          <a:p>
            <a:pPr algn="just"/>
            <a:r>
              <a:rPr lang="en-US" sz="1400" dirty="0">
                <a:solidFill>
                  <a:srgbClr val="012754"/>
                </a:solidFill>
                <a:latin typeface="Avenir" panose="02000503020000020003" pitchFamily="2" charset="0"/>
              </a:rPr>
              <a:t>ALL PHOTOTYPES, for oily and dry skin.</a:t>
            </a:r>
          </a:p>
          <a:p>
            <a:pPr algn="just"/>
            <a:endParaRPr lang="it-IT" sz="1400" dirty="0">
              <a:latin typeface="Avenir" panose="02000503020000020003" pitchFamily="2" charset="0"/>
            </a:endParaRPr>
          </a:p>
        </p:txBody>
      </p:sp>
      <p:pic>
        <p:nvPicPr>
          <p:cNvPr id="5" name="Immagine 4">
            <a:extLst>
              <a:ext uri="{FF2B5EF4-FFF2-40B4-BE49-F238E27FC236}">
                <a16:creationId xmlns:a16="http://schemas.microsoft.com/office/drawing/2014/main" id="{05E085D5-8FB2-5341-551C-836BFECEA2A9}"/>
              </a:ext>
            </a:extLst>
          </p:cNvPr>
          <p:cNvPicPr>
            <a:picLocks noChangeAspect="1"/>
          </p:cNvPicPr>
          <p:nvPr/>
        </p:nvPicPr>
        <p:blipFill rotWithShape="1">
          <a:blip r:embed="rId2">
            <a:alphaModFix amt="74000"/>
            <a:extLst>
              <a:ext uri="{BEBA8EAE-BF5A-486C-A8C5-ECC9F3942E4B}">
                <a14:imgProps xmlns:a14="http://schemas.microsoft.com/office/drawing/2010/main">
                  <a14:imgLayer r:embed="rId3">
                    <a14:imgEffect>
                      <a14:colorTemperature colorTemp="7652"/>
                    </a14:imgEffect>
                    <a14:imgEffect>
                      <a14:saturation sat="0"/>
                    </a14:imgEffect>
                  </a14:imgLayer>
                </a14:imgProps>
              </a:ext>
              <a:ext uri="{28A0092B-C50C-407E-A947-70E740481C1C}">
                <a14:useLocalDpi xmlns:a14="http://schemas.microsoft.com/office/drawing/2010/main" val="0"/>
              </a:ext>
            </a:extLst>
          </a:blip>
          <a:srcRect l="29754" t="-1087" r="9779" b="1087"/>
          <a:stretch/>
        </p:blipFill>
        <p:spPr>
          <a:xfrm>
            <a:off x="6992302" y="344562"/>
            <a:ext cx="5225974" cy="5690678"/>
          </a:xfrm>
          <a:prstGeom prst="rect">
            <a:avLst/>
          </a:prstGeom>
        </p:spPr>
      </p:pic>
      <p:sp>
        <p:nvSpPr>
          <p:cNvPr id="6" name="Rettangolo 5">
            <a:extLst>
              <a:ext uri="{FF2B5EF4-FFF2-40B4-BE49-F238E27FC236}">
                <a16:creationId xmlns:a16="http://schemas.microsoft.com/office/drawing/2014/main" id="{7414ECE3-D6CC-5BC1-A96D-215FBAED5859}"/>
              </a:ext>
            </a:extLst>
          </p:cNvPr>
          <p:cNvSpPr/>
          <p:nvPr/>
        </p:nvSpPr>
        <p:spPr>
          <a:xfrm>
            <a:off x="864476" y="762000"/>
            <a:ext cx="9753600" cy="4803924"/>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7" name="Gruppo 6">
            <a:extLst>
              <a:ext uri="{FF2B5EF4-FFF2-40B4-BE49-F238E27FC236}">
                <a16:creationId xmlns:a16="http://schemas.microsoft.com/office/drawing/2014/main" id="{CC5E4F04-022E-A34A-1D59-6ED7BBD282D7}"/>
              </a:ext>
            </a:extLst>
          </p:cNvPr>
          <p:cNvGrpSpPr/>
          <p:nvPr/>
        </p:nvGrpSpPr>
        <p:grpSpPr>
          <a:xfrm>
            <a:off x="1564796" y="1258962"/>
            <a:ext cx="3597360" cy="1937237"/>
            <a:chOff x="1706592" y="646916"/>
            <a:chExt cx="3597360" cy="1937237"/>
          </a:xfrm>
        </p:grpSpPr>
        <p:pic>
          <p:nvPicPr>
            <p:cNvPr id="8" name="Immagine 7" descr="Immagine che contiene freccia&#10;&#10;Descrizione generata automaticamente">
              <a:extLst>
                <a:ext uri="{FF2B5EF4-FFF2-40B4-BE49-F238E27FC236}">
                  <a16:creationId xmlns:a16="http://schemas.microsoft.com/office/drawing/2014/main" id="{0EFAD584-43C4-07A9-1995-963C678F5A9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392" r="32353" b="36336"/>
            <a:stretch/>
          </p:blipFill>
          <p:spPr>
            <a:xfrm>
              <a:off x="2819399" y="646916"/>
              <a:ext cx="1289620" cy="1137921"/>
            </a:xfrm>
            <a:prstGeom prst="rect">
              <a:avLst/>
            </a:prstGeom>
          </p:spPr>
        </p:pic>
        <p:pic>
          <p:nvPicPr>
            <p:cNvPr id="9" name="Immagine 8" descr="Immagine che contiene freccia&#10;&#10;Descrizione generata automaticamente">
              <a:extLst>
                <a:ext uri="{FF2B5EF4-FFF2-40B4-BE49-F238E27FC236}">
                  <a16:creationId xmlns:a16="http://schemas.microsoft.com/office/drawing/2014/main" id="{88365BD5-CD84-E1C3-5BCD-3C861622BEA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95" t="60923" r="-1227" b="11687"/>
            <a:stretch/>
          </p:blipFill>
          <p:spPr>
            <a:xfrm>
              <a:off x="1706592" y="1866116"/>
              <a:ext cx="3597360" cy="489573"/>
            </a:xfrm>
            <a:prstGeom prst="rect">
              <a:avLst/>
            </a:prstGeom>
          </p:spPr>
        </p:pic>
        <p:pic>
          <p:nvPicPr>
            <p:cNvPr id="10" name="Immagine 9">
              <a:extLst>
                <a:ext uri="{FF2B5EF4-FFF2-40B4-BE49-F238E27FC236}">
                  <a16:creationId xmlns:a16="http://schemas.microsoft.com/office/drawing/2014/main" id="{D4F4454C-2167-06A3-F660-42A515904B51}"/>
                </a:ext>
              </a:extLst>
            </p:cNvPr>
            <p:cNvPicPr>
              <a:picLocks noChangeAspect="1"/>
            </p:cNvPicPr>
            <p:nvPr/>
          </p:nvPicPr>
          <p:blipFill rotWithShape="1">
            <a:blip r:embed="rId5">
              <a:extLst>
                <a:ext uri="{28A0092B-C50C-407E-A947-70E740481C1C}">
                  <a14:useLocalDpi xmlns:a14="http://schemas.microsoft.com/office/drawing/2010/main" val="0"/>
                </a:ext>
              </a:extLst>
            </a:blip>
            <a:srcRect t="75849" b="10796"/>
            <a:stretch/>
          </p:blipFill>
          <p:spPr>
            <a:xfrm>
              <a:off x="1828800" y="2286000"/>
              <a:ext cx="3352800" cy="298153"/>
            </a:xfrm>
            <a:prstGeom prst="rect">
              <a:avLst/>
            </a:prstGeom>
          </p:spPr>
        </p:pic>
      </p:grpSp>
    </p:spTree>
    <p:extLst>
      <p:ext uri="{BB962C8B-B14F-4D97-AF65-F5344CB8AC3E}">
        <p14:creationId xmlns:p14="http://schemas.microsoft.com/office/powerpoint/2010/main" val="1462756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F96D5B6A-8A6E-A594-561D-DBF1B80DAA84}"/>
              </a:ext>
            </a:extLst>
          </p:cNvPr>
          <p:cNvSpPr txBox="1"/>
          <p:nvPr/>
        </p:nvSpPr>
        <p:spPr>
          <a:xfrm>
            <a:off x="1660729" y="3402449"/>
            <a:ext cx="3352800" cy="1384995"/>
          </a:xfrm>
          <a:prstGeom prst="rect">
            <a:avLst/>
          </a:prstGeom>
          <a:noFill/>
        </p:spPr>
        <p:txBody>
          <a:bodyPr wrap="square">
            <a:spAutoFit/>
          </a:bodyPr>
          <a:lstStyle/>
          <a:p>
            <a:pPr algn="just"/>
            <a:r>
              <a:rPr lang="en-US" sz="1400" dirty="0">
                <a:solidFill>
                  <a:srgbClr val="012754"/>
                </a:solidFill>
                <a:latin typeface="Avenir" panose="02000503020000020003" pitchFamily="2" charset="0"/>
              </a:rPr>
              <a:t>The depigmenting activity is carried out by SPECIFIC ACTIVE INGREDIENTS, assisted by a superficial peeling action that promotes epidermal renewal and favors the delivery to deeper derma layers.</a:t>
            </a:r>
          </a:p>
        </p:txBody>
      </p:sp>
      <p:pic>
        <p:nvPicPr>
          <p:cNvPr id="5" name="Immagine 4">
            <a:extLst>
              <a:ext uri="{FF2B5EF4-FFF2-40B4-BE49-F238E27FC236}">
                <a16:creationId xmlns:a16="http://schemas.microsoft.com/office/drawing/2014/main" id="{7DBFE5D1-54B1-1EE4-C1D1-457D66865328}"/>
              </a:ext>
            </a:extLst>
          </p:cNvPr>
          <p:cNvPicPr>
            <a:picLocks noChangeAspect="1"/>
          </p:cNvPicPr>
          <p:nvPr/>
        </p:nvPicPr>
        <p:blipFill rotWithShape="1">
          <a:blip r:embed="rId2">
            <a:alphaModFix amt="75000"/>
            <a:extLst>
              <a:ext uri="{BEBA8EAE-BF5A-486C-A8C5-ECC9F3942E4B}">
                <a14:imgProps xmlns:a14="http://schemas.microsoft.com/office/drawing/2010/main">
                  <a14:imgLayer r:embed="rId3">
                    <a14:imgEffect>
                      <a14:saturation sat="0"/>
                    </a14:imgEffect>
                  </a14:imgLayer>
                </a14:imgProps>
              </a:ext>
              <a:ext uri="{28A0092B-C50C-407E-A947-70E740481C1C}">
                <a14:useLocalDpi xmlns:a14="http://schemas.microsoft.com/office/drawing/2010/main" val="0"/>
              </a:ext>
            </a:extLst>
          </a:blip>
          <a:srcRect l="3076" t="5390" r="31872" b="9447"/>
          <a:stretch/>
        </p:blipFill>
        <p:spPr>
          <a:xfrm>
            <a:off x="7010399" y="0"/>
            <a:ext cx="5181601" cy="6019800"/>
          </a:xfrm>
          <a:prstGeom prst="rect">
            <a:avLst/>
          </a:prstGeom>
        </p:spPr>
      </p:pic>
      <p:sp>
        <p:nvSpPr>
          <p:cNvPr id="6" name="Rettangolo 5">
            <a:extLst>
              <a:ext uri="{FF2B5EF4-FFF2-40B4-BE49-F238E27FC236}">
                <a16:creationId xmlns:a16="http://schemas.microsoft.com/office/drawing/2014/main" id="{AA29E21D-8FDB-3DA8-44EE-7034E2F644AA}"/>
              </a:ext>
            </a:extLst>
          </p:cNvPr>
          <p:cNvSpPr/>
          <p:nvPr/>
        </p:nvSpPr>
        <p:spPr>
          <a:xfrm>
            <a:off x="838201" y="646038"/>
            <a:ext cx="7620000" cy="4803924"/>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7" name="Gruppo 6">
            <a:extLst>
              <a:ext uri="{FF2B5EF4-FFF2-40B4-BE49-F238E27FC236}">
                <a16:creationId xmlns:a16="http://schemas.microsoft.com/office/drawing/2014/main" id="{9197FC40-AE95-6E07-49B8-8B5082F979E2}"/>
              </a:ext>
            </a:extLst>
          </p:cNvPr>
          <p:cNvGrpSpPr/>
          <p:nvPr/>
        </p:nvGrpSpPr>
        <p:grpSpPr>
          <a:xfrm>
            <a:off x="1538521" y="1143000"/>
            <a:ext cx="3597360" cy="1937237"/>
            <a:chOff x="1706592" y="646916"/>
            <a:chExt cx="3597360" cy="1937237"/>
          </a:xfrm>
        </p:grpSpPr>
        <p:pic>
          <p:nvPicPr>
            <p:cNvPr id="8" name="Immagine 7" descr="Immagine che contiene freccia&#10;&#10;Descrizione generata automaticamente">
              <a:extLst>
                <a:ext uri="{FF2B5EF4-FFF2-40B4-BE49-F238E27FC236}">
                  <a16:creationId xmlns:a16="http://schemas.microsoft.com/office/drawing/2014/main" id="{A0179163-2E2D-CD70-0C37-98E1593C19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392" r="32353" b="36336"/>
            <a:stretch/>
          </p:blipFill>
          <p:spPr>
            <a:xfrm>
              <a:off x="2819399" y="646916"/>
              <a:ext cx="1289620" cy="1137921"/>
            </a:xfrm>
            <a:prstGeom prst="rect">
              <a:avLst/>
            </a:prstGeom>
          </p:spPr>
        </p:pic>
        <p:pic>
          <p:nvPicPr>
            <p:cNvPr id="9" name="Immagine 8" descr="Immagine che contiene freccia&#10;&#10;Descrizione generata automaticamente">
              <a:extLst>
                <a:ext uri="{FF2B5EF4-FFF2-40B4-BE49-F238E27FC236}">
                  <a16:creationId xmlns:a16="http://schemas.microsoft.com/office/drawing/2014/main" id="{B594380D-BB9E-095D-2A2B-B16EA03977A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95" t="60923" r="-1227" b="11687"/>
            <a:stretch/>
          </p:blipFill>
          <p:spPr>
            <a:xfrm>
              <a:off x="1706592" y="1866116"/>
              <a:ext cx="3597360" cy="489573"/>
            </a:xfrm>
            <a:prstGeom prst="rect">
              <a:avLst/>
            </a:prstGeom>
          </p:spPr>
        </p:pic>
        <p:pic>
          <p:nvPicPr>
            <p:cNvPr id="10" name="Immagine 9">
              <a:extLst>
                <a:ext uri="{FF2B5EF4-FFF2-40B4-BE49-F238E27FC236}">
                  <a16:creationId xmlns:a16="http://schemas.microsoft.com/office/drawing/2014/main" id="{5221A757-5329-2A05-7799-D75570C4E023}"/>
                </a:ext>
              </a:extLst>
            </p:cNvPr>
            <p:cNvPicPr>
              <a:picLocks noChangeAspect="1"/>
            </p:cNvPicPr>
            <p:nvPr/>
          </p:nvPicPr>
          <p:blipFill rotWithShape="1">
            <a:blip r:embed="rId5">
              <a:extLst>
                <a:ext uri="{28A0092B-C50C-407E-A947-70E740481C1C}">
                  <a14:useLocalDpi xmlns:a14="http://schemas.microsoft.com/office/drawing/2010/main" val="0"/>
                </a:ext>
              </a:extLst>
            </a:blip>
            <a:srcRect t="75849" b="10796"/>
            <a:stretch/>
          </p:blipFill>
          <p:spPr>
            <a:xfrm>
              <a:off x="1828800" y="2286000"/>
              <a:ext cx="3352800" cy="298153"/>
            </a:xfrm>
            <a:prstGeom prst="rect">
              <a:avLst/>
            </a:prstGeom>
          </p:spPr>
        </p:pic>
      </p:grpSp>
    </p:spTree>
    <p:extLst>
      <p:ext uri="{BB962C8B-B14F-4D97-AF65-F5344CB8AC3E}">
        <p14:creationId xmlns:p14="http://schemas.microsoft.com/office/powerpoint/2010/main" val="101989730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CCB0F57D-FA91-C9C0-1998-6D4A044AB1F5}"/>
              </a:ext>
            </a:extLst>
          </p:cNvPr>
          <p:cNvSpPr txBox="1"/>
          <p:nvPr/>
        </p:nvSpPr>
        <p:spPr>
          <a:xfrm>
            <a:off x="1771242" y="3868776"/>
            <a:ext cx="3352801" cy="738664"/>
          </a:xfrm>
          <a:prstGeom prst="rect">
            <a:avLst/>
          </a:prstGeom>
          <a:noFill/>
        </p:spPr>
        <p:txBody>
          <a:bodyPr wrap="square">
            <a:spAutoFit/>
          </a:bodyPr>
          <a:lstStyle/>
          <a:p>
            <a:r>
              <a:rPr lang="it-IT" sz="1400" dirty="0">
                <a:effectLst/>
                <a:latin typeface="Avenir Light" panose="020B0402020203020204" pitchFamily="34" charset="77"/>
              </a:rPr>
              <a:t>The innovative </a:t>
            </a:r>
            <a:r>
              <a:rPr lang="it-IT" sz="1400" b="1" dirty="0">
                <a:effectLst/>
                <a:latin typeface="Avenir" panose="02000503020000020003" pitchFamily="2" charset="0"/>
              </a:rPr>
              <a:t>PROFESSIONAL KIT</a:t>
            </a:r>
            <a:r>
              <a:rPr lang="it-IT" sz="1400" dirty="0">
                <a:effectLst/>
                <a:latin typeface="Avenir Light" panose="020B0402020203020204" pitchFamily="34" charset="77"/>
              </a:rPr>
              <a:t> </a:t>
            </a:r>
            <a:r>
              <a:rPr lang="it-IT" sz="1400" dirty="0" err="1">
                <a:effectLst/>
                <a:latin typeface="Avenir Light" panose="020B0402020203020204" pitchFamily="34" charset="77"/>
              </a:rPr>
              <a:t>is</a:t>
            </a:r>
            <a:r>
              <a:rPr lang="it-IT" sz="1400" dirty="0">
                <a:effectLst/>
                <a:latin typeface="Avenir Light" panose="020B0402020203020204" pitchFamily="34" charset="77"/>
              </a:rPr>
              <a:t> the game </a:t>
            </a:r>
            <a:r>
              <a:rPr lang="it-IT" sz="1400" dirty="0" err="1">
                <a:effectLst/>
                <a:latin typeface="Avenir Light" panose="020B0402020203020204" pitchFamily="34" charset="77"/>
              </a:rPr>
              <a:t>changer</a:t>
            </a:r>
            <a:r>
              <a:rPr lang="it-IT" sz="1400" dirty="0">
                <a:effectLst/>
                <a:latin typeface="Avenir Light" panose="020B0402020203020204" pitchFamily="34" charset="77"/>
              </a:rPr>
              <a:t> in </a:t>
            </a:r>
            <a:r>
              <a:rPr lang="it-IT" sz="1400" dirty="0" err="1">
                <a:effectLst/>
                <a:latin typeface="Avenir Light" panose="020B0402020203020204" pitchFamily="34" charset="77"/>
              </a:rPr>
              <a:t>depigmentation</a:t>
            </a:r>
            <a:r>
              <a:rPr lang="it-IT" sz="1400" dirty="0">
                <a:effectLst/>
                <a:latin typeface="Avenir Light" panose="020B0402020203020204" pitchFamily="34" charset="77"/>
              </a:rPr>
              <a:t> therapy</a:t>
            </a:r>
            <a:r>
              <a:rPr lang="it-IT" sz="1400" dirty="0">
                <a:latin typeface="Avenir Light" panose="020B0402020203020204" pitchFamily="34" charset="77"/>
              </a:rPr>
              <a:t> </a:t>
            </a:r>
            <a:r>
              <a:rPr lang="it-IT" sz="1400" dirty="0">
                <a:effectLst/>
                <a:latin typeface="Avenir Light" panose="020B0402020203020204" pitchFamily="34" charset="77"/>
              </a:rPr>
              <a:t>and </a:t>
            </a:r>
            <a:r>
              <a:rPr lang="it-IT" sz="1400" b="1" dirty="0" err="1">
                <a:effectLst/>
                <a:latin typeface="Avenir" panose="02000503020000020003" pitchFamily="2" charset="0"/>
              </a:rPr>
              <a:t>includes</a:t>
            </a:r>
            <a:r>
              <a:rPr lang="it-IT" sz="1400" dirty="0">
                <a:effectLst/>
                <a:latin typeface="Avenir Light" panose="020B0402020203020204" pitchFamily="34" charset="77"/>
              </a:rPr>
              <a:t>:</a:t>
            </a:r>
          </a:p>
        </p:txBody>
      </p:sp>
      <p:pic>
        <p:nvPicPr>
          <p:cNvPr id="5" name="Immagine 4">
            <a:extLst>
              <a:ext uri="{FF2B5EF4-FFF2-40B4-BE49-F238E27FC236}">
                <a16:creationId xmlns:a16="http://schemas.microsoft.com/office/drawing/2014/main" id="{C0F7F19E-1953-691F-87C1-3A302DCCE5E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88" t="65161" r="84373" b="5629"/>
          <a:stretch/>
        </p:blipFill>
        <p:spPr>
          <a:xfrm>
            <a:off x="7243997" y="2955222"/>
            <a:ext cx="720341" cy="1337778"/>
          </a:xfrm>
          <a:prstGeom prst="rect">
            <a:avLst/>
          </a:prstGeom>
        </p:spPr>
      </p:pic>
      <p:sp>
        <p:nvSpPr>
          <p:cNvPr id="6" name="CasellaDiTesto 5">
            <a:extLst>
              <a:ext uri="{FF2B5EF4-FFF2-40B4-BE49-F238E27FC236}">
                <a16:creationId xmlns:a16="http://schemas.microsoft.com/office/drawing/2014/main" id="{472E2465-73CE-79D8-D82B-C36152CA6A71}"/>
              </a:ext>
            </a:extLst>
          </p:cNvPr>
          <p:cNvSpPr txBox="1"/>
          <p:nvPr/>
        </p:nvSpPr>
        <p:spPr>
          <a:xfrm>
            <a:off x="5894161" y="4367167"/>
            <a:ext cx="2716439" cy="523220"/>
          </a:xfrm>
          <a:prstGeom prst="rect">
            <a:avLst/>
          </a:prstGeom>
          <a:noFill/>
        </p:spPr>
        <p:txBody>
          <a:bodyPr wrap="square">
            <a:spAutoFit/>
          </a:bodyPr>
          <a:lstStyle/>
          <a:p>
            <a:pPr algn="ctr"/>
            <a:r>
              <a:rPr lang="it-IT" sz="1400" b="1" dirty="0">
                <a:effectLst/>
                <a:latin typeface="Avenir" panose="02000503020000020003" pitchFamily="2" charset="0"/>
              </a:rPr>
              <a:t>2 VIALS - MESOTHERAPY</a:t>
            </a:r>
            <a:endParaRPr lang="it-IT" sz="1400" dirty="0">
              <a:effectLst/>
              <a:latin typeface="Avenir" panose="02000503020000020003" pitchFamily="2" charset="0"/>
            </a:endParaRPr>
          </a:p>
          <a:p>
            <a:pPr algn="ctr"/>
            <a:r>
              <a:rPr lang="it-IT" sz="1400" dirty="0">
                <a:effectLst/>
                <a:latin typeface="Avenir Light" panose="020B0402020203020204" pitchFamily="34" charset="77"/>
              </a:rPr>
              <a:t>for 4 </a:t>
            </a:r>
            <a:r>
              <a:rPr lang="it-IT" sz="1400" dirty="0" err="1">
                <a:effectLst/>
                <a:latin typeface="Avenir Light" panose="020B0402020203020204" pitchFamily="34" charset="77"/>
              </a:rPr>
              <a:t>outpatient</a:t>
            </a:r>
            <a:r>
              <a:rPr lang="it-IT" sz="1400" dirty="0">
                <a:effectLst/>
                <a:latin typeface="Avenir Light" panose="020B0402020203020204" pitchFamily="34" charset="77"/>
              </a:rPr>
              <a:t> </a:t>
            </a:r>
            <a:r>
              <a:rPr lang="it-IT" sz="1400" dirty="0" err="1">
                <a:effectLst/>
                <a:latin typeface="Avenir Light" panose="020B0402020203020204" pitchFamily="34" charset="77"/>
              </a:rPr>
              <a:t>treatments</a:t>
            </a:r>
            <a:r>
              <a:rPr lang="it-IT" sz="1400" dirty="0">
                <a:effectLst/>
                <a:latin typeface="Avenir Light" panose="020B0402020203020204" pitchFamily="34" charset="77"/>
              </a:rPr>
              <a:t>*</a:t>
            </a:r>
          </a:p>
        </p:txBody>
      </p:sp>
      <p:sp>
        <p:nvSpPr>
          <p:cNvPr id="7" name="CasellaDiTesto 6">
            <a:extLst>
              <a:ext uri="{FF2B5EF4-FFF2-40B4-BE49-F238E27FC236}">
                <a16:creationId xmlns:a16="http://schemas.microsoft.com/office/drawing/2014/main" id="{2ADCBD0B-46C5-3315-E9F8-AB93511D6634}"/>
              </a:ext>
            </a:extLst>
          </p:cNvPr>
          <p:cNvSpPr txBox="1"/>
          <p:nvPr/>
        </p:nvSpPr>
        <p:spPr>
          <a:xfrm>
            <a:off x="8675914" y="4344747"/>
            <a:ext cx="2068286" cy="523220"/>
          </a:xfrm>
          <a:prstGeom prst="rect">
            <a:avLst/>
          </a:prstGeom>
          <a:noFill/>
        </p:spPr>
        <p:txBody>
          <a:bodyPr wrap="square">
            <a:spAutoFit/>
          </a:bodyPr>
          <a:lstStyle/>
          <a:p>
            <a:pPr algn="ctr"/>
            <a:r>
              <a:rPr lang="it-IT" sz="1400" b="1" dirty="0">
                <a:effectLst/>
                <a:latin typeface="Avenir" panose="02000503020000020003" pitchFamily="2" charset="0"/>
              </a:rPr>
              <a:t>1 CREAM</a:t>
            </a:r>
            <a:endParaRPr lang="it-IT" sz="1400" dirty="0">
              <a:effectLst/>
              <a:latin typeface="Avenir" panose="02000503020000020003" pitchFamily="2" charset="0"/>
            </a:endParaRPr>
          </a:p>
          <a:p>
            <a:pPr algn="ctr"/>
            <a:r>
              <a:rPr lang="it-IT" sz="1400" dirty="0">
                <a:effectLst/>
                <a:latin typeface="Avenir Light" panose="020B0402020203020204" pitchFamily="34" charset="77"/>
              </a:rPr>
              <a:t>for </a:t>
            </a:r>
            <a:r>
              <a:rPr lang="it-IT" sz="1400" dirty="0" err="1">
                <a:effectLst/>
                <a:latin typeface="Avenir Light" panose="020B0402020203020204" pitchFamily="34" charset="77"/>
              </a:rPr>
              <a:t>at</a:t>
            </a:r>
            <a:r>
              <a:rPr lang="it-IT" sz="1400" dirty="0">
                <a:effectLst/>
                <a:latin typeface="Avenir Light" panose="020B0402020203020204" pitchFamily="34" charset="77"/>
              </a:rPr>
              <a:t>-home care</a:t>
            </a:r>
          </a:p>
        </p:txBody>
      </p:sp>
      <p:sp>
        <p:nvSpPr>
          <p:cNvPr id="8" name="CasellaDiTesto 7">
            <a:extLst>
              <a:ext uri="{FF2B5EF4-FFF2-40B4-BE49-F238E27FC236}">
                <a16:creationId xmlns:a16="http://schemas.microsoft.com/office/drawing/2014/main" id="{239D45E8-4942-AFA6-3871-25CF2B61AFF2}"/>
              </a:ext>
            </a:extLst>
          </p:cNvPr>
          <p:cNvSpPr txBox="1"/>
          <p:nvPr/>
        </p:nvSpPr>
        <p:spPr>
          <a:xfrm>
            <a:off x="4618433" y="4866578"/>
            <a:ext cx="656784" cy="1015663"/>
          </a:xfrm>
          <a:prstGeom prst="rect">
            <a:avLst/>
          </a:prstGeom>
          <a:noFill/>
        </p:spPr>
        <p:txBody>
          <a:bodyPr wrap="square">
            <a:spAutoFit/>
          </a:bodyPr>
          <a:lstStyle/>
          <a:p>
            <a:r>
              <a:rPr lang="it-IT" sz="6000" b="1" dirty="0">
                <a:solidFill>
                  <a:schemeClr val="bg1"/>
                </a:solidFill>
                <a:effectLst/>
                <a:latin typeface="Avenir" panose="02000503020000020003" pitchFamily="2" charset="0"/>
              </a:rPr>
              <a:t>+</a:t>
            </a:r>
            <a:endParaRPr lang="it-IT" sz="6000" dirty="0">
              <a:solidFill>
                <a:schemeClr val="bg1"/>
              </a:solidFill>
              <a:effectLst/>
              <a:latin typeface="Avenir" panose="02000503020000020003" pitchFamily="2" charset="0"/>
            </a:endParaRPr>
          </a:p>
        </p:txBody>
      </p:sp>
      <p:sp>
        <p:nvSpPr>
          <p:cNvPr id="9" name="Rettangolo 8">
            <a:extLst>
              <a:ext uri="{FF2B5EF4-FFF2-40B4-BE49-F238E27FC236}">
                <a16:creationId xmlns:a16="http://schemas.microsoft.com/office/drawing/2014/main" id="{BEC68FE5-24F7-49B0-7B8D-B782AF05D1CD}"/>
              </a:ext>
            </a:extLst>
          </p:cNvPr>
          <p:cNvSpPr/>
          <p:nvPr/>
        </p:nvSpPr>
        <p:spPr>
          <a:xfrm>
            <a:off x="838200" y="857214"/>
            <a:ext cx="10515600" cy="4803924"/>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CasellaDiTesto 9">
            <a:extLst>
              <a:ext uri="{FF2B5EF4-FFF2-40B4-BE49-F238E27FC236}">
                <a16:creationId xmlns:a16="http://schemas.microsoft.com/office/drawing/2014/main" id="{E0775D91-9125-B0A6-74DF-BE86870A9D0D}"/>
              </a:ext>
            </a:extLst>
          </p:cNvPr>
          <p:cNvSpPr txBox="1"/>
          <p:nvPr/>
        </p:nvSpPr>
        <p:spPr>
          <a:xfrm>
            <a:off x="1600200" y="5298131"/>
            <a:ext cx="3887282" cy="200055"/>
          </a:xfrm>
          <a:prstGeom prst="rect">
            <a:avLst/>
          </a:prstGeom>
          <a:noFill/>
        </p:spPr>
        <p:txBody>
          <a:bodyPr wrap="square">
            <a:spAutoFit/>
          </a:bodyPr>
          <a:lstStyle/>
          <a:p>
            <a:pPr algn="ctr"/>
            <a:r>
              <a:rPr lang="it-IT" sz="700" dirty="0">
                <a:effectLst/>
                <a:latin typeface="Avenir Light" panose="020B0402020203020204" pitchFamily="34" charset="77"/>
              </a:rPr>
              <a:t>*</a:t>
            </a:r>
            <a:r>
              <a:rPr lang="it-IT" sz="700" dirty="0" err="1">
                <a:effectLst/>
                <a:latin typeface="Avenir Light" panose="020B0402020203020204" pitchFamily="34" charset="77"/>
              </a:rPr>
              <a:t>Average</a:t>
            </a:r>
            <a:r>
              <a:rPr lang="it-IT" sz="700" dirty="0">
                <a:effectLst/>
                <a:latin typeface="Avenir Light" panose="020B0402020203020204" pitchFamily="34" charset="77"/>
              </a:rPr>
              <a:t> </a:t>
            </a:r>
            <a:r>
              <a:rPr lang="it-IT" sz="700" dirty="0" err="1">
                <a:effectLst/>
                <a:latin typeface="Avenir Light" panose="020B0402020203020204" pitchFamily="34" charset="77"/>
              </a:rPr>
              <a:t>estimated</a:t>
            </a:r>
            <a:r>
              <a:rPr lang="it-IT" sz="700" dirty="0">
                <a:effectLst/>
                <a:latin typeface="Avenir Light" panose="020B0402020203020204" pitchFamily="34" charset="77"/>
              </a:rPr>
              <a:t>. </a:t>
            </a:r>
            <a:r>
              <a:rPr lang="it-IT" sz="700" dirty="0" err="1">
                <a:effectLst/>
                <a:latin typeface="Avenir Light" panose="020B0402020203020204" pitchFamily="34" charset="77"/>
              </a:rPr>
              <a:t>It</a:t>
            </a:r>
            <a:r>
              <a:rPr lang="it-IT" sz="700" dirty="0">
                <a:effectLst/>
                <a:latin typeface="Avenir Light" panose="020B0402020203020204" pitchFamily="34" charset="77"/>
              </a:rPr>
              <a:t> </a:t>
            </a:r>
            <a:r>
              <a:rPr lang="it-IT" sz="700" dirty="0" err="1">
                <a:effectLst/>
                <a:latin typeface="Avenir Light" panose="020B0402020203020204" pitchFamily="34" charset="77"/>
              </a:rPr>
              <a:t>may</a:t>
            </a:r>
            <a:r>
              <a:rPr lang="it-IT" sz="700" dirty="0">
                <a:effectLst/>
                <a:latin typeface="Avenir Light" panose="020B0402020203020204" pitchFamily="34" charset="77"/>
              </a:rPr>
              <a:t> </a:t>
            </a:r>
            <a:r>
              <a:rPr lang="it-IT" sz="700" dirty="0" err="1">
                <a:effectLst/>
                <a:latin typeface="Avenir Light" panose="020B0402020203020204" pitchFamily="34" charset="77"/>
              </a:rPr>
              <a:t>vary</a:t>
            </a:r>
            <a:r>
              <a:rPr lang="it-IT" sz="700" dirty="0">
                <a:effectLst/>
                <a:latin typeface="Avenir Light" panose="020B0402020203020204" pitchFamily="34" charset="77"/>
              </a:rPr>
              <a:t> </a:t>
            </a:r>
            <a:r>
              <a:rPr lang="it-IT" sz="700" dirty="0" err="1">
                <a:effectLst/>
                <a:latin typeface="Avenir Light" panose="020B0402020203020204" pitchFamily="34" charset="77"/>
              </a:rPr>
              <a:t>depending</a:t>
            </a:r>
            <a:r>
              <a:rPr lang="it-IT" sz="700" dirty="0">
                <a:effectLst/>
                <a:latin typeface="Avenir Light" panose="020B0402020203020204" pitchFamily="34" charset="77"/>
              </a:rPr>
              <a:t> on </a:t>
            </a:r>
            <a:r>
              <a:rPr lang="it-IT" sz="700" dirty="0" err="1">
                <a:effectLst/>
                <a:latin typeface="Avenir Light" panose="020B0402020203020204" pitchFamily="34" charset="77"/>
              </a:rPr>
              <a:t>severity</a:t>
            </a:r>
            <a:r>
              <a:rPr lang="it-IT" sz="700" dirty="0">
                <a:effectLst/>
                <a:latin typeface="Avenir Light" panose="020B0402020203020204" pitchFamily="34" charset="77"/>
              </a:rPr>
              <a:t> and body parts to be </a:t>
            </a:r>
            <a:r>
              <a:rPr lang="it-IT" sz="700" dirty="0" err="1">
                <a:effectLst/>
                <a:latin typeface="Avenir Light" panose="020B0402020203020204" pitchFamily="34" charset="77"/>
              </a:rPr>
              <a:t>treated</a:t>
            </a:r>
            <a:endParaRPr lang="it-IT" sz="700" dirty="0">
              <a:effectLst/>
              <a:latin typeface="Avenir Light" panose="020B0402020203020204" pitchFamily="34" charset="77"/>
            </a:endParaRPr>
          </a:p>
        </p:txBody>
      </p:sp>
      <p:pic>
        <p:nvPicPr>
          <p:cNvPr id="11" name="Immagine 10">
            <a:extLst>
              <a:ext uri="{FF2B5EF4-FFF2-40B4-BE49-F238E27FC236}">
                <a16:creationId xmlns:a16="http://schemas.microsoft.com/office/drawing/2014/main" id="{EF6C4182-CF57-B6D8-115F-BA29B114E69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4688" t="65161" r="84373" b="5629"/>
          <a:stretch/>
        </p:blipFill>
        <p:spPr>
          <a:xfrm>
            <a:off x="6477000" y="2968118"/>
            <a:ext cx="720341" cy="1337778"/>
          </a:xfrm>
          <a:prstGeom prst="rect">
            <a:avLst/>
          </a:prstGeom>
        </p:spPr>
      </p:pic>
      <p:grpSp>
        <p:nvGrpSpPr>
          <p:cNvPr id="12" name="Gruppo 11">
            <a:extLst>
              <a:ext uri="{FF2B5EF4-FFF2-40B4-BE49-F238E27FC236}">
                <a16:creationId xmlns:a16="http://schemas.microsoft.com/office/drawing/2014/main" id="{84AAD1A5-452F-0894-3B2C-DE813C4B46D7}"/>
              </a:ext>
            </a:extLst>
          </p:cNvPr>
          <p:cNvGrpSpPr/>
          <p:nvPr/>
        </p:nvGrpSpPr>
        <p:grpSpPr>
          <a:xfrm>
            <a:off x="1538520" y="1354176"/>
            <a:ext cx="3597360" cy="1937237"/>
            <a:chOff x="1706592" y="646916"/>
            <a:chExt cx="3597360" cy="1937237"/>
          </a:xfrm>
        </p:grpSpPr>
        <p:pic>
          <p:nvPicPr>
            <p:cNvPr id="13" name="Immagine 12" descr="Immagine che contiene freccia&#10;&#10;Descrizione generata automaticamente">
              <a:extLst>
                <a:ext uri="{FF2B5EF4-FFF2-40B4-BE49-F238E27FC236}">
                  <a16:creationId xmlns:a16="http://schemas.microsoft.com/office/drawing/2014/main" id="{3F5A73B2-0F9C-5365-78A7-FB3044B6D7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392" r="32353" b="36336"/>
            <a:stretch/>
          </p:blipFill>
          <p:spPr>
            <a:xfrm>
              <a:off x="2819399" y="646916"/>
              <a:ext cx="1289620" cy="1137921"/>
            </a:xfrm>
            <a:prstGeom prst="rect">
              <a:avLst/>
            </a:prstGeom>
          </p:spPr>
        </p:pic>
        <p:pic>
          <p:nvPicPr>
            <p:cNvPr id="14" name="Immagine 13" descr="Immagine che contiene freccia&#10;&#10;Descrizione generata automaticamente">
              <a:extLst>
                <a:ext uri="{FF2B5EF4-FFF2-40B4-BE49-F238E27FC236}">
                  <a16:creationId xmlns:a16="http://schemas.microsoft.com/office/drawing/2014/main" id="{92029980-EBF5-A3CE-0A52-B36AA7B4BD9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95" t="60923" r="-1227" b="11687"/>
            <a:stretch/>
          </p:blipFill>
          <p:spPr>
            <a:xfrm>
              <a:off x="1706592" y="1866116"/>
              <a:ext cx="3597360" cy="489573"/>
            </a:xfrm>
            <a:prstGeom prst="rect">
              <a:avLst/>
            </a:prstGeom>
          </p:spPr>
        </p:pic>
        <p:pic>
          <p:nvPicPr>
            <p:cNvPr id="15" name="Immagine 14">
              <a:extLst>
                <a:ext uri="{FF2B5EF4-FFF2-40B4-BE49-F238E27FC236}">
                  <a16:creationId xmlns:a16="http://schemas.microsoft.com/office/drawing/2014/main" id="{923F2AF3-FBA7-98F1-51F7-49EDACAD2390}"/>
                </a:ext>
              </a:extLst>
            </p:cNvPr>
            <p:cNvPicPr>
              <a:picLocks noChangeAspect="1"/>
            </p:cNvPicPr>
            <p:nvPr/>
          </p:nvPicPr>
          <p:blipFill rotWithShape="1">
            <a:blip r:embed="rId4">
              <a:extLst>
                <a:ext uri="{28A0092B-C50C-407E-A947-70E740481C1C}">
                  <a14:useLocalDpi xmlns:a14="http://schemas.microsoft.com/office/drawing/2010/main" val="0"/>
                </a:ext>
              </a:extLst>
            </a:blip>
            <a:srcRect t="75849" b="10796"/>
            <a:stretch/>
          </p:blipFill>
          <p:spPr>
            <a:xfrm>
              <a:off x="1828800" y="2286000"/>
              <a:ext cx="3352800" cy="298153"/>
            </a:xfrm>
            <a:prstGeom prst="rect">
              <a:avLst/>
            </a:prstGeom>
          </p:spPr>
        </p:pic>
      </p:grpSp>
      <p:pic>
        <p:nvPicPr>
          <p:cNvPr id="16" name="Immagine 15">
            <a:extLst>
              <a:ext uri="{FF2B5EF4-FFF2-40B4-BE49-F238E27FC236}">
                <a16:creationId xmlns:a16="http://schemas.microsoft.com/office/drawing/2014/main" id="{00F4D355-225D-DD1A-E3BE-AA0E8F82A0D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018" t="2247" r="52229" b="5628"/>
          <a:stretch/>
        </p:blipFill>
        <p:spPr>
          <a:xfrm>
            <a:off x="9128328" y="26276"/>
            <a:ext cx="1234872" cy="4219146"/>
          </a:xfrm>
          <a:prstGeom prst="rect">
            <a:avLst/>
          </a:prstGeom>
        </p:spPr>
      </p:pic>
    </p:spTree>
    <p:extLst>
      <p:ext uri="{BB962C8B-B14F-4D97-AF65-F5344CB8AC3E}">
        <p14:creationId xmlns:p14="http://schemas.microsoft.com/office/powerpoint/2010/main" val="10190933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7427899F-35B6-D318-596E-DE8BF4A5A2B9}"/>
              </a:ext>
            </a:extLst>
          </p:cNvPr>
          <p:cNvSpPr txBox="1"/>
          <p:nvPr/>
        </p:nvSpPr>
        <p:spPr>
          <a:xfrm>
            <a:off x="914400" y="1449889"/>
            <a:ext cx="2362201" cy="461665"/>
          </a:xfrm>
          <a:prstGeom prst="rect">
            <a:avLst/>
          </a:prstGeom>
          <a:noFill/>
        </p:spPr>
        <p:txBody>
          <a:bodyPr wrap="square">
            <a:spAutoFit/>
          </a:bodyPr>
          <a:lstStyle/>
          <a:p>
            <a:r>
              <a:rPr lang="it-IT" sz="2400" b="1" spc="300" dirty="0">
                <a:effectLst/>
                <a:latin typeface="Avenir" panose="02000503020000020003" pitchFamily="2" charset="0"/>
              </a:rPr>
              <a:t>STRENGTHS</a:t>
            </a:r>
            <a:endParaRPr lang="it-IT" sz="2400" spc="300" dirty="0">
              <a:effectLst/>
              <a:latin typeface="Avenir" panose="02000503020000020003" pitchFamily="2" charset="0"/>
            </a:endParaRPr>
          </a:p>
        </p:txBody>
      </p:sp>
      <p:sp>
        <p:nvSpPr>
          <p:cNvPr id="5" name="CasellaDiTesto 4">
            <a:extLst>
              <a:ext uri="{FF2B5EF4-FFF2-40B4-BE49-F238E27FC236}">
                <a16:creationId xmlns:a16="http://schemas.microsoft.com/office/drawing/2014/main" id="{E9C9C5D0-BE27-456C-DDAA-F06F936E42C3}"/>
              </a:ext>
            </a:extLst>
          </p:cNvPr>
          <p:cNvSpPr txBox="1"/>
          <p:nvPr/>
        </p:nvSpPr>
        <p:spPr>
          <a:xfrm>
            <a:off x="1696301" y="1976336"/>
            <a:ext cx="3545190" cy="738664"/>
          </a:xfrm>
          <a:prstGeom prst="rect">
            <a:avLst/>
          </a:prstGeom>
          <a:noFill/>
        </p:spPr>
        <p:txBody>
          <a:bodyPr wrap="square">
            <a:spAutoFit/>
          </a:bodyPr>
          <a:lstStyle/>
          <a:p>
            <a:pPr algn="just"/>
            <a:r>
              <a:rPr lang="it-IT" sz="1400" dirty="0">
                <a:effectLst/>
                <a:latin typeface="Avenir Light" panose="020B0402020203020204" pitchFamily="34" charset="77"/>
              </a:rPr>
              <a:t>Innovative </a:t>
            </a:r>
            <a:r>
              <a:rPr lang="it-IT" sz="1400" dirty="0" err="1">
                <a:effectLst/>
                <a:latin typeface="Avenir Light" panose="020B0402020203020204" pitchFamily="34" charset="77"/>
              </a:rPr>
              <a:t>formulation</a:t>
            </a:r>
            <a:r>
              <a:rPr lang="it-IT" sz="1400" dirty="0">
                <a:effectLst/>
                <a:latin typeface="Avenir Light" panose="020B0402020203020204" pitchFamily="34" charset="77"/>
              </a:rPr>
              <a:t> for </a:t>
            </a:r>
            <a:r>
              <a:rPr lang="it-IT" sz="1400" dirty="0" err="1">
                <a:effectLst/>
                <a:latin typeface="Avenir Light" panose="020B0402020203020204" pitchFamily="34" charset="77"/>
              </a:rPr>
              <a:t>outpatient</a:t>
            </a:r>
            <a:r>
              <a:rPr lang="it-IT" sz="1400" dirty="0">
                <a:effectLst/>
                <a:latin typeface="Avenir Light" panose="020B0402020203020204" pitchFamily="34" charset="77"/>
              </a:rPr>
              <a:t> </a:t>
            </a:r>
            <a:r>
              <a:rPr lang="it-IT" sz="1400" dirty="0" err="1">
                <a:effectLst/>
                <a:latin typeface="Avenir Light" panose="020B0402020203020204" pitchFamily="34" charset="77"/>
              </a:rPr>
              <a:t>mesotherapy</a:t>
            </a:r>
            <a:r>
              <a:rPr lang="it-IT" sz="1400" dirty="0">
                <a:effectLst/>
                <a:latin typeface="Avenir Light" panose="020B0402020203020204" pitchFamily="34" charset="77"/>
              </a:rPr>
              <a:t> treatment with a </a:t>
            </a:r>
            <a:r>
              <a:rPr lang="it-IT" sz="1400" dirty="0" err="1">
                <a:effectLst/>
                <a:latin typeface="Avenir Light" panose="020B0402020203020204" pitchFamily="34" charset="77"/>
              </a:rPr>
              <a:t>pending</a:t>
            </a:r>
            <a:r>
              <a:rPr lang="it-IT" sz="1400" dirty="0">
                <a:effectLst/>
                <a:latin typeface="Avenir Light" panose="020B0402020203020204" pitchFamily="34" charset="77"/>
              </a:rPr>
              <a:t> </a:t>
            </a:r>
            <a:r>
              <a:rPr lang="it-IT" sz="1400" dirty="0" err="1">
                <a:effectLst/>
                <a:latin typeface="Avenir Light" panose="020B0402020203020204" pitchFamily="34" charset="77"/>
              </a:rPr>
              <a:t>patent</a:t>
            </a:r>
            <a:r>
              <a:rPr lang="it-IT" sz="1400" dirty="0">
                <a:effectLst/>
                <a:latin typeface="Avenir Light" panose="020B0402020203020204" pitchFamily="34" charset="77"/>
              </a:rPr>
              <a:t>.</a:t>
            </a:r>
          </a:p>
        </p:txBody>
      </p:sp>
      <p:sp>
        <p:nvSpPr>
          <p:cNvPr id="6" name="CasellaDiTesto 5">
            <a:extLst>
              <a:ext uri="{FF2B5EF4-FFF2-40B4-BE49-F238E27FC236}">
                <a16:creationId xmlns:a16="http://schemas.microsoft.com/office/drawing/2014/main" id="{B147325E-EDCC-2C82-D5E0-8DFFB620840D}"/>
              </a:ext>
            </a:extLst>
          </p:cNvPr>
          <p:cNvSpPr txBox="1"/>
          <p:nvPr/>
        </p:nvSpPr>
        <p:spPr>
          <a:xfrm>
            <a:off x="1672701" y="2762328"/>
            <a:ext cx="3545190" cy="738664"/>
          </a:xfrm>
          <a:prstGeom prst="rect">
            <a:avLst/>
          </a:prstGeom>
          <a:noFill/>
        </p:spPr>
        <p:txBody>
          <a:bodyPr wrap="square">
            <a:spAutoFit/>
          </a:bodyPr>
          <a:lstStyle/>
          <a:p>
            <a:pPr algn="just"/>
            <a:r>
              <a:rPr lang="it-IT" sz="1400" dirty="0">
                <a:effectLst/>
                <a:latin typeface="Avenir Light" panose="020B0402020203020204" pitchFamily="34" charset="77"/>
              </a:rPr>
              <a:t>No </a:t>
            </a:r>
            <a:r>
              <a:rPr lang="it-IT" sz="1400" dirty="0" err="1">
                <a:effectLst/>
                <a:latin typeface="Avenir Light" panose="020B0402020203020204" pitchFamily="34" charset="77"/>
              </a:rPr>
              <a:t>waiting</a:t>
            </a:r>
            <a:r>
              <a:rPr lang="it-IT" sz="1400" dirty="0">
                <a:effectLst/>
                <a:latin typeface="Avenir Light" panose="020B0402020203020204" pitchFamily="34" charset="77"/>
              </a:rPr>
              <a:t> time after treatment and no mask to be </a:t>
            </a:r>
            <a:r>
              <a:rPr lang="it-IT" sz="1400" dirty="0" err="1">
                <a:effectLst/>
                <a:latin typeface="Avenir Light" panose="020B0402020203020204" pitchFamily="34" charset="77"/>
              </a:rPr>
              <a:t>applied</a:t>
            </a:r>
            <a:r>
              <a:rPr lang="it-IT" sz="1400" dirty="0">
                <a:effectLst/>
                <a:latin typeface="Avenir Light" panose="020B0402020203020204" pitchFamily="34" charset="77"/>
              </a:rPr>
              <a:t> for 6-12 hours, </a:t>
            </a:r>
            <a:r>
              <a:rPr lang="it-IT" sz="1400" dirty="0" err="1">
                <a:effectLst/>
                <a:latin typeface="Avenir Light" panose="020B0402020203020204" pitchFamily="34" charset="77"/>
              </a:rPr>
              <a:t>unlike</a:t>
            </a:r>
            <a:r>
              <a:rPr lang="it-IT" sz="1400" dirty="0">
                <a:effectLst/>
                <a:latin typeface="Avenir Light" panose="020B0402020203020204" pitchFamily="34" charset="77"/>
              </a:rPr>
              <a:t> </a:t>
            </a:r>
            <a:r>
              <a:rPr lang="it-IT" sz="1400" dirty="0" err="1">
                <a:effectLst/>
                <a:latin typeface="Avenir Light" panose="020B0402020203020204" pitchFamily="34" charset="77"/>
              </a:rPr>
              <a:t>other</a:t>
            </a:r>
            <a:r>
              <a:rPr lang="it-IT" sz="1400" dirty="0">
                <a:effectLst/>
                <a:latin typeface="Avenir Light" panose="020B0402020203020204" pitchFamily="34" charset="77"/>
              </a:rPr>
              <a:t> products.</a:t>
            </a:r>
          </a:p>
        </p:txBody>
      </p:sp>
      <p:sp>
        <p:nvSpPr>
          <p:cNvPr id="7" name="CasellaDiTesto 6">
            <a:extLst>
              <a:ext uri="{FF2B5EF4-FFF2-40B4-BE49-F238E27FC236}">
                <a16:creationId xmlns:a16="http://schemas.microsoft.com/office/drawing/2014/main" id="{94A58F66-3FB8-7ED3-B390-40D9A8AC6333}"/>
              </a:ext>
            </a:extLst>
          </p:cNvPr>
          <p:cNvSpPr txBox="1"/>
          <p:nvPr/>
        </p:nvSpPr>
        <p:spPr>
          <a:xfrm>
            <a:off x="1672701" y="3763763"/>
            <a:ext cx="3494878" cy="307777"/>
          </a:xfrm>
          <a:prstGeom prst="rect">
            <a:avLst/>
          </a:prstGeom>
          <a:noFill/>
        </p:spPr>
        <p:txBody>
          <a:bodyPr wrap="square">
            <a:spAutoFit/>
          </a:bodyPr>
          <a:lstStyle/>
          <a:p>
            <a:pPr algn="just"/>
            <a:r>
              <a:rPr lang="it-IT" sz="1400" dirty="0">
                <a:effectLst/>
                <a:latin typeface="Avenir Light" panose="020B0402020203020204" pitchFamily="34" charset="77"/>
              </a:rPr>
              <a:t>No negative impact on </a:t>
            </a:r>
            <a:r>
              <a:rPr lang="it-IT" sz="1400" dirty="0" err="1">
                <a:effectLst/>
                <a:latin typeface="Avenir Light" panose="020B0402020203020204" pitchFamily="34" charset="77"/>
              </a:rPr>
              <a:t>daily</a:t>
            </a:r>
            <a:r>
              <a:rPr lang="it-IT" sz="1400" dirty="0">
                <a:effectLst/>
                <a:latin typeface="Avenir Light" panose="020B0402020203020204" pitchFamily="34" charset="77"/>
              </a:rPr>
              <a:t> life.</a:t>
            </a:r>
          </a:p>
        </p:txBody>
      </p:sp>
      <p:sp>
        <p:nvSpPr>
          <p:cNvPr id="8" name="CasellaDiTesto 7">
            <a:extLst>
              <a:ext uri="{FF2B5EF4-FFF2-40B4-BE49-F238E27FC236}">
                <a16:creationId xmlns:a16="http://schemas.microsoft.com/office/drawing/2014/main" id="{9F09A6F6-AF91-A3BF-5283-4BA1D04371A8}"/>
              </a:ext>
            </a:extLst>
          </p:cNvPr>
          <p:cNvSpPr txBox="1"/>
          <p:nvPr/>
        </p:nvSpPr>
        <p:spPr>
          <a:xfrm>
            <a:off x="1672701" y="4316936"/>
            <a:ext cx="3545190" cy="954107"/>
          </a:xfrm>
          <a:prstGeom prst="rect">
            <a:avLst/>
          </a:prstGeom>
          <a:noFill/>
        </p:spPr>
        <p:txBody>
          <a:bodyPr wrap="square">
            <a:spAutoFit/>
          </a:bodyPr>
          <a:lstStyle/>
          <a:p>
            <a:pPr algn="just"/>
            <a:r>
              <a:rPr lang="it-IT" sz="1400" dirty="0">
                <a:effectLst/>
                <a:latin typeface="Avenir Light" panose="020B0402020203020204" pitchFamily="34" charset="77"/>
              </a:rPr>
              <a:t>Cutting-</a:t>
            </a:r>
            <a:r>
              <a:rPr lang="it-IT" sz="1400" dirty="0" err="1">
                <a:effectLst/>
                <a:latin typeface="Avenir Light" panose="020B0402020203020204" pitchFamily="34" charset="77"/>
              </a:rPr>
              <a:t>edge</a:t>
            </a:r>
            <a:r>
              <a:rPr lang="it-IT" sz="1400" dirty="0">
                <a:effectLst/>
                <a:latin typeface="Avenir Light" panose="020B0402020203020204" pitchFamily="34" charset="77"/>
              </a:rPr>
              <a:t> </a:t>
            </a:r>
            <a:r>
              <a:rPr lang="it-IT" sz="1400" dirty="0" err="1">
                <a:effectLst/>
                <a:latin typeface="Avenir Light" panose="020B0402020203020204" pitchFamily="34" charset="77"/>
              </a:rPr>
              <a:t>formulation</a:t>
            </a:r>
            <a:r>
              <a:rPr lang="it-IT" sz="1400" dirty="0">
                <a:effectLst/>
                <a:latin typeface="Avenir Light" panose="020B0402020203020204" pitchFamily="34" charset="77"/>
              </a:rPr>
              <a:t>, full of </a:t>
            </a:r>
            <a:r>
              <a:rPr lang="it-IT" sz="1400" dirty="0" err="1">
                <a:effectLst/>
                <a:latin typeface="Avenir Light" panose="020B0402020203020204" pitchFamily="34" charset="77"/>
              </a:rPr>
              <a:t>active</a:t>
            </a:r>
            <a:r>
              <a:rPr lang="it-IT" sz="1400" dirty="0">
                <a:effectLst/>
                <a:latin typeface="Avenir Light" panose="020B0402020203020204" pitchFamily="34" charset="77"/>
              </a:rPr>
              <a:t> </a:t>
            </a:r>
            <a:r>
              <a:rPr lang="it-IT" sz="1400" dirty="0" err="1">
                <a:effectLst/>
                <a:latin typeface="Avenir Light" panose="020B0402020203020204" pitchFamily="34" charset="77"/>
              </a:rPr>
              <a:t>ingredients</a:t>
            </a:r>
            <a:r>
              <a:rPr lang="it-IT" sz="1400" dirty="0">
                <a:effectLst/>
                <a:latin typeface="Avenir Light" panose="020B0402020203020204" pitchFamily="34" charset="77"/>
              </a:rPr>
              <a:t>, made for home treatment with </a:t>
            </a:r>
            <a:r>
              <a:rPr lang="it-IT" sz="1400" dirty="0" err="1">
                <a:effectLst/>
                <a:latin typeface="Avenir Light" panose="020B0402020203020204" pitchFamily="34" charset="77"/>
              </a:rPr>
              <a:t>evident</a:t>
            </a:r>
            <a:r>
              <a:rPr lang="it-IT" sz="1400" dirty="0">
                <a:effectLst/>
                <a:latin typeface="Avenir Light" panose="020B0402020203020204" pitchFamily="34" charset="77"/>
              </a:rPr>
              <a:t> </a:t>
            </a:r>
            <a:r>
              <a:rPr lang="it-IT" sz="1400" dirty="0" err="1">
                <a:effectLst/>
                <a:latin typeface="Avenir Light" panose="020B0402020203020204" pitchFamily="34" charset="77"/>
              </a:rPr>
              <a:t>results</a:t>
            </a:r>
            <a:r>
              <a:rPr lang="it-IT" sz="1400" dirty="0">
                <a:effectLst/>
                <a:latin typeface="Avenir Light" panose="020B0402020203020204" pitchFamily="34" charset="77"/>
              </a:rPr>
              <a:t> with maximum </a:t>
            </a:r>
            <a:r>
              <a:rPr lang="it-IT" sz="1400" dirty="0" err="1">
                <a:effectLst/>
                <a:latin typeface="Avenir Light" panose="020B0402020203020204" pitchFamily="34" charset="77"/>
              </a:rPr>
              <a:t>safety</a:t>
            </a:r>
            <a:r>
              <a:rPr lang="it-IT" sz="1400" dirty="0">
                <a:effectLst/>
                <a:latin typeface="Avenir Light" panose="020B0402020203020204" pitchFamily="34" charset="77"/>
              </a:rPr>
              <a:t> and comfort.</a:t>
            </a:r>
          </a:p>
        </p:txBody>
      </p:sp>
      <p:sp>
        <p:nvSpPr>
          <p:cNvPr id="9" name="CasellaDiTesto 8">
            <a:extLst>
              <a:ext uri="{FF2B5EF4-FFF2-40B4-BE49-F238E27FC236}">
                <a16:creationId xmlns:a16="http://schemas.microsoft.com/office/drawing/2014/main" id="{E559C93A-AAEE-E3C7-8B2D-E09417474438}"/>
              </a:ext>
            </a:extLst>
          </p:cNvPr>
          <p:cNvSpPr txBox="1"/>
          <p:nvPr/>
        </p:nvSpPr>
        <p:spPr>
          <a:xfrm>
            <a:off x="6873794" y="1447800"/>
            <a:ext cx="3925808" cy="461665"/>
          </a:xfrm>
          <a:prstGeom prst="rect">
            <a:avLst/>
          </a:prstGeom>
          <a:noFill/>
        </p:spPr>
        <p:txBody>
          <a:bodyPr wrap="square">
            <a:spAutoFit/>
          </a:bodyPr>
          <a:lstStyle/>
          <a:p>
            <a:r>
              <a:rPr lang="it-IT" sz="2400" b="1" dirty="0">
                <a:latin typeface="Avenir" panose="02000503020000020003" pitchFamily="2" charset="0"/>
              </a:rPr>
              <a:t>MECHANISM OF ACTION</a:t>
            </a:r>
            <a:endParaRPr lang="it-IT" sz="2400" b="1" dirty="0">
              <a:effectLst/>
              <a:latin typeface="Avenir" panose="02000503020000020003" pitchFamily="2" charset="0"/>
            </a:endParaRPr>
          </a:p>
        </p:txBody>
      </p:sp>
      <p:sp>
        <p:nvSpPr>
          <p:cNvPr id="10" name="CasellaDiTesto 9">
            <a:extLst>
              <a:ext uri="{FF2B5EF4-FFF2-40B4-BE49-F238E27FC236}">
                <a16:creationId xmlns:a16="http://schemas.microsoft.com/office/drawing/2014/main" id="{9FAC54CC-810C-C630-23EB-1DED239D6530}"/>
              </a:ext>
            </a:extLst>
          </p:cNvPr>
          <p:cNvSpPr txBox="1"/>
          <p:nvPr/>
        </p:nvSpPr>
        <p:spPr>
          <a:xfrm>
            <a:off x="7710036" y="2185429"/>
            <a:ext cx="3600450" cy="307777"/>
          </a:xfrm>
          <a:prstGeom prst="rect">
            <a:avLst/>
          </a:prstGeom>
          <a:noFill/>
        </p:spPr>
        <p:txBody>
          <a:bodyPr wrap="square">
            <a:spAutoFit/>
          </a:bodyPr>
          <a:lstStyle/>
          <a:p>
            <a:r>
              <a:rPr lang="it-IT" sz="1400" dirty="0">
                <a:effectLst/>
                <a:latin typeface="Avenir Light" panose="020B0402020203020204" pitchFamily="34" charset="77"/>
              </a:rPr>
              <a:t>Strategies for </a:t>
            </a:r>
            <a:r>
              <a:rPr lang="it-IT" sz="1400" dirty="0" err="1">
                <a:effectLst/>
                <a:latin typeface="Avenir Light" panose="020B0402020203020204" pitchFamily="34" charset="77"/>
              </a:rPr>
              <a:t>brighter</a:t>
            </a:r>
            <a:r>
              <a:rPr lang="it-IT" sz="1400" dirty="0">
                <a:effectLst/>
                <a:latin typeface="Avenir Light" panose="020B0402020203020204" pitchFamily="34" charset="77"/>
              </a:rPr>
              <a:t> </a:t>
            </a:r>
            <a:r>
              <a:rPr lang="it-IT" sz="1400" dirty="0" err="1">
                <a:effectLst/>
                <a:latin typeface="Avenir Light" panose="020B0402020203020204" pitchFamily="34" charset="77"/>
              </a:rPr>
              <a:t>skin</a:t>
            </a:r>
            <a:r>
              <a:rPr lang="it-IT" sz="1400" dirty="0">
                <a:effectLst/>
                <a:latin typeface="Avenir Light" panose="020B0402020203020204" pitchFamily="34" charset="77"/>
              </a:rPr>
              <a:t>.</a:t>
            </a:r>
          </a:p>
        </p:txBody>
      </p:sp>
      <p:sp>
        <p:nvSpPr>
          <p:cNvPr id="11" name="CasellaDiTesto 10">
            <a:extLst>
              <a:ext uri="{FF2B5EF4-FFF2-40B4-BE49-F238E27FC236}">
                <a16:creationId xmlns:a16="http://schemas.microsoft.com/office/drawing/2014/main" id="{A4D289F0-6D3C-66C6-9283-9DDE03000609}"/>
              </a:ext>
            </a:extLst>
          </p:cNvPr>
          <p:cNvSpPr txBox="1"/>
          <p:nvPr/>
        </p:nvSpPr>
        <p:spPr>
          <a:xfrm>
            <a:off x="7693103" y="2966733"/>
            <a:ext cx="3600450" cy="307777"/>
          </a:xfrm>
          <a:prstGeom prst="rect">
            <a:avLst/>
          </a:prstGeom>
          <a:noFill/>
        </p:spPr>
        <p:txBody>
          <a:bodyPr wrap="square">
            <a:spAutoFit/>
          </a:bodyPr>
          <a:lstStyle/>
          <a:p>
            <a:r>
              <a:rPr lang="it-IT" sz="1400" dirty="0" err="1">
                <a:effectLst/>
                <a:latin typeface="Avenir Light" panose="020B0402020203020204" pitchFamily="34" charset="77"/>
              </a:rPr>
              <a:t>Blockade</a:t>
            </a:r>
            <a:r>
              <a:rPr lang="it-IT" sz="1400" dirty="0">
                <a:effectLst/>
                <a:latin typeface="Avenir Light" panose="020B0402020203020204" pitchFamily="34" charset="77"/>
              </a:rPr>
              <a:t> of </a:t>
            </a:r>
            <a:r>
              <a:rPr lang="it-IT" sz="1400" dirty="0" err="1">
                <a:effectLst/>
                <a:latin typeface="Avenir Light" panose="020B0402020203020204" pitchFamily="34" charset="77"/>
              </a:rPr>
              <a:t>melanogenic</a:t>
            </a:r>
            <a:r>
              <a:rPr lang="it-IT" sz="1400" dirty="0">
                <a:effectLst/>
                <a:latin typeface="Avenir Light" panose="020B0402020203020204" pitchFamily="34" charset="77"/>
              </a:rPr>
              <a:t> </a:t>
            </a:r>
            <a:r>
              <a:rPr lang="it-IT" sz="1400" dirty="0" err="1">
                <a:effectLst/>
                <a:latin typeface="Avenir Light" panose="020B0402020203020204" pitchFamily="34" charset="77"/>
              </a:rPr>
              <a:t>enzymes</a:t>
            </a:r>
            <a:r>
              <a:rPr lang="it-IT" sz="1400" dirty="0">
                <a:effectLst/>
                <a:latin typeface="Avenir Light" panose="020B0402020203020204" pitchFamily="34" charset="77"/>
              </a:rPr>
              <a:t>.</a:t>
            </a:r>
          </a:p>
        </p:txBody>
      </p:sp>
      <p:sp>
        <p:nvSpPr>
          <p:cNvPr id="12" name="CasellaDiTesto 11">
            <a:extLst>
              <a:ext uri="{FF2B5EF4-FFF2-40B4-BE49-F238E27FC236}">
                <a16:creationId xmlns:a16="http://schemas.microsoft.com/office/drawing/2014/main" id="{497D7D2F-C042-009C-FF3F-6A51D8692871}"/>
              </a:ext>
            </a:extLst>
          </p:cNvPr>
          <p:cNvSpPr txBox="1"/>
          <p:nvPr/>
        </p:nvSpPr>
        <p:spPr>
          <a:xfrm>
            <a:off x="7693103" y="3757112"/>
            <a:ext cx="3549354" cy="307777"/>
          </a:xfrm>
          <a:prstGeom prst="rect">
            <a:avLst/>
          </a:prstGeom>
          <a:noFill/>
        </p:spPr>
        <p:txBody>
          <a:bodyPr wrap="square">
            <a:spAutoFit/>
          </a:bodyPr>
          <a:lstStyle/>
          <a:p>
            <a:r>
              <a:rPr lang="it-IT" sz="1400" dirty="0" err="1">
                <a:effectLst/>
                <a:latin typeface="Avenir Light" panose="020B0402020203020204" pitchFamily="34" charset="77"/>
              </a:rPr>
              <a:t>Blockade</a:t>
            </a:r>
            <a:r>
              <a:rPr lang="it-IT" sz="1400" dirty="0">
                <a:effectLst/>
                <a:latin typeface="Avenir Light" panose="020B0402020203020204" pitchFamily="34" charset="77"/>
              </a:rPr>
              <a:t> of </a:t>
            </a:r>
            <a:r>
              <a:rPr lang="it-IT" sz="1400" dirty="0" err="1">
                <a:effectLst/>
                <a:latin typeface="Avenir Light" panose="020B0402020203020204" pitchFamily="34" charset="77"/>
              </a:rPr>
              <a:t>excess</a:t>
            </a:r>
            <a:r>
              <a:rPr lang="it-IT" sz="1400" dirty="0">
                <a:effectLst/>
                <a:latin typeface="Avenir Light" panose="020B0402020203020204" pitchFamily="34" charset="77"/>
              </a:rPr>
              <a:t> </a:t>
            </a:r>
            <a:r>
              <a:rPr lang="it-IT" sz="1400" dirty="0" err="1">
                <a:effectLst/>
                <a:latin typeface="Avenir Light" panose="020B0402020203020204" pitchFamily="34" charset="77"/>
              </a:rPr>
              <a:t>melanin</a:t>
            </a:r>
            <a:r>
              <a:rPr lang="it-IT" sz="1400" dirty="0">
                <a:effectLst/>
                <a:latin typeface="Avenir Light" panose="020B0402020203020204" pitchFamily="34" charset="77"/>
              </a:rPr>
              <a:t> </a:t>
            </a:r>
            <a:r>
              <a:rPr lang="it-IT" sz="1400" dirty="0" err="1">
                <a:effectLst/>
                <a:latin typeface="Avenir Light" panose="020B0402020203020204" pitchFamily="34" charset="77"/>
              </a:rPr>
              <a:t>formation</a:t>
            </a:r>
            <a:r>
              <a:rPr lang="it-IT" sz="1400" dirty="0">
                <a:effectLst/>
                <a:latin typeface="Avenir Light" panose="020B0402020203020204" pitchFamily="34" charset="77"/>
              </a:rPr>
              <a:t>.</a:t>
            </a:r>
          </a:p>
        </p:txBody>
      </p:sp>
      <p:sp>
        <p:nvSpPr>
          <p:cNvPr id="13" name="CasellaDiTesto 12">
            <a:extLst>
              <a:ext uri="{FF2B5EF4-FFF2-40B4-BE49-F238E27FC236}">
                <a16:creationId xmlns:a16="http://schemas.microsoft.com/office/drawing/2014/main" id="{9C6BF0D8-77E4-51B8-4BD4-019E0926BEEC}"/>
              </a:ext>
            </a:extLst>
          </p:cNvPr>
          <p:cNvSpPr txBox="1"/>
          <p:nvPr/>
        </p:nvSpPr>
        <p:spPr>
          <a:xfrm>
            <a:off x="7688763" y="4549755"/>
            <a:ext cx="3600450" cy="307777"/>
          </a:xfrm>
          <a:prstGeom prst="rect">
            <a:avLst/>
          </a:prstGeom>
          <a:noFill/>
        </p:spPr>
        <p:txBody>
          <a:bodyPr wrap="square">
            <a:spAutoFit/>
          </a:bodyPr>
          <a:lstStyle/>
          <a:p>
            <a:r>
              <a:rPr lang="it-IT" sz="1400" dirty="0" err="1">
                <a:effectLst/>
                <a:latin typeface="Avenir Light" panose="020B0402020203020204" pitchFamily="34" charset="77"/>
              </a:rPr>
              <a:t>Antioxidant</a:t>
            </a:r>
            <a:r>
              <a:rPr lang="it-IT" sz="1400" dirty="0">
                <a:effectLst/>
                <a:latin typeface="Avenir Light" panose="020B0402020203020204" pitchFamily="34" charset="77"/>
              </a:rPr>
              <a:t> and anti-free radical action.</a:t>
            </a:r>
          </a:p>
        </p:txBody>
      </p:sp>
      <p:sp>
        <p:nvSpPr>
          <p:cNvPr id="14" name="CasellaDiTesto 13">
            <a:extLst>
              <a:ext uri="{FF2B5EF4-FFF2-40B4-BE49-F238E27FC236}">
                <a16:creationId xmlns:a16="http://schemas.microsoft.com/office/drawing/2014/main" id="{38FE36FF-80E8-09B6-89F6-2766D94959F4}"/>
              </a:ext>
            </a:extLst>
          </p:cNvPr>
          <p:cNvSpPr txBox="1"/>
          <p:nvPr/>
        </p:nvSpPr>
        <p:spPr>
          <a:xfrm>
            <a:off x="7688763" y="5232413"/>
            <a:ext cx="3705298" cy="523220"/>
          </a:xfrm>
          <a:prstGeom prst="rect">
            <a:avLst/>
          </a:prstGeom>
          <a:noFill/>
        </p:spPr>
        <p:txBody>
          <a:bodyPr wrap="square">
            <a:spAutoFit/>
          </a:bodyPr>
          <a:lstStyle/>
          <a:p>
            <a:r>
              <a:rPr lang="it-IT" sz="1400" dirty="0" err="1">
                <a:effectLst/>
                <a:latin typeface="Avenir Light" panose="020B0402020203020204" pitchFamily="34" charset="77"/>
              </a:rPr>
              <a:t>Increased</a:t>
            </a:r>
            <a:r>
              <a:rPr lang="it-IT" sz="1400" dirty="0">
                <a:effectLst/>
                <a:latin typeface="Avenir Light" panose="020B0402020203020204" pitchFamily="34" charset="77"/>
              </a:rPr>
              <a:t> turnover and </a:t>
            </a:r>
            <a:r>
              <a:rPr lang="it-IT" sz="1400" dirty="0" err="1">
                <a:latin typeface="Avenir Light" panose="020B0402020203020204" pitchFamily="34" charset="77"/>
              </a:rPr>
              <a:t>hyperpigmentation</a:t>
            </a:r>
            <a:r>
              <a:rPr lang="it-IT" sz="1400" dirty="0">
                <a:latin typeface="Avenir Light" panose="020B0402020203020204" pitchFamily="34" charset="77"/>
              </a:rPr>
              <a:t> </a:t>
            </a:r>
            <a:r>
              <a:rPr lang="it-IT" sz="1400" dirty="0" err="1">
                <a:latin typeface="Avenir Light" panose="020B0402020203020204" pitchFamily="34" charset="77"/>
              </a:rPr>
              <a:t>removal</a:t>
            </a:r>
            <a:r>
              <a:rPr lang="it-IT" sz="1400" dirty="0">
                <a:effectLst/>
                <a:latin typeface="Avenir Light" panose="020B0402020203020204" pitchFamily="34" charset="77"/>
              </a:rPr>
              <a:t>.</a:t>
            </a:r>
          </a:p>
        </p:txBody>
      </p:sp>
      <p:cxnSp>
        <p:nvCxnSpPr>
          <p:cNvPr id="19" name="Connettore 1 18">
            <a:extLst>
              <a:ext uri="{FF2B5EF4-FFF2-40B4-BE49-F238E27FC236}">
                <a16:creationId xmlns:a16="http://schemas.microsoft.com/office/drawing/2014/main" id="{EDAB7F83-75F0-0AC3-9CBC-1848FA1F4886}"/>
              </a:ext>
            </a:extLst>
          </p:cNvPr>
          <p:cNvCxnSpPr/>
          <p:nvPr/>
        </p:nvCxnSpPr>
        <p:spPr>
          <a:xfrm>
            <a:off x="6112886" y="1689596"/>
            <a:ext cx="0" cy="4408379"/>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pic>
        <p:nvPicPr>
          <p:cNvPr id="20" name="Immagine 19">
            <a:extLst>
              <a:ext uri="{FF2B5EF4-FFF2-40B4-BE49-F238E27FC236}">
                <a16:creationId xmlns:a16="http://schemas.microsoft.com/office/drawing/2014/main" id="{201F3FE1-5B02-22C0-FE98-DAFBBD8A4B85}"/>
              </a:ext>
            </a:extLst>
          </p:cNvPr>
          <p:cNvPicPr>
            <a:picLocks noChangeAspect="1"/>
          </p:cNvPicPr>
          <p:nvPr/>
        </p:nvPicPr>
        <p:blipFill>
          <a:blip r:embed="rId2"/>
          <a:stretch>
            <a:fillRect/>
          </a:stretch>
        </p:blipFill>
        <p:spPr>
          <a:xfrm>
            <a:off x="881514" y="2021818"/>
            <a:ext cx="647700" cy="647700"/>
          </a:xfrm>
          <a:prstGeom prst="rect">
            <a:avLst/>
          </a:prstGeom>
        </p:spPr>
      </p:pic>
      <p:pic>
        <p:nvPicPr>
          <p:cNvPr id="21" name="Immagine 20">
            <a:extLst>
              <a:ext uri="{FF2B5EF4-FFF2-40B4-BE49-F238E27FC236}">
                <a16:creationId xmlns:a16="http://schemas.microsoft.com/office/drawing/2014/main" id="{945A7519-88B3-DC6E-7B6D-BAE3FE584392}"/>
              </a:ext>
            </a:extLst>
          </p:cNvPr>
          <p:cNvPicPr>
            <a:picLocks noChangeAspect="1"/>
          </p:cNvPicPr>
          <p:nvPr/>
        </p:nvPicPr>
        <p:blipFill>
          <a:blip r:embed="rId3"/>
          <a:stretch>
            <a:fillRect/>
          </a:stretch>
        </p:blipFill>
        <p:spPr>
          <a:xfrm>
            <a:off x="881514" y="2807810"/>
            <a:ext cx="647700" cy="647700"/>
          </a:xfrm>
          <a:prstGeom prst="rect">
            <a:avLst/>
          </a:prstGeom>
        </p:spPr>
      </p:pic>
      <p:pic>
        <p:nvPicPr>
          <p:cNvPr id="22" name="Immagine 21">
            <a:extLst>
              <a:ext uri="{FF2B5EF4-FFF2-40B4-BE49-F238E27FC236}">
                <a16:creationId xmlns:a16="http://schemas.microsoft.com/office/drawing/2014/main" id="{62705B63-895C-B47D-2E27-59DE52CF4853}"/>
              </a:ext>
            </a:extLst>
          </p:cNvPr>
          <p:cNvPicPr>
            <a:picLocks noChangeAspect="1"/>
          </p:cNvPicPr>
          <p:nvPr/>
        </p:nvPicPr>
        <p:blipFill>
          <a:blip r:embed="rId4"/>
          <a:stretch>
            <a:fillRect/>
          </a:stretch>
        </p:blipFill>
        <p:spPr>
          <a:xfrm>
            <a:off x="880706" y="3593802"/>
            <a:ext cx="647700" cy="647700"/>
          </a:xfrm>
          <a:prstGeom prst="rect">
            <a:avLst/>
          </a:prstGeom>
        </p:spPr>
      </p:pic>
      <p:pic>
        <p:nvPicPr>
          <p:cNvPr id="23" name="Immagine 22">
            <a:extLst>
              <a:ext uri="{FF2B5EF4-FFF2-40B4-BE49-F238E27FC236}">
                <a16:creationId xmlns:a16="http://schemas.microsoft.com/office/drawing/2014/main" id="{83D68C39-7D4D-DFE4-9EEE-96FC8A227767}"/>
              </a:ext>
            </a:extLst>
          </p:cNvPr>
          <p:cNvPicPr>
            <a:picLocks noChangeAspect="1"/>
          </p:cNvPicPr>
          <p:nvPr/>
        </p:nvPicPr>
        <p:blipFill>
          <a:blip r:embed="rId5"/>
          <a:stretch>
            <a:fillRect/>
          </a:stretch>
        </p:blipFill>
        <p:spPr>
          <a:xfrm>
            <a:off x="885854" y="4379794"/>
            <a:ext cx="647700" cy="647700"/>
          </a:xfrm>
          <a:prstGeom prst="rect">
            <a:avLst/>
          </a:prstGeom>
        </p:spPr>
      </p:pic>
      <p:pic>
        <p:nvPicPr>
          <p:cNvPr id="24" name="Immagine 23">
            <a:extLst>
              <a:ext uri="{FF2B5EF4-FFF2-40B4-BE49-F238E27FC236}">
                <a16:creationId xmlns:a16="http://schemas.microsoft.com/office/drawing/2014/main" id="{0517E00E-86FF-D3BD-2E72-7ADE5D506692}"/>
              </a:ext>
            </a:extLst>
          </p:cNvPr>
          <p:cNvPicPr>
            <a:picLocks noChangeAspect="1"/>
          </p:cNvPicPr>
          <p:nvPr/>
        </p:nvPicPr>
        <p:blipFill>
          <a:blip r:embed="rId6"/>
          <a:stretch>
            <a:fillRect/>
          </a:stretch>
        </p:blipFill>
        <p:spPr>
          <a:xfrm>
            <a:off x="6913349" y="2021818"/>
            <a:ext cx="635000" cy="635000"/>
          </a:xfrm>
          <a:prstGeom prst="rect">
            <a:avLst/>
          </a:prstGeom>
        </p:spPr>
      </p:pic>
      <p:pic>
        <p:nvPicPr>
          <p:cNvPr id="25" name="Immagine 24">
            <a:extLst>
              <a:ext uri="{FF2B5EF4-FFF2-40B4-BE49-F238E27FC236}">
                <a16:creationId xmlns:a16="http://schemas.microsoft.com/office/drawing/2014/main" id="{4B68C3DD-8685-B061-CA59-022B61217690}"/>
              </a:ext>
            </a:extLst>
          </p:cNvPr>
          <p:cNvPicPr>
            <a:picLocks noChangeAspect="1"/>
          </p:cNvPicPr>
          <p:nvPr/>
        </p:nvPicPr>
        <p:blipFill>
          <a:blip r:embed="rId7"/>
          <a:stretch>
            <a:fillRect/>
          </a:stretch>
        </p:blipFill>
        <p:spPr>
          <a:xfrm>
            <a:off x="6913349" y="2803122"/>
            <a:ext cx="635000" cy="635000"/>
          </a:xfrm>
          <a:prstGeom prst="rect">
            <a:avLst/>
          </a:prstGeom>
        </p:spPr>
      </p:pic>
      <p:pic>
        <p:nvPicPr>
          <p:cNvPr id="26" name="Immagine 25">
            <a:extLst>
              <a:ext uri="{FF2B5EF4-FFF2-40B4-BE49-F238E27FC236}">
                <a16:creationId xmlns:a16="http://schemas.microsoft.com/office/drawing/2014/main" id="{4907280E-BDA8-74E2-B80C-FFAFD425FA63}"/>
              </a:ext>
            </a:extLst>
          </p:cNvPr>
          <p:cNvPicPr>
            <a:picLocks noChangeAspect="1"/>
          </p:cNvPicPr>
          <p:nvPr/>
        </p:nvPicPr>
        <p:blipFill>
          <a:blip r:embed="rId8"/>
          <a:stretch>
            <a:fillRect/>
          </a:stretch>
        </p:blipFill>
        <p:spPr>
          <a:xfrm>
            <a:off x="6917582" y="3593501"/>
            <a:ext cx="635000" cy="635000"/>
          </a:xfrm>
          <a:prstGeom prst="rect">
            <a:avLst/>
          </a:prstGeom>
        </p:spPr>
      </p:pic>
      <p:pic>
        <p:nvPicPr>
          <p:cNvPr id="27" name="Immagine 26">
            <a:extLst>
              <a:ext uri="{FF2B5EF4-FFF2-40B4-BE49-F238E27FC236}">
                <a16:creationId xmlns:a16="http://schemas.microsoft.com/office/drawing/2014/main" id="{8033E3E7-C897-AF61-51D8-AEA5044C88F2}"/>
              </a:ext>
            </a:extLst>
          </p:cNvPr>
          <p:cNvPicPr>
            <a:picLocks noChangeAspect="1"/>
          </p:cNvPicPr>
          <p:nvPr/>
        </p:nvPicPr>
        <p:blipFill>
          <a:blip r:embed="rId9"/>
          <a:stretch>
            <a:fillRect/>
          </a:stretch>
        </p:blipFill>
        <p:spPr>
          <a:xfrm>
            <a:off x="6913349" y="4386144"/>
            <a:ext cx="635000" cy="635000"/>
          </a:xfrm>
          <a:prstGeom prst="rect">
            <a:avLst/>
          </a:prstGeom>
        </p:spPr>
      </p:pic>
      <p:pic>
        <p:nvPicPr>
          <p:cNvPr id="28" name="Immagine 27">
            <a:extLst>
              <a:ext uri="{FF2B5EF4-FFF2-40B4-BE49-F238E27FC236}">
                <a16:creationId xmlns:a16="http://schemas.microsoft.com/office/drawing/2014/main" id="{966B799B-FCEB-06AC-747E-19F08BCA2E8D}"/>
              </a:ext>
            </a:extLst>
          </p:cNvPr>
          <p:cNvPicPr>
            <a:picLocks noChangeAspect="1"/>
          </p:cNvPicPr>
          <p:nvPr/>
        </p:nvPicPr>
        <p:blipFill>
          <a:blip r:embed="rId10"/>
          <a:stretch>
            <a:fillRect/>
          </a:stretch>
        </p:blipFill>
        <p:spPr>
          <a:xfrm>
            <a:off x="6879258" y="5176523"/>
            <a:ext cx="635000" cy="635000"/>
          </a:xfrm>
          <a:prstGeom prst="rect">
            <a:avLst/>
          </a:prstGeom>
        </p:spPr>
      </p:pic>
      <p:grpSp>
        <p:nvGrpSpPr>
          <p:cNvPr id="29" name="Gruppo 28">
            <a:extLst>
              <a:ext uri="{FF2B5EF4-FFF2-40B4-BE49-F238E27FC236}">
                <a16:creationId xmlns:a16="http://schemas.microsoft.com/office/drawing/2014/main" id="{819CF8D9-50DF-B446-879D-94953850839E}"/>
              </a:ext>
            </a:extLst>
          </p:cNvPr>
          <p:cNvGrpSpPr/>
          <p:nvPr/>
        </p:nvGrpSpPr>
        <p:grpSpPr>
          <a:xfrm>
            <a:off x="5302775" y="279158"/>
            <a:ext cx="1586450" cy="806245"/>
            <a:chOff x="4094590" y="406790"/>
            <a:chExt cx="4038600" cy="2052445"/>
          </a:xfrm>
        </p:grpSpPr>
        <p:pic>
          <p:nvPicPr>
            <p:cNvPr id="30" name="Immagine 29" descr="Immagine che contiene freccia&#10;&#10;Descrizione generata automaticamente">
              <a:extLst>
                <a:ext uri="{FF2B5EF4-FFF2-40B4-BE49-F238E27FC236}">
                  <a16:creationId xmlns:a16="http://schemas.microsoft.com/office/drawing/2014/main" id="{6E5604EF-031B-43BC-8C9A-3AF44F0A8F42}"/>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30392" r="32353" b="36336"/>
            <a:stretch/>
          </p:blipFill>
          <p:spPr>
            <a:xfrm>
              <a:off x="5389990" y="406790"/>
              <a:ext cx="1447800" cy="1277494"/>
            </a:xfrm>
            <a:prstGeom prst="rect">
              <a:avLst/>
            </a:prstGeom>
          </p:spPr>
        </p:pic>
        <p:pic>
          <p:nvPicPr>
            <p:cNvPr id="31" name="Immagine 30" descr="Immagine che contiene freccia&#10;&#10;Descrizione generata automaticamente">
              <a:extLst>
                <a:ext uri="{FF2B5EF4-FFF2-40B4-BE49-F238E27FC236}">
                  <a16:creationId xmlns:a16="http://schemas.microsoft.com/office/drawing/2014/main" id="{1EE80AE0-17BB-E938-9BA2-E50FE9426B3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2695" t="60923" r="-1227" b="11687"/>
            <a:stretch/>
          </p:blipFill>
          <p:spPr>
            <a:xfrm>
              <a:off x="4094590" y="1625990"/>
              <a:ext cx="4038600" cy="549622"/>
            </a:xfrm>
            <a:prstGeom prst="rect">
              <a:avLst/>
            </a:prstGeom>
          </p:spPr>
        </p:pic>
        <p:pic>
          <p:nvPicPr>
            <p:cNvPr id="32" name="Immagine 31">
              <a:extLst>
                <a:ext uri="{FF2B5EF4-FFF2-40B4-BE49-F238E27FC236}">
                  <a16:creationId xmlns:a16="http://schemas.microsoft.com/office/drawing/2014/main" id="{7B499D8B-DE0D-28B7-BEC7-4A6979E6CC8A}"/>
                </a:ext>
              </a:extLst>
            </p:cNvPr>
            <p:cNvPicPr>
              <a:picLocks noChangeAspect="1"/>
            </p:cNvPicPr>
            <p:nvPr/>
          </p:nvPicPr>
          <p:blipFill rotWithShape="1">
            <a:blip r:embed="rId12">
              <a:extLst>
                <a:ext uri="{28A0092B-C50C-407E-A947-70E740481C1C}">
                  <a14:useLocalDpi xmlns:a14="http://schemas.microsoft.com/office/drawing/2010/main" val="0"/>
                </a:ext>
              </a:extLst>
            </a:blip>
            <a:srcRect t="74877" b="12823"/>
            <a:stretch/>
          </p:blipFill>
          <p:spPr>
            <a:xfrm>
              <a:off x="4323190" y="2159390"/>
              <a:ext cx="3657599" cy="299845"/>
            </a:xfrm>
            <a:prstGeom prst="rect">
              <a:avLst/>
            </a:prstGeom>
          </p:spPr>
        </p:pic>
      </p:grpSp>
    </p:spTree>
    <p:extLst>
      <p:ext uri="{BB962C8B-B14F-4D97-AF65-F5344CB8AC3E}">
        <p14:creationId xmlns:p14="http://schemas.microsoft.com/office/powerpoint/2010/main" val="32642281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A54C2881-872C-65B6-860E-5283AEDFB756}"/>
              </a:ext>
            </a:extLst>
          </p:cNvPr>
          <p:cNvSpPr txBox="1"/>
          <p:nvPr/>
        </p:nvSpPr>
        <p:spPr>
          <a:xfrm>
            <a:off x="3297465" y="1381780"/>
            <a:ext cx="6096000" cy="276999"/>
          </a:xfrm>
          <a:prstGeom prst="rect">
            <a:avLst/>
          </a:prstGeom>
          <a:noFill/>
        </p:spPr>
        <p:txBody>
          <a:bodyPr wrap="square">
            <a:spAutoFit/>
          </a:bodyPr>
          <a:lstStyle/>
          <a:p>
            <a:r>
              <a:rPr lang="it-IT" sz="1200" dirty="0" err="1">
                <a:effectLst/>
                <a:latin typeface="Avenir" panose="02000503020000020003" pitchFamily="2" charset="0"/>
              </a:rPr>
              <a:t>Scientifically</a:t>
            </a:r>
            <a:r>
              <a:rPr lang="it-IT" sz="1200" dirty="0">
                <a:effectLst/>
                <a:latin typeface="Avenir" panose="02000503020000020003" pitchFamily="2" charset="0"/>
              </a:rPr>
              <a:t> </a:t>
            </a:r>
            <a:r>
              <a:rPr lang="it-IT" sz="1200" dirty="0" err="1">
                <a:effectLst/>
                <a:latin typeface="Avenir" panose="02000503020000020003" pitchFamily="2" charset="0"/>
              </a:rPr>
              <a:t>proven</a:t>
            </a:r>
            <a:r>
              <a:rPr lang="it-IT" sz="1200" dirty="0">
                <a:effectLst/>
                <a:latin typeface="Avenir" panose="02000503020000020003" pitchFamily="2" charset="0"/>
              </a:rPr>
              <a:t> </a:t>
            </a:r>
            <a:r>
              <a:rPr lang="it-IT" sz="1200" dirty="0" err="1">
                <a:effectLst/>
                <a:latin typeface="Avenir" panose="02000503020000020003" pitchFamily="2" charset="0"/>
              </a:rPr>
              <a:t>reduction</a:t>
            </a:r>
            <a:r>
              <a:rPr lang="it-IT" sz="1200" dirty="0">
                <a:effectLst/>
                <a:latin typeface="Avenir" panose="02000503020000020003" pitchFamily="2" charset="0"/>
              </a:rPr>
              <a:t> of </a:t>
            </a:r>
            <a:r>
              <a:rPr lang="it-IT" sz="1200" dirty="0" err="1">
                <a:effectLst/>
                <a:latin typeface="Avenir" panose="02000503020000020003" pitchFamily="2" charset="0"/>
              </a:rPr>
              <a:t>stains</a:t>
            </a:r>
            <a:r>
              <a:rPr lang="it-IT" sz="1200" dirty="0">
                <a:effectLst/>
                <a:latin typeface="Avenir" panose="02000503020000020003" pitchFamily="2" charset="0"/>
              </a:rPr>
              <a:t> and </a:t>
            </a:r>
            <a:r>
              <a:rPr lang="it-IT" sz="1200" dirty="0" err="1">
                <a:effectLst/>
                <a:latin typeface="Avenir" panose="02000503020000020003" pitchFamily="2" charset="0"/>
              </a:rPr>
              <a:t>dermatologically</a:t>
            </a:r>
            <a:r>
              <a:rPr lang="it-IT" sz="1200" dirty="0">
                <a:effectLst/>
                <a:latin typeface="Avenir" panose="02000503020000020003" pitchFamily="2" charset="0"/>
              </a:rPr>
              <a:t> </a:t>
            </a:r>
            <a:r>
              <a:rPr lang="it-IT" sz="1200" dirty="0" err="1">
                <a:effectLst/>
                <a:latin typeface="Avenir" panose="02000503020000020003" pitchFamily="2" charset="0"/>
              </a:rPr>
              <a:t>tested</a:t>
            </a:r>
            <a:r>
              <a:rPr lang="it-IT" sz="1200" dirty="0">
                <a:effectLst/>
                <a:latin typeface="Avenir" panose="02000503020000020003" pitchFamily="2" charset="0"/>
              </a:rPr>
              <a:t>.</a:t>
            </a:r>
          </a:p>
        </p:txBody>
      </p:sp>
      <p:sp>
        <p:nvSpPr>
          <p:cNvPr id="5" name="CasellaDiTesto 4">
            <a:extLst>
              <a:ext uri="{FF2B5EF4-FFF2-40B4-BE49-F238E27FC236}">
                <a16:creationId xmlns:a16="http://schemas.microsoft.com/office/drawing/2014/main" id="{90CE1304-9FBE-A320-D77E-5B999C5B3EF0}"/>
              </a:ext>
            </a:extLst>
          </p:cNvPr>
          <p:cNvSpPr txBox="1"/>
          <p:nvPr/>
        </p:nvSpPr>
        <p:spPr>
          <a:xfrm>
            <a:off x="1244106" y="1878449"/>
            <a:ext cx="9733719" cy="954107"/>
          </a:xfrm>
          <a:prstGeom prst="rect">
            <a:avLst/>
          </a:prstGeom>
          <a:noFill/>
        </p:spPr>
        <p:txBody>
          <a:bodyPr wrap="square">
            <a:spAutoFit/>
          </a:bodyPr>
          <a:lstStyle/>
          <a:p>
            <a:r>
              <a:rPr lang="en-US" sz="1400" noProof="0" dirty="0">
                <a:effectLst/>
                <a:latin typeface="Avenir" panose="02000503020000020003" pitchFamily="2" charset="0"/>
              </a:rPr>
              <a:t>Scientifically proven reduction of stains and dermatologically tested.</a:t>
            </a:r>
          </a:p>
          <a:p>
            <a:pPr algn="just"/>
            <a:endParaRPr lang="it-IT" sz="1400" dirty="0">
              <a:effectLst/>
              <a:latin typeface="Avenir" panose="02000503020000020003" pitchFamily="2" charset="0"/>
            </a:endParaRPr>
          </a:p>
          <a:p>
            <a:pPr algn="just"/>
            <a:r>
              <a:rPr lang="en-US" sz="1400" noProof="0" dirty="0">
                <a:effectLst/>
                <a:latin typeface="Avenir" panose="02000503020000020003" pitchFamily="2" charset="0"/>
              </a:rPr>
              <a:t>Study of the effect and cosmetic properties of a product through evaluations and instrumental analysis performed by professionals under medical supervision and consumer self-assessments.</a:t>
            </a:r>
          </a:p>
        </p:txBody>
      </p:sp>
      <p:pic>
        <p:nvPicPr>
          <p:cNvPr id="6" name="Immagine 5">
            <a:extLst>
              <a:ext uri="{FF2B5EF4-FFF2-40B4-BE49-F238E27FC236}">
                <a16:creationId xmlns:a16="http://schemas.microsoft.com/office/drawing/2014/main" id="{87D5CF30-B7D1-4C7C-F85F-C66BFB53C96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371600" y="3085182"/>
            <a:ext cx="6460637" cy="2573304"/>
          </a:xfrm>
          <a:prstGeom prst="rect">
            <a:avLst/>
          </a:prstGeom>
          <a:ln w="38100">
            <a:solidFill>
              <a:srgbClr val="012754"/>
            </a:solidFill>
          </a:ln>
        </p:spPr>
      </p:pic>
      <p:sp>
        <p:nvSpPr>
          <p:cNvPr id="7" name="CasellaDiTesto 6">
            <a:extLst>
              <a:ext uri="{FF2B5EF4-FFF2-40B4-BE49-F238E27FC236}">
                <a16:creationId xmlns:a16="http://schemas.microsoft.com/office/drawing/2014/main" id="{CCA6CEC3-1983-0FA9-A569-64EE67FCBDDE}"/>
              </a:ext>
            </a:extLst>
          </p:cNvPr>
          <p:cNvSpPr txBox="1"/>
          <p:nvPr/>
        </p:nvSpPr>
        <p:spPr>
          <a:xfrm>
            <a:off x="8153400" y="4807892"/>
            <a:ext cx="2341219" cy="461665"/>
          </a:xfrm>
          <a:prstGeom prst="rect">
            <a:avLst/>
          </a:prstGeom>
          <a:noFill/>
        </p:spPr>
        <p:txBody>
          <a:bodyPr wrap="square">
            <a:spAutoFit/>
          </a:bodyPr>
          <a:lstStyle/>
          <a:p>
            <a:r>
              <a:rPr lang="it-IT" sz="1200" dirty="0">
                <a:effectLst/>
                <a:latin typeface="Avenir" panose="02000503020000020003" pitchFamily="2" charset="0"/>
              </a:rPr>
              <a:t>Images </a:t>
            </a:r>
            <a:r>
              <a:rPr lang="it-IT" sz="1200" dirty="0" err="1">
                <a:effectLst/>
                <a:latin typeface="Avenir" panose="02000503020000020003" pitchFamily="2" charset="0"/>
              </a:rPr>
              <a:t>detected</a:t>
            </a:r>
            <a:r>
              <a:rPr lang="it-IT" sz="1200" dirty="0">
                <a:effectLst/>
                <a:latin typeface="Avenir" panose="02000503020000020003" pitchFamily="2" charset="0"/>
              </a:rPr>
              <a:t> and </a:t>
            </a:r>
            <a:r>
              <a:rPr lang="it-IT" sz="1200" dirty="0" err="1">
                <a:effectLst/>
                <a:latin typeface="Avenir" panose="02000503020000020003" pitchFamily="2" charset="0"/>
              </a:rPr>
              <a:t>analyzed</a:t>
            </a:r>
            <a:r>
              <a:rPr lang="it-IT" sz="1200" dirty="0">
                <a:effectLst/>
                <a:latin typeface="Avenir" panose="02000503020000020003" pitchFamily="2" charset="0"/>
              </a:rPr>
              <a:t> with MIRAVEX ANTERA 3D</a:t>
            </a:r>
            <a:r>
              <a:rPr lang="it-IT" sz="1200" baseline="30000" dirty="0">
                <a:effectLst/>
                <a:latin typeface="Avenir" panose="02000503020000020003" pitchFamily="2" charset="0"/>
              </a:rPr>
              <a:t> ®</a:t>
            </a:r>
            <a:endParaRPr lang="it-IT" sz="1200" dirty="0">
              <a:effectLst/>
              <a:latin typeface="Avenir" panose="02000503020000020003" pitchFamily="2" charset="0"/>
            </a:endParaRPr>
          </a:p>
        </p:txBody>
      </p:sp>
      <p:pic>
        <p:nvPicPr>
          <p:cNvPr id="8" name="Immagine 7">
            <a:extLst>
              <a:ext uri="{FF2B5EF4-FFF2-40B4-BE49-F238E27FC236}">
                <a16:creationId xmlns:a16="http://schemas.microsoft.com/office/drawing/2014/main" id="{12D42038-F930-9069-E978-472F77067E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4696" t="30197" r="18738" b="29359"/>
          <a:stretch/>
        </p:blipFill>
        <p:spPr>
          <a:xfrm>
            <a:off x="8635470" y="3082489"/>
            <a:ext cx="1515990" cy="1605166"/>
          </a:xfrm>
          <a:prstGeom prst="rect">
            <a:avLst/>
          </a:prstGeom>
        </p:spPr>
      </p:pic>
      <p:sp>
        <p:nvSpPr>
          <p:cNvPr id="9" name="CasellaDiTesto 8">
            <a:extLst>
              <a:ext uri="{FF2B5EF4-FFF2-40B4-BE49-F238E27FC236}">
                <a16:creationId xmlns:a16="http://schemas.microsoft.com/office/drawing/2014/main" id="{00C7A646-3979-51BD-6C05-858C74FC32F4}"/>
              </a:ext>
            </a:extLst>
          </p:cNvPr>
          <p:cNvSpPr txBox="1"/>
          <p:nvPr/>
        </p:nvSpPr>
        <p:spPr>
          <a:xfrm>
            <a:off x="8153400" y="5283977"/>
            <a:ext cx="2963333" cy="523220"/>
          </a:xfrm>
          <a:prstGeom prst="rect">
            <a:avLst/>
          </a:prstGeom>
          <a:noFill/>
        </p:spPr>
        <p:txBody>
          <a:bodyPr wrap="square">
            <a:spAutoFit/>
          </a:bodyPr>
          <a:lstStyle/>
          <a:p>
            <a:r>
              <a:rPr lang="it-IT" sz="700" dirty="0">
                <a:effectLst/>
                <a:latin typeface="Avenir" panose="02000503020000020003" pitchFamily="2" charset="0"/>
              </a:rPr>
              <a:t>CMed Aesthetics S.p.A. Report 213E30F-1 </a:t>
            </a:r>
            <a:r>
              <a:rPr lang="it-IT" sz="700" dirty="0" err="1">
                <a:effectLst/>
                <a:latin typeface="Avenir" panose="02000503020000020003" pitchFamily="2" charset="0"/>
              </a:rPr>
              <a:t>Bio</a:t>
            </a:r>
            <a:r>
              <a:rPr lang="it-IT" sz="700" dirty="0">
                <a:effectLst/>
                <a:latin typeface="Avenir" panose="02000503020000020003" pitchFamily="2" charset="0"/>
              </a:rPr>
              <a:t> Basic Europe s.r.l. in </a:t>
            </a:r>
            <a:r>
              <a:rPr lang="it-IT" sz="700" dirty="0" err="1">
                <a:effectLst/>
                <a:latin typeface="Avenir" panose="02000503020000020003" pitchFamily="2" charset="0"/>
              </a:rPr>
              <a:t>collaboration</a:t>
            </a:r>
            <a:r>
              <a:rPr lang="it-IT" sz="700" dirty="0">
                <a:effectLst/>
                <a:latin typeface="Avenir" panose="02000503020000020003" pitchFamily="2" charset="0"/>
              </a:rPr>
              <a:t> with University of Pavia Department of </a:t>
            </a:r>
            <a:r>
              <a:rPr lang="it-IT" sz="700" dirty="0" err="1">
                <a:effectLst/>
                <a:latin typeface="Avenir" panose="02000503020000020003" pitchFamily="2" charset="0"/>
              </a:rPr>
              <a:t>Biology</a:t>
            </a:r>
            <a:r>
              <a:rPr lang="it-IT" sz="700" dirty="0">
                <a:effectLst/>
                <a:latin typeface="Avenir" panose="02000503020000020003" pitchFamily="2" charset="0"/>
              </a:rPr>
              <a:t> and </a:t>
            </a:r>
            <a:r>
              <a:rPr lang="it-IT" sz="700" dirty="0" err="1">
                <a:effectLst/>
                <a:latin typeface="Avenir" panose="02000503020000020003" pitchFamily="2" charset="0"/>
              </a:rPr>
              <a:t>Biotechnology</a:t>
            </a:r>
            <a:r>
              <a:rPr lang="it-IT" sz="700" dirty="0">
                <a:effectLst/>
                <a:latin typeface="Avenir" panose="02000503020000020003" pitchFamily="2" charset="0"/>
              </a:rPr>
              <a:t> “L. Spallanzani”.</a:t>
            </a:r>
          </a:p>
          <a:p>
            <a:r>
              <a:rPr lang="it-IT" sz="700" dirty="0">
                <a:effectLst/>
                <a:latin typeface="Avenir" panose="02000503020000020003" pitchFamily="2" charset="0"/>
              </a:rPr>
              <a:t>Studies </a:t>
            </a:r>
            <a:r>
              <a:rPr lang="it-IT" sz="700" dirty="0" err="1">
                <a:effectLst/>
                <a:latin typeface="Avenir" panose="02000503020000020003" pitchFamily="2" charset="0"/>
              </a:rPr>
              <a:t>carried</a:t>
            </a:r>
            <a:r>
              <a:rPr lang="it-IT" sz="700" dirty="0">
                <a:effectLst/>
                <a:latin typeface="Avenir" panose="02000503020000020003" pitchFamily="2" charset="0"/>
              </a:rPr>
              <a:t> out </a:t>
            </a:r>
            <a:r>
              <a:rPr lang="it-IT" sz="700" dirty="0" err="1">
                <a:effectLst/>
                <a:latin typeface="Avenir" panose="02000503020000020003" pitchFamily="2" charset="0"/>
              </a:rPr>
              <a:t>at</a:t>
            </a:r>
            <a:r>
              <a:rPr lang="it-IT" sz="700" dirty="0">
                <a:effectLst/>
                <a:latin typeface="Avenir" panose="02000503020000020003" pitchFamily="2" charset="0"/>
              </a:rPr>
              <a:t> CDC </a:t>
            </a:r>
            <a:r>
              <a:rPr lang="it-IT" sz="700" dirty="0" err="1">
                <a:effectLst/>
                <a:latin typeface="Avenir" panose="02000503020000020003" pitchFamily="2" charset="0"/>
              </a:rPr>
              <a:t>Dermo</a:t>
            </a:r>
            <a:r>
              <a:rPr lang="it-IT" sz="700" dirty="0">
                <a:effectLst/>
                <a:latin typeface="Avenir" panose="02000503020000020003" pitchFamily="2" charset="0"/>
              </a:rPr>
              <a:t>-Clinical </a:t>
            </a:r>
            <a:r>
              <a:rPr lang="it-IT" sz="700" dirty="0" err="1">
                <a:effectLst/>
                <a:latin typeface="Avenir" panose="02000503020000020003" pitchFamily="2" charset="0"/>
              </a:rPr>
              <a:t>Research</a:t>
            </a:r>
            <a:r>
              <a:rPr lang="it-IT" sz="700" dirty="0">
                <a:effectLst/>
                <a:latin typeface="Avenir" panose="02000503020000020003" pitchFamily="2" charset="0"/>
              </a:rPr>
              <a:t> </a:t>
            </a:r>
            <a:r>
              <a:rPr lang="it-IT" sz="700" dirty="0" err="1">
                <a:effectLst/>
                <a:latin typeface="Avenir" panose="02000503020000020003" pitchFamily="2" charset="0"/>
              </a:rPr>
              <a:t>Insitute</a:t>
            </a:r>
            <a:r>
              <a:rPr lang="it-IT" sz="700" dirty="0">
                <a:effectLst/>
                <a:latin typeface="Avenir" panose="02000503020000020003" pitchFamily="2" charset="0"/>
              </a:rPr>
              <a:t>.</a:t>
            </a:r>
          </a:p>
        </p:txBody>
      </p:sp>
      <p:sp>
        <p:nvSpPr>
          <p:cNvPr id="10" name="CasellaDiTesto 9">
            <a:extLst>
              <a:ext uri="{FF2B5EF4-FFF2-40B4-BE49-F238E27FC236}">
                <a16:creationId xmlns:a16="http://schemas.microsoft.com/office/drawing/2014/main" id="{12583015-50B4-9B04-6D5B-86718AA84C55}"/>
              </a:ext>
            </a:extLst>
          </p:cNvPr>
          <p:cNvSpPr txBox="1"/>
          <p:nvPr/>
        </p:nvSpPr>
        <p:spPr>
          <a:xfrm>
            <a:off x="1259848" y="1295400"/>
            <a:ext cx="9733720" cy="369332"/>
          </a:xfrm>
          <a:prstGeom prst="rect">
            <a:avLst/>
          </a:prstGeom>
          <a:solidFill>
            <a:srgbClr val="85C5D7"/>
          </a:solidFill>
        </p:spPr>
        <p:txBody>
          <a:bodyPr wrap="square">
            <a:spAutoFit/>
          </a:bodyPr>
          <a:lstStyle/>
          <a:p>
            <a:pPr algn="ctr"/>
            <a:r>
              <a:rPr lang="it-IT" b="1" dirty="0">
                <a:solidFill>
                  <a:srgbClr val="012754"/>
                </a:solidFill>
                <a:latin typeface="Avenir Heavy" panose="02000503020000020003" pitchFamily="2" charset="0"/>
              </a:rPr>
              <a:t>CLINICALLY TESTED RESULTS</a:t>
            </a:r>
            <a:endParaRPr lang="it-IT" dirty="0">
              <a:solidFill>
                <a:srgbClr val="012754"/>
              </a:solidFill>
              <a:latin typeface="Avenir Book" panose="02000503020000020003" pitchFamily="2" charset="0"/>
            </a:endParaRPr>
          </a:p>
        </p:txBody>
      </p:sp>
      <p:grpSp>
        <p:nvGrpSpPr>
          <p:cNvPr id="11" name="Gruppo 10">
            <a:extLst>
              <a:ext uri="{FF2B5EF4-FFF2-40B4-BE49-F238E27FC236}">
                <a16:creationId xmlns:a16="http://schemas.microsoft.com/office/drawing/2014/main" id="{453F6060-6A8D-38F5-436A-9C14E786AAFC}"/>
              </a:ext>
            </a:extLst>
          </p:cNvPr>
          <p:cNvGrpSpPr/>
          <p:nvPr/>
        </p:nvGrpSpPr>
        <p:grpSpPr>
          <a:xfrm>
            <a:off x="5302775" y="279158"/>
            <a:ext cx="1586450" cy="806245"/>
            <a:chOff x="4094590" y="406790"/>
            <a:chExt cx="4038600" cy="2052445"/>
          </a:xfrm>
        </p:grpSpPr>
        <p:pic>
          <p:nvPicPr>
            <p:cNvPr id="12" name="Immagine 11" descr="Immagine che contiene freccia&#10;&#10;Descrizione generata automaticamente">
              <a:extLst>
                <a:ext uri="{FF2B5EF4-FFF2-40B4-BE49-F238E27FC236}">
                  <a16:creationId xmlns:a16="http://schemas.microsoft.com/office/drawing/2014/main" id="{ABC00C8B-069A-64FD-22B9-A6CA171116C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392" r="32353" b="36336"/>
            <a:stretch/>
          </p:blipFill>
          <p:spPr>
            <a:xfrm>
              <a:off x="5389990" y="406790"/>
              <a:ext cx="1447800" cy="1277494"/>
            </a:xfrm>
            <a:prstGeom prst="rect">
              <a:avLst/>
            </a:prstGeom>
          </p:spPr>
        </p:pic>
        <p:pic>
          <p:nvPicPr>
            <p:cNvPr id="13" name="Immagine 12" descr="Immagine che contiene freccia&#10;&#10;Descrizione generata automaticamente">
              <a:extLst>
                <a:ext uri="{FF2B5EF4-FFF2-40B4-BE49-F238E27FC236}">
                  <a16:creationId xmlns:a16="http://schemas.microsoft.com/office/drawing/2014/main" id="{F605CDAE-4528-7878-DCE4-AEC670F0FE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695" t="60923" r="-1227" b="11687"/>
            <a:stretch/>
          </p:blipFill>
          <p:spPr>
            <a:xfrm>
              <a:off x="4094590" y="1625990"/>
              <a:ext cx="4038600" cy="549622"/>
            </a:xfrm>
            <a:prstGeom prst="rect">
              <a:avLst/>
            </a:prstGeom>
          </p:spPr>
        </p:pic>
        <p:pic>
          <p:nvPicPr>
            <p:cNvPr id="14" name="Immagine 13">
              <a:extLst>
                <a:ext uri="{FF2B5EF4-FFF2-40B4-BE49-F238E27FC236}">
                  <a16:creationId xmlns:a16="http://schemas.microsoft.com/office/drawing/2014/main" id="{D2CA45BD-4B85-1A20-169A-87E88A2F4E2E}"/>
                </a:ext>
              </a:extLst>
            </p:cNvPr>
            <p:cNvPicPr>
              <a:picLocks noChangeAspect="1"/>
            </p:cNvPicPr>
            <p:nvPr/>
          </p:nvPicPr>
          <p:blipFill rotWithShape="1">
            <a:blip r:embed="rId5">
              <a:extLst>
                <a:ext uri="{28A0092B-C50C-407E-A947-70E740481C1C}">
                  <a14:useLocalDpi xmlns:a14="http://schemas.microsoft.com/office/drawing/2010/main" val="0"/>
                </a:ext>
              </a:extLst>
            </a:blip>
            <a:srcRect t="74877" b="12823"/>
            <a:stretch/>
          </p:blipFill>
          <p:spPr>
            <a:xfrm>
              <a:off x="4323190" y="2159390"/>
              <a:ext cx="3657599" cy="299845"/>
            </a:xfrm>
            <a:prstGeom prst="rect">
              <a:avLst/>
            </a:prstGeom>
          </p:spPr>
        </p:pic>
      </p:grpSp>
    </p:spTree>
    <p:extLst>
      <p:ext uri="{BB962C8B-B14F-4D97-AF65-F5344CB8AC3E}">
        <p14:creationId xmlns:p14="http://schemas.microsoft.com/office/powerpoint/2010/main" val="41681861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magine 5" descr="Immagine che contiene profumo, interno&#10;&#10;Il contenuto generato dall'IA potrebbe non essere corretto.">
            <a:extLst>
              <a:ext uri="{FF2B5EF4-FFF2-40B4-BE49-F238E27FC236}">
                <a16:creationId xmlns:a16="http://schemas.microsoft.com/office/drawing/2014/main" id="{F176A4E7-1D07-C8D8-8AE9-99871BC93F06}"/>
              </a:ext>
            </a:extLst>
          </p:cNvPr>
          <p:cNvPicPr>
            <a:picLocks noChangeAspect="1"/>
          </p:cNvPicPr>
          <p:nvPr/>
        </p:nvPicPr>
        <p:blipFill rotWithShape="1">
          <a:blip r:embed="rId2">
            <a:extLst>
              <a:ext uri="{28A0092B-C50C-407E-A947-70E740481C1C}">
                <a14:useLocalDpi xmlns:a14="http://schemas.microsoft.com/office/drawing/2010/main" val="0"/>
              </a:ext>
            </a:extLst>
          </a:blip>
          <a:srcRect l="20421" t="15498" r="3592" b="11550"/>
          <a:stretch/>
        </p:blipFill>
        <p:spPr>
          <a:xfrm>
            <a:off x="0" y="0"/>
            <a:ext cx="12192000" cy="6017254"/>
          </a:xfrm>
          <a:prstGeom prst="rect">
            <a:avLst/>
          </a:prstGeom>
        </p:spPr>
      </p:pic>
      <p:grpSp>
        <p:nvGrpSpPr>
          <p:cNvPr id="7" name="Gruppo 6">
            <a:extLst>
              <a:ext uri="{FF2B5EF4-FFF2-40B4-BE49-F238E27FC236}">
                <a16:creationId xmlns:a16="http://schemas.microsoft.com/office/drawing/2014/main" id="{514856D2-AB9F-39BC-FAB2-6358FEE1CDEC}"/>
              </a:ext>
            </a:extLst>
          </p:cNvPr>
          <p:cNvGrpSpPr/>
          <p:nvPr/>
        </p:nvGrpSpPr>
        <p:grpSpPr>
          <a:xfrm>
            <a:off x="4267200" y="381000"/>
            <a:ext cx="3657600" cy="1828800"/>
            <a:chOff x="4094590" y="406790"/>
            <a:chExt cx="4038600" cy="2052445"/>
          </a:xfrm>
        </p:grpSpPr>
        <p:pic>
          <p:nvPicPr>
            <p:cNvPr id="8" name="Immagine 7" descr="Immagine che contiene freccia&#10;&#10;Descrizione generata automaticamente">
              <a:extLst>
                <a:ext uri="{FF2B5EF4-FFF2-40B4-BE49-F238E27FC236}">
                  <a16:creationId xmlns:a16="http://schemas.microsoft.com/office/drawing/2014/main" id="{6D5944BF-EF33-29CE-D557-DDF7C1ECD76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0392" r="32353" b="36336"/>
            <a:stretch/>
          </p:blipFill>
          <p:spPr>
            <a:xfrm>
              <a:off x="5389990" y="406790"/>
              <a:ext cx="1447800" cy="1277494"/>
            </a:xfrm>
            <a:prstGeom prst="rect">
              <a:avLst/>
            </a:prstGeom>
          </p:spPr>
        </p:pic>
        <p:pic>
          <p:nvPicPr>
            <p:cNvPr id="9" name="Immagine 8" descr="Immagine che contiene freccia&#10;&#10;Descrizione generata automaticamente">
              <a:extLst>
                <a:ext uri="{FF2B5EF4-FFF2-40B4-BE49-F238E27FC236}">
                  <a16:creationId xmlns:a16="http://schemas.microsoft.com/office/drawing/2014/main" id="{7CC70E1E-C6F6-7D5A-6F56-9396EB14B64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695" t="60923" r="-1227" b="11687"/>
            <a:stretch/>
          </p:blipFill>
          <p:spPr>
            <a:xfrm>
              <a:off x="4094590" y="1625990"/>
              <a:ext cx="4038600" cy="549622"/>
            </a:xfrm>
            <a:prstGeom prst="rect">
              <a:avLst/>
            </a:prstGeom>
          </p:spPr>
        </p:pic>
        <p:pic>
          <p:nvPicPr>
            <p:cNvPr id="10" name="Immagine 9">
              <a:extLst>
                <a:ext uri="{FF2B5EF4-FFF2-40B4-BE49-F238E27FC236}">
                  <a16:creationId xmlns:a16="http://schemas.microsoft.com/office/drawing/2014/main" id="{051FD67A-F0C6-EB21-13B7-8B9A12C4C0C4}"/>
                </a:ext>
              </a:extLst>
            </p:cNvPr>
            <p:cNvPicPr>
              <a:picLocks noChangeAspect="1"/>
            </p:cNvPicPr>
            <p:nvPr/>
          </p:nvPicPr>
          <p:blipFill rotWithShape="1">
            <a:blip r:embed="rId4">
              <a:extLst>
                <a:ext uri="{28A0092B-C50C-407E-A947-70E740481C1C}">
                  <a14:useLocalDpi xmlns:a14="http://schemas.microsoft.com/office/drawing/2010/main" val="0"/>
                </a:ext>
              </a:extLst>
            </a:blip>
            <a:srcRect t="74877" b="12823"/>
            <a:stretch/>
          </p:blipFill>
          <p:spPr>
            <a:xfrm>
              <a:off x="4323190" y="2159390"/>
              <a:ext cx="3657599" cy="299845"/>
            </a:xfrm>
            <a:prstGeom prst="rect">
              <a:avLst/>
            </a:prstGeom>
          </p:spPr>
        </p:pic>
      </p:grpSp>
      <p:sp>
        <p:nvSpPr>
          <p:cNvPr id="11" name="CasellaDiTesto 10">
            <a:extLst>
              <a:ext uri="{FF2B5EF4-FFF2-40B4-BE49-F238E27FC236}">
                <a16:creationId xmlns:a16="http://schemas.microsoft.com/office/drawing/2014/main" id="{C7D3AE57-E2ED-EB4A-7FD1-8CE3AE2FF018}"/>
              </a:ext>
            </a:extLst>
          </p:cNvPr>
          <p:cNvSpPr txBox="1"/>
          <p:nvPr/>
        </p:nvSpPr>
        <p:spPr>
          <a:xfrm>
            <a:off x="3200400" y="2346524"/>
            <a:ext cx="5963322" cy="338554"/>
          </a:xfrm>
          <a:prstGeom prst="rect">
            <a:avLst/>
          </a:prstGeom>
          <a:noFill/>
        </p:spPr>
        <p:txBody>
          <a:bodyPr wrap="square">
            <a:spAutoFit/>
          </a:bodyPr>
          <a:lstStyle/>
          <a:p>
            <a:pPr algn="ctr"/>
            <a:r>
              <a:rPr lang="it-IT" sz="1600" b="1" dirty="0">
                <a:solidFill>
                  <a:srgbClr val="36AFC8"/>
                </a:solidFill>
                <a:effectLst/>
                <a:latin typeface="Avenir Heavy" panose="02000503020000020003" pitchFamily="2" charset="0"/>
              </a:rPr>
              <a:t>Innovation, </a:t>
            </a:r>
            <a:r>
              <a:rPr lang="it-IT" sz="1600" b="1" dirty="0" err="1">
                <a:solidFill>
                  <a:srgbClr val="36AFC8"/>
                </a:solidFill>
                <a:effectLst/>
                <a:latin typeface="Avenir Heavy" panose="02000503020000020003" pitchFamily="2" charset="0"/>
              </a:rPr>
              <a:t>safety</a:t>
            </a:r>
            <a:r>
              <a:rPr lang="it-IT" sz="1600" b="1" dirty="0">
                <a:solidFill>
                  <a:srgbClr val="36AFC8"/>
                </a:solidFill>
                <a:effectLst/>
                <a:latin typeface="Avenir Heavy" panose="02000503020000020003" pitchFamily="2" charset="0"/>
              </a:rPr>
              <a:t>, </a:t>
            </a:r>
            <a:r>
              <a:rPr lang="it-IT" sz="1600" b="1" dirty="0" err="1">
                <a:solidFill>
                  <a:srgbClr val="36AFC8"/>
                </a:solidFill>
                <a:effectLst/>
                <a:latin typeface="Avenir Heavy" panose="02000503020000020003" pitchFamily="2" charset="0"/>
              </a:rPr>
              <a:t>efficiency</a:t>
            </a:r>
            <a:r>
              <a:rPr lang="it-IT" sz="1600" b="1" dirty="0">
                <a:solidFill>
                  <a:srgbClr val="36AFC8"/>
                </a:solidFill>
                <a:effectLst/>
                <a:latin typeface="Avenir Heavy" panose="02000503020000020003" pitchFamily="2" charset="0"/>
              </a:rPr>
              <a:t> and comfort</a:t>
            </a:r>
          </a:p>
        </p:txBody>
      </p:sp>
    </p:spTree>
    <p:extLst>
      <p:ext uri="{BB962C8B-B14F-4D97-AF65-F5344CB8AC3E}">
        <p14:creationId xmlns:p14="http://schemas.microsoft.com/office/powerpoint/2010/main" val="41057138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11FD0FCA-0BE0-2B73-D976-1082864297E9}"/>
              </a:ext>
            </a:extLst>
          </p:cNvPr>
          <p:cNvSpPr txBox="1"/>
          <p:nvPr/>
        </p:nvSpPr>
        <p:spPr>
          <a:xfrm>
            <a:off x="6680791" y="3816272"/>
            <a:ext cx="4017567" cy="307777"/>
          </a:xfrm>
          <a:prstGeom prst="rect">
            <a:avLst/>
          </a:prstGeom>
          <a:noFill/>
        </p:spPr>
        <p:txBody>
          <a:bodyPr wrap="square">
            <a:spAutoFit/>
          </a:bodyPr>
          <a:lstStyle/>
          <a:p>
            <a:pPr marL="285750" indent="-285750">
              <a:buFont typeface="Arial" panose="020B0604020202020204" pitchFamily="34" charset="0"/>
              <a:buChar char="•"/>
            </a:pPr>
            <a:r>
              <a:rPr lang="it-IT" sz="1400" dirty="0" err="1">
                <a:solidFill>
                  <a:srgbClr val="012754"/>
                </a:solidFill>
                <a:latin typeface="Avenir" panose="02000503020000020003" pitchFamily="2" charset="0"/>
              </a:rPr>
              <a:t>g</a:t>
            </a:r>
            <a:r>
              <a:rPr lang="it-IT" sz="1400" dirty="0" err="1">
                <a:solidFill>
                  <a:srgbClr val="012754"/>
                </a:solidFill>
                <a:effectLst/>
                <a:latin typeface="Avenir" panose="02000503020000020003" pitchFamily="2" charset="0"/>
              </a:rPr>
              <a:t>ave</a:t>
            </a:r>
            <a:r>
              <a:rPr lang="it-IT" sz="1400" dirty="0">
                <a:solidFill>
                  <a:srgbClr val="012754"/>
                </a:solidFill>
                <a:effectLst/>
                <a:latin typeface="Avenir" panose="02000503020000020003" pitchFamily="2" charset="0"/>
              </a:rPr>
              <a:t> a </a:t>
            </a:r>
            <a:r>
              <a:rPr lang="it-IT" sz="1400" b="1" dirty="0">
                <a:solidFill>
                  <a:srgbClr val="012754"/>
                </a:solidFill>
                <a:effectLst/>
                <a:latin typeface="Avenir Heavy" panose="02000503020000020003" pitchFamily="2" charset="0"/>
              </a:rPr>
              <a:t>positive opinion to the treatment</a:t>
            </a:r>
            <a:r>
              <a:rPr lang="it-IT" sz="1400" dirty="0">
                <a:solidFill>
                  <a:srgbClr val="012754"/>
                </a:solidFill>
                <a:effectLst/>
                <a:latin typeface="Avenir" panose="02000503020000020003" pitchFamily="2" charset="0"/>
              </a:rPr>
              <a:t>.</a:t>
            </a:r>
          </a:p>
        </p:txBody>
      </p:sp>
      <p:sp>
        <p:nvSpPr>
          <p:cNvPr id="5" name="CasellaDiTesto 4">
            <a:extLst>
              <a:ext uri="{FF2B5EF4-FFF2-40B4-BE49-F238E27FC236}">
                <a16:creationId xmlns:a16="http://schemas.microsoft.com/office/drawing/2014/main" id="{12B203CE-5734-D273-C0A5-92680A18BA06}"/>
              </a:ext>
            </a:extLst>
          </p:cNvPr>
          <p:cNvSpPr txBox="1"/>
          <p:nvPr/>
        </p:nvSpPr>
        <p:spPr>
          <a:xfrm>
            <a:off x="6680792" y="3121223"/>
            <a:ext cx="4017566" cy="307777"/>
          </a:xfrm>
          <a:prstGeom prst="rect">
            <a:avLst/>
          </a:prstGeom>
          <a:noFill/>
        </p:spPr>
        <p:txBody>
          <a:bodyPr wrap="square">
            <a:spAutoFit/>
          </a:bodyPr>
          <a:lstStyle/>
          <a:p>
            <a:pPr marL="285750" indent="-285750">
              <a:buFont typeface="Arial" panose="020B0604020202020204" pitchFamily="34" charset="0"/>
              <a:buChar char="•"/>
            </a:pPr>
            <a:r>
              <a:rPr lang="it-IT" sz="1400" dirty="0" err="1">
                <a:solidFill>
                  <a:srgbClr val="012754"/>
                </a:solidFill>
                <a:latin typeface="Avenir" panose="02000503020000020003" pitchFamily="2" charset="0"/>
              </a:rPr>
              <a:t>s</a:t>
            </a:r>
            <a:r>
              <a:rPr lang="it-IT" sz="1400" dirty="0" err="1">
                <a:solidFill>
                  <a:srgbClr val="012754"/>
                </a:solidFill>
                <a:effectLst/>
                <a:latin typeface="Avenir" panose="02000503020000020003" pitchFamily="2" charset="0"/>
              </a:rPr>
              <a:t>aid</a:t>
            </a:r>
            <a:r>
              <a:rPr lang="it-IT" sz="1400" dirty="0">
                <a:solidFill>
                  <a:srgbClr val="012754"/>
                </a:solidFill>
                <a:effectLst/>
                <a:latin typeface="Avenir" panose="02000503020000020003" pitchFamily="2" charset="0"/>
              </a:rPr>
              <a:t> </a:t>
            </a:r>
            <a:r>
              <a:rPr lang="it-IT" sz="1400" dirty="0" err="1">
                <a:solidFill>
                  <a:srgbClr val="012754"/>
                </a:solidFill>
                <a:effectLst/>
                <a:latin typeface="Avenir" panose="02000503020000020003" pitchFamily="2" charset="0"/>
              </a:rPr>
              <a:t>that</a:t>
            </a:r>
            <a:r>
              <a:rPr lang="it-IT" sz="1400" dirty="0">
                <a:solidFill>
                  <a:srgbClr val="012754"/>
                </a:solidFill>
                <a:latin typeface="Avenir" panose="02000503020000020003" pitchFamily="2" charset="0"/>
              </a:rPr>
              <a:t> </a:t>
            </a:r>
            <a:r>
              <a:rPr lang="it-IT" sz="1400" dirty="0">
                <a:solidFill>
                  <a:srgbClr val="012754"/>
                </a:solidFill>
                <a:effectLst/>
                <a:latin typeface="Avenir" panose="02000503020000020003" pitchFamily="2" charset="0"/>
              </a:rPr>
              <a:t>the </a:t>
            </a:r>
            <a:r>
              <a:rPr lang="it-IT" sz="1400" b="1" dirty="0">
                <a:solidFill>
                  <a:srgbClr val="012754"/>
                </a:solidFill>
                <a:effectLst/>
                <a:latin typeface="Avenir Heavy" panose="02000503020000020003" pitchFamily="2" charset="0"/>
              </a:rPr>
              <a:t>treatment </a:t>
            </a:r>
            <a:r>
              <a:rPr lang="it-IT" sz="1400" b="1" dirty="0" err="1">
                <a:solidFill>
                  <a:srgbClr val="012754"/>
                </a:solidFill>
                <a:effectLst/>
                <a:latin typeface="Avenir Heavy" panose="02000503020000020003" pitchFamily="2" charset="0"/>
              </a:rPr>
              <a:t>reduces</a:t>
            </a:r>
            <a:r>
              <a:rPr lang="it-IT" sz="1400" b="1" dirty="0">
                <a:solidFill>
                  <a:srgbClr val="012754"/>
                </a:solidFill>
                <a:effectLst/>
                <a:latin typeface="Avenir Heavy" panose="02000503020000020003" pitchFamily="2" charset="0"/>
              </a:rPr>
              <a:t> </a:t>
            </a:r>
            <a:r>
              <a:rPr lang="it-IT" sz="1400" b="1" dirty="0" err="1">
                <a:solidFill>
                  <a:srgbClr val="012754"/>
                </a:solidFill>
                <a:effectLst/>
                <a:latin typeface="Avenir Heavy" panose="02000503020000020003" pitchFamily="2" charset="0"/>
              </a:rPr>
              <a:t>skin</a:t>
            </a:r>
            <a:r>
              <a:rPr lang="it-IT" sz="1400" b="1" dirty="0">
                <a:solidFill>
                  <a:srgbClr val="012754"/>
                </a:solidFill>
                <a:latin typeface="Avenir Heavy" panose="02000503020000020003" pitchFamily="2" charset="0"/>
              </a:rPr>
              <a:t> </a:t>
            </a:r>
            <a:r>
              <a:rPr lang="it-IT" sz="1400" b="1" dirty="0">
                <a:solidFill>
                  <a:srgbClr val="012754"/>
                </a:solidFill>
                <a:effectLst/>
                <a:latin typeface="Avenir Heavy" panose="02000503020000020003" pitchFamily="2" charset="0"/>
              </a:rPr>
              <a:t>spots</a:t>
            </a:r>
            <a:r>
              <a:rPr lang="it-IT" sz="1400" dirty="0">
                <a:solidFill>
                  <a:srgbClr val="012754"/>
                </a:solidFill>
                <a:effectLst/>
                <a:latin typeface="Avenir" panose="02000503020000020003" pitchFamily="2" charset="0"/>
              </a:rPr>
              <a:t>.</a:t>
            </a:r>
          </a:p>
        </p:txBody>
      </p:sp>
      <p:sp>
        <p:nvSpPr>
          <p:cNvPr id="6" name="CasellaDiTesto 5">
            <a:extLst>
              <a:ext uri="{FF2B5EF4-FFF2-40B4-BE49-F238E27FC236}">
                <a16:creationId xmlns:a16="http://schemas.microsoft.com/office/drawing/2014/main" id="{6BE3275F-D7E5-F309-7C50-042EE82FE1AD}"/>
              </a:ext>
            </a:extLst>
          </p:cNvPr>
          <p:cNvSpPr txBox="1"/>
          <p:nvPr/>
        </p:nvSpPr>
        <p:spPr>
          <a:xfrm>
            <a:off x="6680791" y="4509127"/>
            <a:ext cx="4017567" cy="738664"/>
          </a:xfrm>
          <a:prstGeom prst="rect">
            <a:avLst/>
          </a:prstGeom>
          <a:noFill/>
        </p:spPr>
        <p:txBody>
          <a:bodyPr wrap="square">
            <a:spAutoFit/>
          </a:bodyPr>
          <a:lstStyle/>
          <a:p>
            <a:pPr marL="285750" indent="-285750">
              <a:buFont typeface="Arial" panose="020B0604020202020204" pitchFamily="34" charset="0"/>
              <a:buChar char="•"/>
            </a:pPr>
            <a:r>
              <a:rPr lang="it-IT" sz="1400" dirty="0" err="1">
                <a:solidFill>
                  <a:srgbClr val="012754"/>
                </a:solidFill>
                <a:effectLst/>
                <a:latin typeface="Avenir" panose="02000503020000020003" pitchFamily="2" charset="0"/>
              </a:rPr>
              <a:t>said</a:t>
            </a:r>
            <a:r>
              <a:rPr lang="it-IT" sz="1400" dirty="0">
                <a:solidFill>
                  <a:srgbClr val="012754"/>
                </a:solidFill>
                <a:effectLst/>
                <a:latin typeface="Avenir" panose="02000503020000020003" pitchFamily="2" charset="0"/>
              </a:rPr>
              <a:t> </a:t>
            </a:r>
            <a:r>
              <a:rPr lang="it-IT" sz="1400" dirty="0" err="1">
                <a:solidFill>
                  <a:srgbClr val="012754"/>
                </a:solidFill>
                <a:effectLst/>
                <a:latin typeface="Avenir" panose="02000503020000020003" pitchFamily="2" charset="0"/>
              </a:rPr>
              <a:t>that</a:t>
            </a:r>
            <a:r>
              <a:rPr lang="it-IT" sz="1400" dirty="0">
                <a:solidFill>
                  <a:srgbClr val="012754"/>
                </a:solidFill>
                <a:effectLst/>
                <a:latin typeface="Avenir" panose="02000503020000020003" pitchFamily="2" charset="0"/>
              </a:rPr>
              <a:t> the </a:t>
            </a:r>
            <a:r>
              <a:rPr lang="it-IT" sz="1400" b="1" dirty="0" err="1">
                <a:solidFill>
                  <a:srgbClr val="012754"/>
                </a:solidFill>
                <a:effectLst/>
                <a:latin typeface="Avenir Heavy" panose="02000503020000020003" pitchFamily="2" charset="0"/>
              </a:rPr>
              <a:t>mesotherapeutic</a:t>
            </a:r>
            <a:r>
              <a:rPr lang="it-IT" sz="1400" b="1" dirty="0">
                <a:solidFill>
                  <a:srgbClr val="012754"/>
                </a:solidFill>
                <a:effectLst/>
                <a:latin typeface="Avenir Heavy" panose="02000503020000020003" pitchFamily="2" charset="0"/>
              </a:rPr>
              <a:t> treatment </a:t>
            </a:r>
            <a:r>
              <a:rPr lang="it-IT" sz="1400" b="1" dirty="0" err="1">
                <a:solidFill>
                  <a:srgbClr val="012754"/>
                </a:solidFill>
                <a:effectLst/>
                <a:latin typeface="Avenir Heavy" panose="02000503020000020003" pitchFamily="2" charset="0"/>
              </a:rPr>
              <a:t>is</a:t>
            </a:r>
            <a:r>
              <a:rPr lang="it-IT" sz="1400" b="1" dirty="0">
                <a:solidFill>
                  <a:srgbClr val="012754"/>
                </a:solidFill>
                <a:effectLst/>
                <a:latin typeface="Avenir Heavy" panose="02000503020000020003" pitchFamily="2" charset="0"/>
              </a:rPr>
              <a:t> </a:t>
            </a:r>
            <a:r>
              <a:rPr lang="it-IT" sz="1400" b="1" dirty="0" err="1">
                <a:solidFill>
                  <a:srgbClr val="012754"/>
                </a:solidFill>
                <a:effectLst/>
                <a:latin typeface="Avenir Heavy" panose="02000503020000020003" pitchFamily="2" charset="0"/>
              </a:rPr>
              <a:t>pleasant</a:t>
            </a:r>
            <a:r>
              <a:rPr lang="it-IT" sz="1400" b="1" dirty="0">
                <a:solidFill>
                  <a:srgbClr val="012754"/>
                </a:solidFill>
                <a:effectLst/>
                <a:latin typeface="Avenir Heavy" panose="02000503020000020003" pitchFamily="2" charset="0"/>
              </a:rPr>
              <a:t> </a:t>
            </a:r>
            <a:r>
              <a:rPr lang="it-IT" sz="1400" dirty="0">
                <a:solidFill>
                  <a:srgbClr val="012754"/>
                </a:solidFill>
                <a:effectLst/>
                <a:latin typeface="Avenir" panose="02000503020000020003" pitchFamily="2" charset="0"/>
              </a:rPr>
              <a:t>and </a:t>
            </a:r>
            <a:r>
              <a:rPr lang="it-IT" sz="1400" dirty="0" err="1">
                <a:solidFill>
                  <a:srgbClr val="012754"/>
                </a:solidFill>
                <a:effectLst/>
                <a:latin typeface="Avenir" panose="02000503020000020003" pitchFamily="2" charset="0"/>
              </a:rPr>
              <a:t>does</a:t>
            </a:r>
            <a:r>
              <a:rPr lang="it-IT" sz="1400" dirty="0">
                <a:solidFill>
                  <a:srgbClr val="012754"/>
                </a:solidFill>
                <a:effectLst/>
                <a:latin typeface="Avenir" panose="02000503020000020003" pitchFamily="2" charset="0"/>
              </a:rPr>
              <a:t> </a:t>
            </a:r>
            <a:r>
              <a:rPr lang="it-IT" sz="1400" dirty="0" err="1">
                <a:solidFill>
                  <a:srgbClr val="012754"/>
                </a:solidFill>
                <a:effectLst/>
                <a:latin typeface="Avenir" panose="02000503020000020003" pitchFamily="2" charset="0"/>
              </a:rPr>
              <a:t>not</a:t>
            </a:r>
            <a:r>
              <a:rPr lang="it-IT" sz="1400" dirty="0">
                <a:solidFill>
                  <a:srgbClr val="012754"/>
                </a:solidFill>
                <a:effectLst/>
                <a:latin typeface="Avenir" panose="02000503020000020003" pitchFamily="2" charset="0"/>
              </a:rPr>
              <a:t> create </a:t>
            </a:r>
            <a:r>
              <a:rPr lang="it-IT" sz="1400" dirty="0" err="1">
                <a:solidFill>
                  <a:srgbClr val="012754"/>
                </a:solidFill>
                <a:effectLst/>
                <a:latin typeface="Avenir" panose="02000503020000020003" pitchFamily="2" charset="0"/>
              </a:rPr>
              <a:t>discomfort</a:t>
            </a:r>
            <a:r>
              <a:rPr lang="it-IT" sz="1400" dirty="0">
                <a:solidFill>
                  <a:srgbClr val="012754"/>
                </a:solidFill>
                <a:effectLst/>
                <a:latin typeface="Avenir" panose="02000503020000020003" pitchFamily="2" charset="0"/>
              </a:rPr>
              <a:t> </a:t>
            </a:r>
            <a:r>
              <a:rPr lang="it-IT" sz="1400" dirty="0">
                <a:solidFill>
                  <a:srgbClr val="012754"/>
                </a:solidFill>
                <a:latin typeface="Avenir" panose="02000503020000020003" pitchFamily="2" charset="0"/>
              </a:rPr>
              <a:t>on the </a:t>
            </a:r>
            <a:r>
              <a:rPr lang="it-IT" sz="1400" dirty="0" err="1">
                <a:solidFill>
                  <a:srgbClr val="012754"/>
                </a:solidFill>
                <a:effectLst/>
                <a:latin typeface="Avenir" panose="02000503020000020003" pitchFamily="2" charset="0"/>
              </a:rPr>
              <a:t>skin</a:t>
            </a:r>
            <a:r>
              <a:rPr lang="it-IT" sz="1400" dirty="0">
                <a:solidFill>
                  <a:srgbClr val="012754"/>
                </a:solidFill>
                <a:effectLst/>
                <a:latin typeface="Avenir" panose="02000503020000020003" pitchFamily="2" charset="0"/>
              </a:rPr>
              <a:t>.</a:t>
            </a:r>
          </a:p>
        </p:txBody>
      </p:sp>
      <p:sp>
        <p:nvSpPr>
          <p:cNvPr id="7" name="CasellaDiTesto 6">
            <a:extLst>
              <a:ext uri="{FF2B5EF4-FFF2-40B4-BE49-F238E27FC236}">
                <a16:creationId xmlns:a16="http://schemas.microsoft.com/office/drawing/2014/main" id="{4C0A5107-776D-E929-17E7-8CC494A43AEE}"/>
              </a:ext>
            </a:extLst>
          </p:cNvPr>
          <p:cNvSpPr txBox="1"/>
          <p:nvPr/>
        </p:nvSpPr>
        <p:spPr>
          <a:xfrm>
            <a:off x="6680791" y="5419619"/>
            <a:ext cx="4474766" cy="307777"/>
          </a:xfrm>
          <a:prstGeom prst="rect">
            <a:avLst/>
          </a:prstGeom>
          <a:noFill/>
        </p:spPr>
        <p:txBody>
          <a:bodyPr wrap="square">
            <a:spAutoFit/>
          </a:bodyPr>
          <a:lstStyle/>
          <a:p>
            <a:pPr marL="285750" indent="-285750">
              <a:buFont typeface="Arial" panose="020B0604020202020204" pitchFamily="34" charset="0"/>
              <a:buChar char="•"/>
            </a:pPr>
            <a:r>
              <a:rPr lang="it-IT" sz="1400" dirty="0" err="1">
                <a:solidFill>
                  <a:srgbClr val="012754"/>
                </a:solidFill>
                <a:latin typeface="Avenir" panose="02000503020000020003" pitchFamily="2" charset="0"/>
              </a:rPr>
              <a:t>s</a:t>
            </a:r>
            <a:r>
              <a:rPr lang="it-IT" sz="1400" dirty="0" err="1">
                <a:solidFill>
                  <a:srgbClr val="012754"/>
                </a:solidFill>
                <a:effectLst/>
                <a:latin typeface="Avenir" panose="02000503020000020003" pitchFamily="2" charset="0"/>
              </a:rPr>
              <a:t>aid</a:t>
            </a:r>
            <a:r>
              <a:rPr lang="it-IT" sz="1400" dirty="0">
                <a:solidFill>
                  <a:srgbClr val="012754"/>
                </a:solidFill>
                <a:effectLst/>
                <a:latin typeface="Avenir" panose="02000503020000020003" pitchFamily="2" charset="0"/>
              </a:rPr>
              <a:t> </a:t>
            </a:r>
            <a:r>
              <a:rPr lang="it-IT" sz="1400" dirty="0" err="1">
                <a:solidFill>
                  <a:srgbClr val="012754"/>
                </a:solidFill>
                <a:effectLst/>
                <a:latin typeface="Avenir" panose="02000503020000020003" pitchFamily="2" charset="0"/>
              </a:rPr>
              <a:t>that</a:t>
            </a:r>
            <a:r>
              <a:rPr lang="it-IT" sz="1400" dirty="0">
                <a:solidFill>
                  <a:srgbClr val="012754"/>
                </a:solidFill>
                <a:effectLst/>
                <a:latin typeface="Avenir" panose="02000503020000020003" pitchFamily="2" charset="0"/>
              </a:rPr>
              <a:t> the </a:t>
            </a:r>
            <a:r>
              <a:rPr lang="it-IT" sz="1400" b="1" dirty="0">
                <a:solidFill>
                  <a:srgbClr val="012754"/>
                </a:solidFill>
                <a:effectLst/>
                <a:latin typeface="Avenir Heavy" panose="02000503020000020003" pitchFamily="2" charset="0"/>
              </a:rPr>
              <a:t>home product </a:t>
            </a:r>
            <a:r>
              <a:rPr lang="it-IT" sz="1400" b="1" dirty="0" err="1">
                <a:solidFill>
                  <a:srgbClr val="012754"/>
                </a:solidFill>
                <a:effectLst/>
                <a:latin typeface="Avenir Heavy" panose="02000503020000020003" pitchFamily="2" charset="0"/>
              </a:rPr>
              <a:t>is</a:t>
            </a:r>
            <a:r>
              <a:rPr lang="it-IT" sz="1400" b="1" dirty="0">
                <a:solidFill>
                  <a:srgbClr val="012754"/>
                </a:solidFill>
                <a:effectLst/>
                <a:latin typeface="Avenir Heavy" panose="02000503020000020003" pitchFamily="2" charset="0"/>
              </a:rPr>
              <a:t> </a:t>
            </a:r>
            <a:r>
              <a:rPr lang="it-IT" sz="1400" b="1" dirty="0" err="1">
                <a:solidFill>
                  <a:srgbClr val="012754"/>
                </a:solidFill>
                <a:effectLst/>
                <a:latin typeface="Avenir Heavy" panose="02000503020000020003" pitchFamily="2" charset="0"/>
              </a:rPr>
              <a:t>comfortable</a:t>
            </a:r>
            <a:r>
              <a:rPr lang="it-IT" sz="1400" dirty="0">
                <a:solidFill>
                  <a:srgbClr val="012754"/>
                </a:solidFill>
                <a:effectLst/>
                <a:latin typeface="Avenir" panose="02000503020000020003" pitchFamily="2" charset="0"/>
              </a:rPr>
              <a:t>.</a:t>
            </a:r>
          </a:p>
        </p:txBody>
      </p:sp>
      <p:grpSp>
        <p:nvGrpSpPr>
          <p:cNvPr id="8" name="Gruppo 7">
            <a:extLst>
              <a:ext uri="{FF2B5EF4-FFF2-40B4-BE49-F238E27FC236}">
                <a16:creationId xmlns:a16="http://schemas.microsoft.com/office/drawing/2014/main" id="{651A2D8F-AFA8-A7E1-AACD-CE463DFC6A9D}"/>
              </a:ext>
            </a:extLst>
          </p:cNvPr>
          <p:cNvGrpSpPr/>
          <p:nvPr/>
        </p:nvGrpSpPr>
        <p:grpSpPr>
          <a:xfrm>
            <a:off x="7237598" y="277954"/>
            <a:ext cx="2971800" cy="1600363"/>
            <a:chOff x="1706592" y="646916"/>
            <a:chExt cx="3597360" cy="1937237"/>
          </a:xfrm>
        </p:grpSpPr>
        <p:pic>
          <p:nvPicPr>
            <p:cNvPr id="9" name="Immagine 8" descr="Immagine che contiene freccia&#10;&#10;Descrizione generata automaticamente">
              <a:extLst>
                <a:ext uri="{FF2B5EF4-FFF2-40B4-BE49-F238E27FC236}">
                  <a16:creationId xmlns:a16="http://schemas.microsoft.com/office/drawing/2014/main" id="{7E3328AA-89C3-9860-58C8-3E3AB1CF131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392" r="32353" b="36336"/>
            <a:stretch/>
          </p:blipFill>
          <p:spPr>
            <a:xfrm>
              <a:off x="2819399" y="646916"/>
              <a:ext cx="1289620" cy="1137921"/>
            </a:xfrm>
            <a:prstGeom prst="rect">
              <a:avLst/>
            </a:prstGeom>
          </p:spPr>
        </p:pic>
        <p:pic>
          <p:nvPicPr>
            <p:cNvPr id="10" name="Immagine 9" descr="Immagine che contiene freccia&#10;&#10;Descrizione generata automaticamente">
              <a:extLst>
                <a:ext uri="{FF2B5EF4-FFF2-40B4-BE49-F238E27FC236}">
                  <a16:creationId xmlns:a16="http://schemas.microsoft.com/office/drawing/2014/main" id="{21959F11-5927-F3F6-27BE-624D16805F5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95" t="60923" r="-1227" b="11687"/>
            <a:stretch/>
          </p:blipFill>
          <p:spPr>
            <a:xfrm>
              <a:off x="1706592" y="1866116"/>
              <a:ext cx="3597360" cy="489573"/>
            </a:xfrm>
            <a:prstGeom prst="rect">
              <a:avLst/>
            </a:prstGeom>
          </p:spPr>
        </p:pic>
        <p:pic>
          <p:nvPicPr>
            <p:cNvPr id="11" name="Immagine 10">
              <a:extLst>
                <a:ext uri="{FF2B5EF4-FFF2-40B4-BE49-F238E27FC236}">
                  <a16:creationId xmlns:a16="http://schemas.microsoft.com/office/drawing/2014/main" id="{65269DA4-6EB5-D972-56D3-6CA3FB38E391}"/>
                </a:ext>
              </a:extLst>
            </p:cNvPr>
            <p:cNvPicPr>
              <a:picLocks noChangeAspect="1"/>
            </p:cNvPicPr>
            <p:nvPr/>
          </p:nvPicPr>
          <p:blipFill rotWithShape="1">
            <a:blip r:embed="rId3">
              <a:extLst>
                <a:ext uri="{28A0092B-C50C-407E-A947-70E740481C1C}">
                  <a14:useLocalDpi xmlns:a14="http://schemas.microsoft.com/office/drawing/2010/main" val="0"/>
                </a:ext>
              </a:extLst>
            </a:blip>
            <a:srcRect t="75849" b="10796"/>
            <a:stretch/>
          </p:blipFill>
          <p:spPr>
            <a:xfrm>
              <a:off x="1828800" y="2286000"/>
              <a:ext cx="3352800" cy="298153"/>
            </a:xfrm>
            <a:prstGeom prst="rect">
              <a:avLst/>
            </a:prstGeom>
          </p:spPr>
        </p:pic>
      </p:grpSp>
      <p:sp>
        <p:nvSpPr>
          <p:cNvPr id="12" name="Rettangolo con angoli arrotondati 11">
            <a:extLst>
              <a:ext uri="{FF2B5EF4-FFF2-40B4-BE49-F238E27FC236}">
                <a16:creationId xmlns:a16="http://schemas.microsoft.com/office/drawing/2014/main" id="{66B9ECB2-575F-288B-07DE-26C03D880192}"/>
              </a:ext>
            </a:extLst>
          </p:cNvPr>
          <p:cNvSpPr/>
          <p:nvPr/>
        </p:nvSpPr>
        <p:spPr>
          <a:xfrm>
            <a:off x="6064406" y="2090775"/>
            <a:ext cx="5488655" cy="623651"/>
          </a:xfrm>
          <a:prstGeom prst="roundRect">
            <a:avLst/>
          </a:prstGeom>
          <a:solidFill>
            <a:srgbClr val="85C5D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CasellaDiTesto 12">
            <a:extLst>
              <a:ext uri="{FF2B5EF4-FFF2-40B4-BE49-F238E27FC236}">
                <a16:creationId xmlns:a16="http://schemas.microsoft.com/office/drawing/2014/main" id="{92A83084-BC32-60D6-451F-4B01161905C8}"/>
              </a:ext>
            </a:extLst>
          </p:cNvPr>
          <p:cNvSpPr txBox="1"/>
          <p:nvPr/>
        </p:nvSpPr>
        <p:spPr>
          <a:xfrm>
            <a:off x="6450853" y="2245644"/>
            <a:ext cx="4715760" cy="400110"/>
          </a:xfrm>
          <a:prstGeom prst="rect">
            <a:avLst/>
          </a:prstGeom>
          <a:noFill/>
        </p:spPr>
        <p:txBody>
          <a:bodyPr wrap="square">
            <a:spAutoFit/>
          </a:bodyPr>
          <a:lstStyle/>
          <a:p>
            <a:pPr algn="ctr"/>
            <a:r>
              <a:rPr lang="it-IT" sz="2000" b="1" dirty="0">
                <a:solidFill>
                  <a:schemeClr val="bg1"/>
                </a:solidFill>
                <a:effectLst/>
                <a:latin typeface="Avenir Black" panose="02000503020000020003" pitchFamily="2" charset="0"/>
              </a:rPr>
              <a:t>95</a:t>
            </a:r>
            <a:r>
              <a:rPr lang="it-IT" sz="2000" b="1" baseline="30000" dirty="0">
                <a:solidFill>
                  <a:schemeClr val="bg1"/>
                </a:solidFill>
                <a:effectLst/>
                <a:latin typeface="Avenir Black" panose="02000503020000020003" pitchFamily="2" charset="0"/>
              </a:rPr>
              <a:t>%</a:t>
            </a:r>
            <a:r>
              <a:rPr lang="it-IT" sz="2000" b="1" dirty="0">
                <a:solidFill>
                  <a:schemeClr val="bg1"/>
                </a:solidFill>
                <a:latin typeface="Avenir Black" panose="02000503020000020003" pitchFamily="2" charset="0"/>
              </a:rPr>
              <a:t> </a:t>
            </a:r>
            <a:r>
              <a:rPr lang="it-IT" sz="2000" b="1" spc="300" dirty="0">
                <a:solidFill>
                  <a:schemeClr val="bg1"/>
                </a:solidFill>
                <a:effectLst/>
                <a:latin typeface="Avenir Black" panose="02000503020000020003" pitchFamily="2" charset="0"/>
              </a:rPr>
              <a:t>OF PATIENTS</a:t>
            </a:r>
          </a:p>
        </p:txBody>
      </p:sp>
      <p:pic>
        <p:nvPicPr>
          <p:cNvPr id="14" name="Immagine 13">
            <a:extLst>
              <a:ext uri="{FF2B5EF4-FFF2-40B4-BE49-F238E27FC236}">
                <a16:creationId xmlns:a16="http://schemas.microsoft.com/office/drawing/2014/main" id="{C5042AF8-1DE3-0B13-CDAC-09A12F7E3312}"/>
              </a:ext>
            </a:extLst>
          </p:cNvPr>
          <p:cNvPicPr>
            <a:picLocks noChangeAspect="1"/>
          </p:cNvPicPr>
          <p:nvPr/>
        </p:nvPicPr>
        <p:blipFill rotWithShape="1">
          <a:blip r:embed="rId4">
            <a:alphaModFix amt="74000"/>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rcRect l="19635" t="6665" r="35282" b="5598"/>
          <a:stretch/>
        </p:blipFill>
        <p:spPr>
          <a:xfrm flipH="1">
            <a:off x="10510" y="0"/>
            <a:ext cx="5181600" cy="6019800"/>
          </a:xfrm>
          <a:prstGeom prst="rect">
            <a:avLst/>
          </a:prstGeom>
          <a:ln>
            <a:noFill/>
          </a:ln>
        </p:spPr>
      </p:pic>
    </p:spTree>
    <p:extLst>
      <p:ext uri="{BB962C8B-B14F-4D97-AF65-F5344CB8AC3E}">
        <p14:creationId xmlns:p14="http://schemas.microsoft.com/office/powerpoint/2010/main" val="7213736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0DA21065-7AF8-530B-FF3D-B30353EA0344}"/>
              </a:ext>
            </a:extLst>
          </p:cNvPr>
          <p:cNvSpPr/>
          <p:nvPr/>
        </p:nvSpPr>
        <p:spPr>
          <a:xfrm>
            <a:off x="4017912" y="1858982"/>
            <a:ext cx="3657599" cy="276999"/>
          </a:xfrm>
          <a:prstGeom prst="rect">
            <a:avLst/>
          </a:prstGeom>
          <a:noFill/>
        </p:spPr>
        <p:txBody>
          <a:bodyPr wrap="square">
            <a:spAutoFit/>
          </a:bodyPr>
          <a:lstStyle/>
          <a:p>
            <a:r>
              <a:rPr lang="it-IT" sz="1200" dirty="0">
                <a:effectLst/>
                <a:latin typeface="Avenir Black" panose="02000503020000020003" pitchFamily="2" charset="0"/>
              </a:rPr>
              <a:t>- TRANEXAMIC ACID</a:t>
            </a:r>
          </a:p>
        </p:txBody>
      </p:sp>
      <p:sp>
        <p:nvSpPr>
          <p:cNvPr id="5" name="CasellaDiTesto 4">
            <a:extLst>
              <a:ext uri="{FF2B5EF4-FFF2-40B4-BE49-F238E27FC236}">
                <a16:creationId xmlns:a16="http://schemas.microsoft.com/office/drawing/2014/main" id="{52756D34-BF61-D059-989F-CD329F5AA08E}"/>
              </a:ext>
            </a:extLst>
          </p:cNvPr>
          <p:cNvSpPr txBox="1"/>
          <p:nvPr/>
        </p:nvSpPr>
        <p:spPr>
          <a:xfrm>
            <a:off x="4017912" y="914400"/>
            <a:ext cx="3657598" cy="523220"/>
          </a:xfrm>
          <a:prstGeom prst="rect">
            <a:avLst/>
          </a:prstGeom>
          <a:solidFill>
            <a:srgbClr val="85C5D7"/>
          </a:solidFill>
        </p:spPr>
        <p:txBody>
          <a:bodyPr wrap="square">
            <a:spAutoFit/>
          </a:bodyPr>
          <a:lstStyle/>
          <a:p>
            <a:pPr algn="just"/>
            <a:r>
              <a:rPr lang="it-IT" sz="1400" b="1" dirty="0">
                <a:solidFill>
                  <a:schemeClr val="bg1"/>
                </a:solidFill>
                <a:effectLst/>
                <a:latin typeface="Avenir Black" panose="02000503020000020003" pitchFamily="2" charset="0"/>
              </a:rPr>
              <a:t>MELANOGENIC ENZYME</a:t>
            </a:r>
          </a:p>
          <a:p>
            <a:pPr algn="just"/>
            <a:r>
              <a:rPr lang="it-IT" sz="1400" b="1" dirty="0">
                <a:solidFill>
                  <a:schemeClr val="bg1"/>
                </a:solidFill>
                <a:effectLst/>
                <a:latin typeface="Avenir Black" panose="02000503020000020003" pitchFamily="2" charset="0"/>
              </a:rPr>
              <a:t>BLOCKERS</a:t>
            </a:r>
          </a:p>
        </p:txBody>
      </p:sp>
      <p:sp>
        <p:nvSpPr>
          <p:cNvPr id="6" name="CasellaDiTesto 5">
            <a:extLst>
              <a:ext uri="{FF2B5EF4-FFF2-40B4-BE49-F238E27FC236}">
                <a16:creationId xmlns:a16="http://schemas.microsoft.com/office/drawing/2014/main" id="{0634131A-11B5-C2E6-9013-E56E8257CCC1}"/>
              </a:ext>
            </a:extLst>
          </p:cNvPr>
          <p:cNvSpPr txBox="1"/>
          <p:nvPr/>
        </p:nvSpPr>
        <p:spPr>
          <a:xfrm>
            <a:off x="3941711" y="1438253"/>
            <a:ext cx="3429000" cy="276999"/>
          </a:xfrm>
          <a:prstGeom prst="rect">
            <a:avLst/>
          </a:prstGeom>
          <a:noFill/>
          <a:ln>
            <a:noFill/>
          </a:ln>
        </p:spPr>
        <p:txBody>
          <a:bodyPr wrap="square">
            <a:spAutoFit/>
          </a:bodyPr>
          <a:lstStyle/>
          <a:p>
            <a:pPr algn="just"/>
            <a:r>
              <a:rPr lang="it-IT" sz="1200" b="1" dirty="0" err="1">
                <a:solidFill>
                  <a:srgbClr val="012754"/>
                </a:solidFill>
                <a:effectLst/>
                <a:latin typeface="Avenir" panose="02000503020000020003" pitchFamily="2" charset="0"/>
              </a:rPr>
              <a:t>Tyrosinase</a:t>
            </a:r>
            <a:r>
              <a:rPr lang="it-IT" sz="1200" b="1" dirty="0">
                <a:solidFill>
                  <a:srgbClr val="012754"/>
                </a:solidFill>
                <a:effectLst/>
                <a:latin typeface="Avenir" panose="02000503020000020003" pitchFamily="2" charset="0"/>
              </a:rPr>
              <a:t> </a:t>
            </a:r>
            <a:r>
              <a:rPr lang="it-IT" sz="1200" b="1" dirty="0" err="1">
                <a:solidFill>
                  <a:srgbClr val="012754"/>
                </a:solidFill>
                <a:effectLst/>
                <a:latin typeface="Avenir" panose="02000503020000020003" pitchFamily="2" charset="0"/>
              </a:rPr>
              <a:t>inhibitors</a:t>
            </a:r>
            <a:endParaRPr lang="it-IT" sz="1200" dirty="0">
              <a:solidFill>
                <a:srgbClr val="012754"/>
              </a:solidFill>
              <a:effectLst/>
              <a:latin typeface="Avenir" panose="02000503020000020003" pitchFamily="2" charset="0"/>
            </a:endParaRPr>
          </a:p>
        </p:txBody>
      </p:sp>
      <p:pic>
        <p:nvPicPr>
          <p:cNvPr id="7" name="Immagine 6">
            <a:extLst>
              <a:ext uri="{FF2B5EF4-FFF2-40B4-BE49-F238E27FC236}">
                <a16:creationId xmlns:a16="http://schemas.microsoft.com/office/drawing/2014/main" id="{43B4604C-F632-8D5C-A8D2-D01E2DC3FB72}"/>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43000"/>
                    </a14:imgEffect>
                  </a14:imgLayer>
                </a14:imgProps>
              </a:ext>
              <a:ext uri="{28A0092B-C50C-407E-A947-70E740481C1C}">
                <a14:useLocalDpi xmlns:a14="http://schemas.microsoft.com/office/drawing/2010/main" val="0"/>
              </a:ext>
            </a:extLst>
          </a:blip>
          <a:srcRect l="32933" t="13046" r="3712" b="41348"/>
          <a:stretch/>
        </p:blipFill>
        <p:spPr>
          <a:xfrm rot="16200000">
            <a:off x="-1569067" y="1555132"/>
            <a:ext cx="6033736" cy="2895599"/>
          </a:xfrm>
          <a:prstGeom prst="rect">
            <a:avLst/>
          </a:prstGeom>
        </p:spPr>
      </p:pic>
      <p:pic>
        <p:nvPicPr>
          <p:cNvPr id="8" name="Immagine 7">
            <a:extLst>
              <a:ext uri="{FF2B5EF4-FFF2-40B4-BE49-F238E27FC236}">
                <a16:creationId xmlns:a16="http://schemas.microsoft.com/office/drawing/2014/main" id="{9366086C-31A8-07B5-8C32-2B922E3D0E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6913" y="3504650"/>
            <a:ext cx="2618993" cy="2618993"/>
          </a:xfrm>
          <a:prstGeom prst="rect">
            <a:avLst/>
          </a:prstGeom>
        </p:spPr>
      </p:pic>
      <p:pic>
        <p:nvPicPr>
          <p:cNvPr id="9" name="Immagine 8" descr="Immagine che contiene testo, segnale&#10;&#10;Descrizione generata automaticamente">
            <a:extLst>
              <a:ext uri="{FF2B5EF4-FFF2-40B4-BE49-F238E27FC236}">
                <a16:creationId xmlns:a16="http://schemas.microsoft.com/office/drawing/2014/main" id="{C5C60FA2-D853-1AAE-981A-16449C3F02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9007" y="1192371"/>
            <a:ext cx="2541429" cy="2541429"/>
          </a:xfrm>
          <a:prstGeom prst="rect">
            <a:avLst/>
          </a:prstGeom>
        </p:spPr>
      </p:pic>
      <p:pic>
        <p:nvPicPr>
          <p:cNvPr id="10" name="Immagine 9">
            <a:extLst>
              <a:ext uri="{FF2B5EF4-FFF2-40B4-BE49-F238E27FC236}">
                <a16:creationId xmlns:a16="http://schemas.microsoft.com/office/drawing/2014/main" id="{BA51CFAD-6B8D-5179-8269-8EE01F04FA6B}"/>
              </a:ext>
            </a:extLst>
          </p:cNvPr>
          <p:cNvPicPr>
            <a:picLocks noChangeAspect="1"/>
          </p:cNvPicPr>
          <p:nvPr/>
        </p:nvPicPr>
        <p:blipFill>
          <a:blip r:embed="rId6" cstate="print">
            <a:extLst>
              <a:ext uri="{28A0092B-C50C-407E-A947-70E740481C1C}">
                <a14:useLocalDpi xmlns:a14="http://schemas.microsoft.com/office/drawing/2010/main" val="0"/>
              </a:ext>
            </a:extLst>
          </a:blip>
          <a:srcRect l="1712" t="5266" r="2385" b="5230"/>
          <a:stretch/>
        </p:blipFill>
        <p:spPr>
          <a:xfrm>
            <a:off x="8534400" y="1179043"/>
            <a:ext cx="2802131" cy="1701294"/>
          </a:xfrm>
          <a:prstGeom prst="rect">
            <a:avLst/>
          </a:prstGeom>
          <a:noFill/>
          <a:ln w="38100">
            <a:solidFill>
              <a:srgbClr val="012754"/>
            </a:solidFill>
          </a:ln>
        </p:spPr>
      </p:pic>
      <p:grpSp>
        <p:nvGrpSpPr>
          <p:cNvPr id="11" name="Gruppo 10">
            <a:extLst>
              <a:ext uri="{FF2B5EF4-FFF2-40B4-BE49-F238E27FC236}">
                <a16:creationId xmlns:a16="http://schemas.microsoft.com/office/drawing/2014/main" id="{D45D0694-40EE-FDCE-AE57-154E6C247BE9}"/>
              </a:ext>
            </a:extLst>
          </p:cNvPr>
          <p:cNvGrpSpPr/>
          <p:nvPr/>
        </p:nvGrpSpPr>
        <p:grpSpPr>
          <a:xfrm>
            <a:off x="8534400" y="3450339"/>
            <a:ext cx="2796559" cy="2417061"/>
            <a:chOff x="6383916" y="2000957"/>
            <a:chExt cx="4601584" cy="3977141"/>
          </a:xfrm>
        </p:grpSpPr>
        <p:sp>
          <p:nvSpPr>
            <p:cNvPr id="12" name="Rettangolo 11">
              <a:extLst>
                <a:ext uri="{FF2B5EF4-FFF2-40B4-BE49-F238E27FC236}">
                  <a16:creationId xmlns:a16="http://schemas.microsoft.com/office/drawing/2014/main" id="{492C8EEC-24FA-D246-2BB0-89E21EE4F65E}"/>
                </a:ext>
              </a:extLst>
            </p:cNvPr>
            <p:cNvSpPr/>
            <p:nvPr/>
          </p:nvSpPr>
          <p:spPr>
            <a:xfrm>
              <a:off x="6383916" y="2000957"/>
              <a:ext cx="4601584" cy="397714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Immagine 12">
              <a:extLst>
                <a:ext uri="{FF2B5EF4-FFF2-40B4-BE49-F238E27FC236}">
                  <a16:creationId xmlns:a16="http://schemas.microsoft.com/office/drawing/2014/main" id="{35C92C25-EA4F-EE7F-869C-82A595C9376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020" t="2173" r="10613" b="2484"/>
            <a:stretch/>
          </p:blipFill>
          <p:spPr>
            <a:xfrm>
              <a:off x="6606267" y="2126340"/>
              <a:ext cx="4059091" cy="3678550"/>
            </a:xfrm>
            <a:prstGeom prst="rect">
              <a:avLst/>
            </a:prstGeom>
            <a:ln w="38100">
              <a:noFill/>
            </a:ln>
          </p:spPr>
        </p:pic>
      </p:grpSp>
      <p:sp>
        <p:nvSpPr>
          <p:cNvPr id="14" name="CasellaDiTesto 13">
            <a:extLst>
              <a:ext uri="{FF2B5EF4-FFF2-40B4-BE49-F238E27FC236}">
                <a16:creationId xmlns:a16="http://schemas.microsoft.com/office/drawing/2014/main" id="{48DCC0F2-10FA-1554-CAF1-2DE23B157297}"/>
              </a:ext>
            </a:extLst>
          </p:cNvPr>
          <p:cNvSpPr txBox="1"/>
          <p:nvPr/>
        </p:nvSpPr>
        <p:spPr>
          <a:xfrm>
            <a:off x="4114802" y="2309530"/>
            <a:ext cx="3657598" cy="3253070"/>
          </a:xfrm>
          <a:prstGeom prst="rect">
            <a:avLst/>
          </a:prstGeom>
          <a:noFill/>
        </p:spPr>
        <p:txBody>
          <a:bodyPr wrap="square">
            <a:spAutoFit/>
          </a:bodyPr>
          <a:lstStyle/>
          <a:p>
            <a:pPr algn="just">
              <a:lnSpc>
                <a:spcPct val="107000"/>
              </a:lnSpc>
              <a:spcAft>
                <a:spcPts val="800"/>
              </a:spcAft>
            </a:pPr>
            <a:r>
              <a:rPr lang="en-US" sz="1200" dirty="0">
                <a:latin typeface="Avenir" panose="02000503020000020003" pitchFamily="2" charset="0"/>
                <a:ea typeface="Calibri" panose="020F0502020204030204" pitchFamily="34" charset="0"/>
                <a:cs typeface="Calibri Light" panose="020F0302020204030204" pitchFamily="34" charset="0"/>
              </a:rPr>
              <a:t>is a derivative of an essential amino acid, lysine.</a:t>
            </a:r>
          </a:p>
          <a:p>
            <a:pPr algn="just">
              <a:lnSpc>
                <a:spcPct val="107000"/>
              </a:lnSpc>
              <a:spcAft>
                <a:spcPts val="800"/>
              </a:spcAft>
            </a:pPr>
            <a:r>
              <a:rPr lang="en-US" sz="1200" dirty="0">
                <a:latin typeface="Avenir" panose="02000503020000020003" pitchFamily="2" charset="0"/>
                <a:ea typeface="Calibri" panose="020F0502020204030204" pitchFamily="34" charset="0"/>
                <a:cs typeface="Calibri Light" panose="020F0302020204030204" pitchFamily="34" charset="0"/>
              </a:rPr>
              <a:t>It has several mechanism of actions: </a:t>
            </a: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buFont typeface="Calibri Light" panose="020F0302020204030204" pitchFamily="34" charset="0"/>
              <a:buChar char="-"/>
            </a:pPr>
            <a:r>
              <a:rPr lang="en-US" sz="1200" dirty="0">
                <a:latin typeface="Avenir" panose="02000503020000020003" pitchFamily="2" charset="0"/>
                <a:ea typeface="Calibri" panose="020F0502020204030204" pitchFamily="34" charset="0"/>
                <a:cs typeface="Calibri Light" panose="020F0302020204030204" pitchFamily="34" charset="0"/>
              </a:rPr>
              <a:t>-Anti-plasmin activity. Plasmin is responsible for the increase of MSH levels, a melanocyte-stimulating hormone. Moreover, UV light improves the interaction of plasmin with keratinocytes and melanocytes and the release of some mediators, which in turn stimulate the activity of tyrosinase and the formation of melanin. The blocking of plasmin allows for preventing the entire cascade of melanin production.</a:t>
            </a:r>
          </a:p>
          <a:p>
            <a:pPr lvl="0" algn="just">
              <a:lnSpc>
                <a:spcPct val="107000"/>
              </a:lnSpc>
            </a:pPr>
            <a:endParaRPr lang="en-US"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07000"/>
              </a:lnSpc>
              <a:spcAft>
                <a:spcPts val="800"/>
              </a:spcAft>
              <a:buFont typeface="Calibri Light" panose="020F0302020204030204" pitchFamily="34" charset="0"/>
              <a:buChar char="-"/>
            </a:pPr>
            <a:r>
              <a:rPr lang="en-US" sz="1200" dirty="0">
                <a:latin typeface="Avenir" panose="02000503020000020003" pitchFamily="2" charset="0"/>
                <a:ea typeface="Calibri" panose="020F0502020204030204" pitchFamily="34" charset="0"/>
                <a:cs typeface="Calibri Light" panose="020F0302020204030204" pitchFamily="34" charset="0"/>
              </a:rPr>
              <a:t>Competitive inhibition of tyrosinase with its substrate </a:t>
            </a:r>
            <a:r>
              <a:rPr lang="en-US" sz="1200" dirty="0" err="1">
                <a:latin typeface="Avenir" panose="02000503020000020003" pitchFamily="2" charset="0"/>
                <a:ea typeface="Calibri" panose="020F0502020204030204" pitchFamily="34" charset="0"/>
                <a:cs typeface="Calibri Light" panose="020F0302020204030204" pitchFamily="34" charset="0"/>
              </a:rPr>
              <a:t>tyrosin</a:t>
            </a:r>
            <a:r>
              <a:rPr lang="en-US" sz="1200" dirty="0">
                <a:latin typeface="Avenir" panose="02000503020000020003" pitchFamily="2" charset="0"/>
                <a:ea typeface="Calibri" panose="020F0502020204030204" pitchFamily="34" charset="0"/>
                <a:cs typeface="Calibri Light" panose="020F0302020204030204" pitchFamily="34" charset="0"/>
              </a:rPr>
              <a:t>.</a:t>
            </a: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sp>
        <p:nvSpPr>
          <p:cNvPr id="15" name="Rettangolo 14">
            <a:extLst>
              <a:ext uri="{FF2B5EF4-FFF2-40B4-BE49-F238E27FC236}">
                <a16:creationId xmlns:a16="http://schemas.microsoft.com/office/drawing/2014/main" id="{9461ED8B-97AC-DFAF-BE8B-0F27D50EB08B}"/>
              </a:ext>
            </a:extLst>
          </p:cNvPr>
          <p:cNvSpPr/>
          <p:nvPr/>
        </p:nvSpPr>
        <p:spPr>
          <a:xfrm>
            <a:off x="4017912" y="304800"/>
            <a:ext cx="7716244" cy="400110"/>
          </a:xfrm>
          <a:prstGeom prst="rect">
            <a:avLst/>
          </a:prstGeom>
          <a:solidFill>
            <a:srgbClr val="012755"/>
          </a:solidFill>
        </p:spPr>
        <p:txBody>
          <a:bodyPr wrap="square">
            <a:spAutoFit/>
          </a:bodyPr>
          <a:lstStyle/>
          <a:p>
            <a:pPr algn="ctr">
              <a:spcAft>
                <a:spcPts val="1735"/>
              </a:spcAft>
            </a:pPr>
            <a:r>
              <a:rPr lang="en-US" sz="2000" b="1" spc="300" noProof="0" dirty="0">
                <a:solidFill>
                  <a:schemeClr val="bg1"/>
                </a:solidFill>
                <a:latin typeface="Arial" charset="0"/>
                <a:ea typeface="Calibri" charset="0"/>
              </a:rPr>
              <a:t>MESO </a:t>
            </a:r>
            <a:r>
              <a:rPr lang="en-US" sz="2000" spc="300" noProof="0" dirty="0">
                <a:solidFill>
                  <a:schemeClr val="bg1"/>
                </a:solidFill>
                <a:latin typeface="Arial" charset="0"/>
                <a:ea typeface="Calibri" charset="0"/>
              </a:rPr>
              <a:t>Patented formula</a:t>
            </a:r>
            <a:endParaRPr lang="en-US" sz="2000" noProof="0" dirty="0">
              <a:solidFill>
                <a:schemeClr val="bg1"/>
              </a:solidFill>
            </a:endParaRPr>
          </a:p>
        </p:txBody>
      </p:sp>
    </p:spTree>
    <p:extLst>
      <p:ext uri="{BB962C8B-B14F-4D97-AF65-F5344CB8AC3E}">
        <p14:creationId xmlns:p14="http://schemas.microsoft.com/office/powerpoint/2010/main" val="4074266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D8324D-8043-BD59-48D3-040C323184CD}"/>
            </a:ext>
          </a:extLst>
        </p:cNvPr>
        <p:cNvGrpSpPr/>
        <p:nvPr/>
      </p:nvGrpSpPr>
      <p:grpSpPr>
        <a:xfrm>
          <a:off x="0" y="0"/>
          <a:ext cx="0" cy="0"/>
          <a:chOff x="0" y="0"/>
          <a:chExt cx="0" cy="0"/>
        </a:xfrm>
      </p:grpSpPr>
      <p:sp>
        <p:nvSpPr>
          <p:cNvPr id="5" name="CasellaDiTesto 4">
            <a:extLst>
              <a:ext uri="{FF2B5EF4-FFF2-40B4-BE49-F238E27FC236}">
                <a16:creationId xmlns:a16="http://schemas.microsoft.com/office/drawing/2014/main" id="{5A53CFA5-015E-64B1-4705-EF74E12C4D08}"/>
              </a:ext>
            </a:extLst>
          </p:cNvPr>
          <p:cNvSpPr txBox="1"/>
          <p:nvPr/>
        </p:nvSpPr>
        <p:spPr>
          <a:xfrm>
            <a:off x="4017912" y="914400"/>
            <a:ext cx="3657598" cy="523220"/>
          </a:xfrm>
          <a:prstGeom prst="rect">
            <a:avLst/>
          </a:prstGeom>
          <a:solidFill>
            <a:srgbClr val="85C5D7"/>
          </a:solidFill>
        </p:spPr>
        <p:txBody>
          <a:bodyPr wrap="square">
            <a:spAutoFit/>
          </a:bodyPr>
          <a:lstStyle/>
          <a:p>
            <a:pPr algn="just"/>
            <a:r>
              <a:rPr lang="it-IT" sz="1400" b="1" dirty="0">
                <a:solidFill>
                  <a:schemeClr val="bg1"/>
                </a:solidFill>
                <a:effectLst/>
                <a:latin typeface="Avenir Black" panose="02000503020000020003" pitchFamily="2" charset="0"/>
              </a:rPr>
              <a:t>MELANOGENIC ENZYME</a:t>
            </a:r>
          </a:p>
          <a:p>
            <a:pPr algn="just"/>
            <a:r>
              <a:rPr lang="it-IT" sz="1400" b="1" dirty="0">
                <a:solidFill>
                  <a:schemeClr val="bg1"/>
                </a:solidFill>
                <a:effectLst/>
                <a:latin typeface="Avenir Black" panose="02000503020000020003" pitchFamily="2" charset="0"/>
              </a:rPr>
              <a:t>BLOCKERS</a:t>
            </a:r>
          </a:p>
        </p:txBody>
      </p:sp>
      <p:sp>
        <p:nvSpPr>
          <p:cNvPr id="6" name="CasellaDiTesto 5">
            <a:extLst>
              <a:ext uri="{FF2B5EF4-FFF2-40B4-BE49-F238E27FC236}">
                <a16:creationId xmlns:a16="http://schemas.microsoft.com/office/drawing/2014/main" id="{84AE9266-BDDF-02B8-4508-3C35805BF513}"/>
              </a:ext>
            </a:extLst>
          </p:cNvPr>
          <p:cNvSpPr txBox="1"/>
          <p:nvPr/>
        </p:nvSpPr>
        <p:spPr>
          <a:xfrm>
            <a:off x="3941711" y="1438253"/>
            <a:ext cx="3429000" cy="276999"/>
          </a:xfrm>
          <a:prstGeom prst="rect">
            <a:avLst/>
          </a:prstGeom>
          <a:noFill/>
          <a:ln>
            <a:noFill/>
          </a:ln>
        </p:spPr>
        <p:txBody>
          <a:bodyPr wrap="square">
            <a:spAutoFit/>
          </a:bodyPr>
          <a:lstStyle/>
          <a:p>
            <a:pPr algn="just"/>
            <a:r>
              <a:rPr lang="it-IT" sz="1200" b="1" dirty="0" err="1">
                <a:solidFill>
                  <a:srgbClr val="012754"/>
                </a:solidFill>
                <a:effectLst/>
                <a:latin typeface="Avenir" panose="02000503020000020003" pitchFamily="2" charset="0"/>
              </a:rPr>
              <a:t>Tyrosinase</a:t>
            </a:r>
            <a:r>
              <a:rPr lang="it-IT" sz="1200" b="1" dirty="0">
                <a:solidFill>
                  <a:srgbClr val="012754"/>
                </a:solidFill>
                <a:effectLst/>
                <a:latin typeface="Avenir" panose="02000503020000020003" pitchFamily="2" charset="0"/>
              </a:rPr>
              <a:t> </a:t>
            </a:r>
            <a:r>
              <a:rPr lang="it-IT" sz="1200" b="1" dirty="0" err="1">
                <a:solidFill>
                  <a:srgbClr val="012754"/>
                </a:solidFill>
                <a:effectLst/>
                <a:latin typeface="Avenir" panose="02000503020000020003" pitchFamily="2" charset="0"/>
              </a:rPr>
              <a:t>inhibitors</a:t>
            </a:r>
            <a:endParaRPr lang="it-IT" sz="1200" dirty="0">
              <a:solidFill>
                <a:srgbClr val="012754"/>
              </a:solidFill>
              <a:effectLst/>
              <a:latin typeface="Avenir" panose="02000503020000020003" pitchFamily="2" charset="0"/>
            </a:endParaRPr>
          </a:p>
        </p:txBody>
      </p:sp>
      <p:pic>
        <p:nvPicPr>
          <p:cNvPr id="7" name="Immagine 6">
            <a:extLst>
              <a:ext uri="{FF2B5EF4-FFF2-40B4-BE49-F238E27FC236}">
                <a16:creationId xmlns:a16="http://schemas.microsoft.com/office/drawing/2014/main" id="{BB54C7C6-576E-EF04-6F75-5375179FF67B}"/>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43000"/>
                    </a14:imgEffect>
                  </a14:imgLayer>
                </a14:imgProps>
              </a:ext>
              <a:ext uri="{28A0092B-C50C-407E-A947-70E740481C1C}">
                <a14:useLocalDpi xmlns:a14="http://schemas.microsoft.com/office/drawing/2010/main" val="0"/>
              </a:ext>
            </a:extLst>
          </a:blip>
          <a:srcRect l="32933" t="13046" r="3712" b="41348"/>
          <a:stretch/>
        </p:blipFill>
        <p:spPr>
          <a:xfrm rot="16200000">
            <a:off x="-1569067" y="1555132"/>
            <a:ext cx="6033736" cy="2895599"/>
          </a:xfrm>
          <a:prstGeom prst="rect">
            <a:avLst/>
          </a:prstGeom>
        </p:spPr>
      </p:pic>
      <p:pic>
        <p:nvPicPr>
          <p:cNvPr id="8" name="Immagine 7">
            <a:extLst>
              <a:ext uri="{FF2B5EF4-FFF2-40B4-BE49-F238E27FC236}">
                <a16:creationId xmlns:a16="http://schemas.microsoft.com/office/drawing/2014/main" id="{A3D50B03-7C0E-F652-9FCD-624B4A95D7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6913" y="3504650"/>
            <a:ext cx="2618993" cy="2618993"/>
          </a:xfrm>
          <a:prstGeom prst="rect">
            <a:avLst/>
          </a:prstGeom>
        </p:spPr>
      </p:pic>
      <p:pic>
        <p:nvPicPr>
          <p:cNvPr id="9" name="Immagine 8" descr="Immagine che contiene testo, segnale&#10;&#10;Descrizione generata automaticamente">
            <a:extLst>
              <a:ext uri="{FF2B5EF4-FFF2-40B4-BE49-F238E27FC236}">
                <a16:creationId xmlns:a16="http://schemas.microsoft.com/office/drawing/2014/main" id="{403A343A-9985-18F9-0617-6B05253D118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9007" y="1192371"/>
            <a:ext cx="2541429" cy="2541429"/>
          </a:xfrm>
          <a:prstGeom prst="rect">
            <a:avLst/>
          </a:prstGeom>
        </p:spPr>
      </p:pic>
      <p:pic>
        <p:nvPicPr>
          <p:cNvPr id="10" name="Immagine 9">
            <a:extLst>
              <a:ext uri="{FF2B5EF4-FFF2-40B4-BE49-F238E27FC236}">
                <a16:creationId xmlns:a16="http://schemas.microsoft.com/office/drawing/2014/main" id="{7BCB3574-52E0-E235-E722-FF82B2B1B00D}"/>
              </a:ext>
            </a:extLst>
          </p:cNvPr>
          <p:cNvPicPr>
            <a:picLocks noChangeAspect="1"/>
          </p:cNvPicPr>
          <p:nvPr/>
        </p:nvPicPr>
        <p:blipFill>
          <a:blip r:embed="rId6" cstate="print">
            <a:extLst>
              <a:ext uri="{28A0092B-C50C-407E-A947-70E740481C1C}">
                <a14:useLocalDpi xmlns:a14="http://schemas.microsoft.com/office/drawing/2010/main" val="0"/>
              </a:ext>
            </a:extLst>
          </a:blip>
          <a:srcRect l="1712" t="5266" r="2385" b="5230"/>
          <a:stretch/>
        </p:blipFill>
        <p:spPr>
          <a:xfrm>
            <a:off x="8534400" y="1179043"/>
            <a:ext cx="2802131" cy="1701294"/>
          </a:xfrm>
          <a:prstGeom prst="rect">
            <a:avLst/>
          </a:prstGeom>
          <a:noFill/>
          <a:ln w="38100">
            <a:solidFill>
              <a:srgbClr val="012754"/>
            </a:solidFill>
          </a:ln>
        </p:spPr>
      </p:pic>
      <p:grpSp>
        <p:nvGrpSpPr>
          <p:cNvPr id="11" name="Gruppo 10">
            <a:extLst>
              <a:ext uri="{FF2B5EF4-FFF2-40B4-BE49-F238E27FC236}">
                <a16:creationId xmlns:a16="http://schemas.microsoft.com/office/drawing/2014/main" id="{49578D99-A5D8-4086-1A2B-B626626BB3AB}"/>
              </a:ext>
            </a:extLst>
          </p:cNvPr>
          <p:cNvGrpSpPr/>
          <p:nvPr/>
        </p:nvGrpSpPr>
        <p:grpSpPr>
          <a:xfrm>
            <a:off x="8534400" y="3450339"/>
            <a:ext cx="2796559" cy="2417061"/>
            <a:chOff x="6383916" y="2000957"/>
            <a:chExt cx="4601584" cy="3977141"/>
          </a:xfrm>
        </p:grpSpPr>
        <p:sp>
          <p:nvSpPr>
            <p:cNvPr id="12" name="Rettangolo 11">
              <a:extLst>
                <a:ext uri="{FF2B5EF4-FFF2-40B4-BE49-F238E27FC236}">
                  <a16:creationId xmlns:a16="http://schemas.microsoft.com/office/drawing/2014/main" id="{FF2171C3-324D-2F3F-16E6-0DD0B49441FF}"/>
                </a:ext>
              </a:extLst>
            </p:cNvPr>
            <p:cNvSpPr/>
            <p:nvPr/>
          </p:nvSpPr>
          <p:spPr>
            <a:xfrm>
              <a:off x="6383916" y="2000957"/>
              <a:ext cx="4601584" cy="397714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Immagine 12">
              <a:extLst>
                <a:ext uri="{FF2B5EF4-FFF2-40B4-BE49-F238E27FC236}">
                  <a16:creationId xmlns:a16="http://schemas.microsoft.com/office/drawing/2014/main" id="{3B9D0731-7817-C63E-E6E4-16380AAF7AB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020" t="2173" r="10613" b="2484"/>
            <a:stretch/>
          </p:blipFill>
          <p:spPr>
            <a:xfrm>
              <a:off x="6606267" y="2126340"/>
              <a:ext cx="4059091" cy="3678550"/>
            </a:xfrm>
            <a:prstGeom prst="rect">
              <a:avLst/>
            </a:prstGeom>
            <a:ln w="38100">
              <a:noFill/>
            </a:ln>
          </p:spPr>
        </p:pic>
      </p:grpSp>
      <p:sp>
        <p:nvSpPr>
          <p:cNvPr id="15" name="Rettangolo 14">
            <a:extLst>
              <a:ext uri="{FF2B5EF4-FFF2-40B4-BE49-F238E27FC236}">
                <a16:creationId xmlns:a16="http://schemas.microsoft.com/office/drawing/2014/main" id="{F35FDAE2-3AF5-BAD2-3485-14591CB53D0D}"/>
              </a:ext>
            </a:extLst>
          </p:cNvPr>
          <p:cNvSpPr/>
          <p:nvPr/>
        </p:nvSpPr>
        <p:spPr>
          <a:xfrm>
            <a:off x="4017912" y="304800"/>
            <a:ext cx="7716244" cy="400110"/>
          </a:xfrm>
          <a:prstGeom prst="rect">
            <a:avLst/>
          </a:prstGeom>
          <a:solidFill>
            <a:srgbClr val="012755"/>
          </a:solidFill>
        </p:spPr>
        <p:txBody>
          <a:bodyPr wrap="square">
            <a:spAutoFit/>
          </a:bodyPr>
          <a:lstStyle/>
          <a:p>
            <a:pPr algn="ctr">
              <a:spcAft>
                <a:spcPts val="1735"/>
              </a:spcAft>
            </a:pPr>
            <a:r>
              <a:rPr lang="en-US" sz="2000" b="1" spc="300" noProof="0" dirty="0">
                <a:solidFill>
                  <a:schemeClr val="bg1"/>
                </a:solidFill>
                <a:latin typeface="Arial" charset="0"/>
                <a:ea typeface="Calibri" charset="0"/>
              </a:rPr>
              <a:t>MESO </a:t>
            </a:r>
            <a:r>
              <a:rPr lang="en-US" sz="2000" spc="300" noProof="0" dirty="0">
                <a:solidFill>
                  <a:schemeClr val="bg1"/>
                </a:solidFill>
                <a:latin typeface="Arial" charset="0"/>
                <a:ea typeface="Calibri" charset="0"/>
              </a:rPr>
              <a:t>Patented formula</a:t>
            </a:r>
            <a:endParaRPr lang="en-US" sz="2000" noProof="0" dirty="0">
              <a:solidFill>
                <a:schemeClr val="bg1"/>
              </a:solidFill>
            </a:endParaRPr>
          </a:p>
        </p:txBody>
      </p:sp>
      <p:sp>
        <p:nvSpPr>
          <p:cNvPr id="2" name="Rettangolo 1">
            <a:extLst>
              <a:ext uri="{FF2B5EF4-FFF2-40B4-BE49-F238E27FC236}">
                <a16:creationId xmlns:a16="http://schemas.microsoft.com/office/drawing/2014/main" id="{8006A8A5-C254-F78D-3822-70893BD15B9F}"/>
              </a:ext>
            </a:extLst>
          </p:cNvPr>
          <p:cNvSpPr/>
          <p:nvPr/>
        </p:nvSpPr>
        <p:spPr>
          <a:xfrm>
            <a:off x="4017912" y="1858982"/>
            <a:ext cx="3657599" cy="276999"/>
          </a:xfrm>
          <a:prstGeom prst="rect">
            <a:avLst/>
          </a:prstGeom>
          <a:noFill/>
        </p:spPr>
        <p:txBody>
          <a:bodyPr wrap="square">
            <a:spAutoFit/>
          </a:bodyPr>
          <a:lstStyle/>
          <a:p>
            <a:r>
              <a:rPr lang="it-IT" sz="1200" dirty="0">
                <a:effectLst/>
                <a:latin typeface="Avenir Black" panose="02000503020000020003" pitchFamily="2" charset="0"/>
              </a:rPr>
              <a:t>- TRANEXAMIC ACID</a:t>
            </a:r>
          </a:p>
        </p:txBody>
      </p:sp>
      <p:sp>
        <p:nvSpPr>
          <p:cNvPr id="3" name="Rettangolo 2">
            <a:extLst>
              <a:ext uri="{FF2B5EF4-FFF2-40B4-BE49-F238E27FC236}">
                <a16:creationId xmlns:a16="http://schemas.microsoft.com/office/drawing/2014/main" id="{1BF6528C-9328-CAA1-4B25-EDDC9DBC09CA}"/>
              </a:ext>
            </a:extLst>
          </p:cNvPr>
          <p:cNvSpPr/>
          <p:nvPr/>
        </p:nvSpPr>
        <p:spPr>
          <a:xfrm>
            <a:off x="4017912" y="2226442"/>
            <a:ext cx="3657599" cy="276999"/>
          </a:xfrm>
          <a:prstGeom prst="rect">
            <a:avLst/>
          </a:prstGeom>
          <a:noFill/>
        </p:spPr>
        <p:txBody>
          <a:bodyPr wrap="square">
            <a:spAutoFit/>
          </a:bodyPr>
          <a:lstStyle/>
          <a:p>
            <a:r>
              <a:rPr lang="it-IT" sz="1200" dirty="0">
                <a:effectLst/>
                <a:latin typeface="Avenir Black" panose="02000503020000020003" pitchFamily="2" charset="0"/>
              </a:rPr>
              <a:t>- AMINOETHYL PHOSPHINIC ACID </a:t>
            </a:r>
          </a:p>
        </p:txBody>
      </p:sp>
      <p:sp>
        <p:nvSpPr>
          <p:cNvPr id="16" name="CasellaDiTesto 15">
            <a:extLst>
              <a:ext uri="{FF2B5EF4-FFF2-40B4-BE49-F238E27FC236}">
                <a16:creationId xmlns:a16="http://schemas.microsoft.com/office/drawing/2014/main" id="{44A00D54-4EB8-99A8-E48E-BA01255B8BC8}"/>
              </a:ext>
            </a:extLst>
          </p:cNvPr>
          <p:cNvSpPr txBox="1"/>
          <p:nvPr/>
        </p:nvSpPr>
        <p:spPr>
          <a:xfrm>
            <a:off x="4114802" y="2594687"/>
            <a:ext cx="3657598" cy="1384995"/>
          </a:xfrm>
          <a:prstGeom prst="rect">
            <a:avLst/>
          </a:prstGeom>
          <a:noFill/>
        </p:spPr>
        <p:txBody>
          <a:bodyPr wrap="square">
            <a:spAutoFit/>
          </a:bodyPr>
          <a:lstStyle/>
          <a:p>
            <a:pPr algn="just"/>
            <a:r>
              <a:rPr lang="en-US" sz="1200" dirty="0">
                <a:latin typeface="Avenir" panose="02000503020000020003" pitchFamily="2" charset="0"/>
                <a:ea typeface="Calibri" panose="020F0502020204030204" pitchFamily="34" charset="0"/>
                <a:cs typeface="Calibri Light" panose="020F0302020204030204" pitchFamily="34" charset="0"/>
              </a:rPr>
              <a:t>stabilizes </a:t>
            </a:r>
            <a:r>
              <a:rPr lang="en-US" sz="1200" dirty="0" err="1">
                <a:latin typeface="Avenir" panose="02000503020000020003" pitchFamily="2" charset="0"/>
                <a:ea typeface="Calibri" panose="020F0502020204030204" pitchFamily="34" charset="0"/>
                <a:cs typeface="Calibri Light" panose="020F0302020204030204" pitchFamily="34" charset="0"/>
              </a:rPr>
              <a:t>DOPAchrome</a:t>
            </a:r>
            <a:r>
              <a:rPr lang="en-US" sz="1200" dirty="0">
                <a:latin typeface="Avenir" panose="02000503020000020003" pitchFamily="2" charset="0"/>
                <a:ea typeface="Calibri" panose="020F0502020204030204" pitchFamily="34" charset="0"/>
                <a:cs typeface="Calibri Light" panose="020F0302020204030204" pitchFamily="34" charset="0"/>
              </a:rPr>
              <a:t> and prevents the further steps of formation of DHI (</a:t>
            </a:r>
            <a:r>
              <a:rPr lang="en-US" sz="1200" dirty="0" err="1">
                <a:latin typeface="Avenir" panose="02000503020000020003" pitchFamily="2" charset="0"/>
                <a:ea typeface="Calibri" panose="020F0502020204030204" pitchFamily="34" charset="0"/>
                <a:cs typeface="Calibri Light" panose="020F0302020204030204" pitchFamily="34" charset="0"/>
              </a:rPr>
              <a:t>dihydroxyindole</a:t>
            </a:r>
            <a:r>
              <a:rPr lang="en-US" sz="1200" dirty="0">
                <a:latin typeface="Avenir" panose="02000503020000020003" pitchFamily="2" charset="0"/>
                <a:ea typeface="Calibri" panose="020F0502020204030204" pitchFamily="34" charset="0"/>
                <a:cs typeface="Calibri Light" panose="020F0302020204030204" pitchFamily="34" charset="0"/>
              </a:rPr>
              <a:t>) or its acid form DHICA. It is also a chelating agent: it binds to metal compounds and prevents their fundamental involvement in the melanin cascade regulation. It has an action on the microcirculation by improving epidermal metabolism. </a:t>
            </a:r>
            <a:endParaRPr lang="en-US" sz="1200" dirty="0"/>
          </a:p>
        </p:txBody>
      </p:sp>
    </p:spTree>
    <p:extLst>
      <p:ext uri="{BB962C8B-B14F-4D97-AF65-F5344CB8AC3E}">
        <p14:creationId xmlns:p14="http://schemas.microsoft.com/office/powerpoint/2010/main" val="20157261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E2B7B2-0B43-3B63-0026-B1960442A981}"/>
            </a:ext>
          </a:extLst>
        </p:cNvPr>
        <p:cNvGrpSpPr/>
        <p:nvPr/>
      </p:nvGrpSpPr>
      <p:grpSpPr>
        <a:xfrm>
          <a:off x="0" y="0"/>
          <a:ext cx="0" cy="0"/>
          <a:chOff x="0" y="0"/>
          <a:chExt cx="0" cy="0"/>
        </a:xfrm>
      </p:grpSpPr>
      <p:sp>
        <p:nvSpPr>
          <p:cNvPr id="5" name="CasellaDiTesto 4">
            <a:extLst>
              <a:ext uri="{FF2B5EF4-FFF2-40B4-BE49-F238E27FC236}">
                <a16:creationId xmlns:a16="http://schemas.microsoft.com/office/drawing/2014/main" id="{FCC99AF3-72BD-5F00-C92F-48417D3411AA}"/>
              </a:ext>
            </a:extLst>
          </p:cNvPr>
          <p:cNvSpPr txBox="1"/>
          <p:nvPr/>
        </p:nvSpPr>
        <p:spPr>
          <a:xfrm>
            <a:off x="4017912" y="914400"/>
            <a:ext cx="3657598" cy="523220"/>
          </a:xfrm>
          <a:prstGeom prst="rect">
            <a:avLst/>
          </a:prstGeom>
          <a:solidFill>
            <a:srgbClr val="85C5D7"/>
          </a:solidFill>
        </p:spPr>
        <p:txBody>
          <a:bodyPr wrap="square">
            <a:spAutoFit/>
          </a:bodyPr>
          <a:lstStyle/>
          <a:p>
            <a:pPr algn="just"/>
            <a:r>
              <a:rPr lang="it-IT" sz="1400" b="1" dirty="0">
                <a:solidFill>
                  <a:schemeClr val="bg1"/>
                </a:solidFill>
                <a:effectLst/>
                <a:latin typeface="Avenir Black" panose="02000503020000020003" pitchFamily="2" charset="0"/>
              </a:rPr>
              <a:t>MELANOGENIC ENZYME</a:t>
            </a:r>
          </a:p>
          <a:p>
            <a:pPr algn="just"/>
            <a:r>
              <a:rPr lang="it-IT" sz="1400" b="1" dirty="0">
                <a:solidFill>
                  <a:schemeClr val="bg1"/>
                </a:solidFill>
                <a:effectLst/>
                <a:latin typeface="Avenir Black" panose="02000503020000020003" pitchFamily="2" charset="0"/>
              </a:rPr>
              <a:t>BLOCKERS</a:t>
            </a:r>
          </a:p>
        </p:txBody>
      </p:sp>
      <p:sp>
        <p:nvSpPr>
          <p:cNvPr id="6" name="CasellaDiTesto 5">
            <a:extLst>
              <a:ext uri="{FF2B5EF4-FFF2-40B4-BE49-F238E27FC236}">
                <a16:creationId xmlns:a16="http://schemas.microsoft.com/office/drawing/2014/main" id="{7B2971A8-825B-2F70-6926-27D5E978D6FD}"/>
              </a:ext>
            </a:extLst>
          </p:cNvPr>
          <p:cNvSpPr txBox="1"/>
          <p:nvPr/>
        </p:nvSpPr>
        <p:spPr>
          <a:xfrm>
            <a:off x="3941711" y="1438253"/>
            <a:ext cx="3429000" cy="276999"/>
          </a:xfrm>
          <a:prstGeom prst="rect">
            <a:avLst/>
          </a:prstGeom>
          <a:noFill/>
          <a:ln>
            <a:noFill/>
          </a:ln>
        </p:spPr>
        <p:txBody>
          <a:bodyPr wrap="square">
            <a:spAutoFit/>
          </a:bodyPr>
          <a:lstStyle/>
          <a:p>
            <a:pPr algn="just"/>
            <a:r>
              <a:rPr lang="it-IT" sz="1200" b="1" dirty="0" err="1">
                <a:solidFill>
                  <a:srgbClr val="012754"/>
                </a:solidFill>
                <a:effectLst/>
                <a:latin typeface="Avenir" panose="02000503020000020003" pitchFamily="2" charset="0"/>
              </a:rPr>
              <a:t>Tyrosinase</a:t>
            </a:r>
            <a:r>
              <a:rPr lang="it-IT" sz="1200" b="1" dirty="0">
                <a:solidFill>
                  <a:srgbClr val="012754"/>
                </a:solidFill>
                <a:effectLst/>
                <a:latin typeface="Avenir" panose="02000503020000020003" pitchFamily="2" charset="0"/>
              </a:rPr>
              <a:t> </a:t>
            </a:r>
            <a:r>
              <a:rPr lang="it-IT" sz="1200" b="1" dirty="0" err="1">
                <a:solidFill>
                  <a:srgbClr val="012754"/>
                </a:solidFill>
                <a:effectLst/>
                <a:latin typeface="Avenir" panose="02000503020000020003" pitchFamily="2" charset="0"/>
              </a:rPr>
              <a:t>inhibitors</a:t>
            </a:r>
            <a:endParaRPr lang="it-IT" sz="1200" dirty="0">
              <a:solidFill>
                <a:srgbClr val="012754"/>
              </a:solidFill>
              <a:effectLst/>
              <a:latin typeface="Avenir" panose="02000503020000020003" pitchFamily="2" charset="0"/>
            </a:endParaRPr>
          </a:p>
        </p:txBody>
      </p:sp>
      <p:pic>
        <p:nvPicPr>
          <p:cNvPr id="7" name="Immagine 6">
            <a:extLst>
              <a:ext uri="{FF2B5EF4-FFF2-40B4-BE49-F238E27FC236}">
                <a16:creationId xmlns:a16="http://schemas.microsoft.com/office/drawing/2014/main" id="{BE1B09B5-C335-486E-7B95-8020CFB9DC4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43000"/>
                    </a14:imgEffect>
                  </a14:imgLayer>
                </a14:imgProps>
              </a:ext>
              <a:ext uri="{28A0092B-C50C-407E-A947-70E740481C1C}">
                <a14:useLocalDpi xmlns:a14="http://schemas.microsoft.com/office/drawing/2010/main" val="0"/>
              </a:ext>
            </a:extLst>
          </a:blip>
          <a:srcRect l="32933" t="13046" r="3712" b="41348"/>
          <a:stretch/>
        </p:blipFill>
        <p:spPr>
          <a:xfrm rot="16200000">
            <a:off x="-1569067" y="1555132"/>
            <a:ext cx="6033736" cy="2895599"/>
          </a:xfrm>
          <a:prstGeom prst="rect">
            <a:avLst/>
          </a:prstGeom>
        </p:spPr>
      </p:pic>
      <p:pic>
        <p:nvPicPr>
          <p:cNvPr id="8" name="Immagine 7">
            <a:extLst>
              <a:ext uri="{FF2B5EF4-FFF2-40B4-BE49-F238E27FC236}">
                <a16:creationId xmlns:a16="http://schemas.microsoft.com/office/drawing/2014/main" id="{4A0DAD35-91B1-445F-7A4B-84DCB01ECC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6913" y="3504650"/>
            <a:ext cx="2618993" cy="2618993"/>
          </a:xfrm>
          <a:prstGeom prst="rect">
            <a:avLst/>
          </a:prstGeom>
        </p:spPr>
      </p:pic>
      <p:pic>
        <p:nvPicPr>
          <p:cNvPr id="9" name="Immagine 8" descr="Immagine che contiene testo, segnale&#10;&#10;Descrizione generata automaticamente">
            <a:extLst>
              <a:ext uri="{FF2B5EF4-FFF2-40B4-BE49-F238E27FC236}">
                <a16:creationId xmlns:a16="http://schemas.microsoft.com/office/drawing/2014/main" id="{569D60F7-5080-9875-0AD0-0D504EE3000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9007" y="1192371"/>
            <a:ext cx="2541429" cy="2541429"/>
          </a:xfrm>
          <a:prstGeom prst="rect">
            <a:avLst/>
          </a:prstGeom>
        </p:spPr>
      </p:pic>
      <p:pic>
        <p:nvPicPr>
          <p:cNvPr id="10" name="Immagine 9">
            <a:extLst>
              <a:ext uri="{FF2B5EF4-FFF2-40B4-BE49-F238E27FC236}">
                <a16:creationId xmlns:a16="http://schemas.microsoft.com/office/drawing/2014/main" id="{089DD464-86D8-9C16-0003-684B118806D5}"/>
              </a:ext>
            </a:extLst>
          </p:cNvPr>
          <p:cNvPicPr>
            <a:picLocks noChangeAspect="1"/>
          </p:cNvPicPr>
          <p:nvPr/>
        </p:nvPicPr>
        <p:blipFill>
          <a:blip r:embed="rId6" cstate="print">
            <a:extLst>
              <a:ext uri="{28A0092B-C50C-407E-A947-70E740481C1C}">
                <a14:useLocalDpi xmlns:a14="http://schemas.microsoft.com/office/drawing/2010/main" val="0"/>
              </a:ext>
            </a:extLst>
          </a:blip>
          <a:srcRect l="1712" t="5266" r="2385" b="5230"/>
          <a:stretch/>
        </p:blipFill>
        <p:spPr>
          <a:xfrm>
            <a:off x="8534400" y="1179043"/>
            <a:ext cx="2802131" cy="1701294"/>
          </a:xfrm>
          <a:prstGeom prst="rect">
            <a:avLst/>
          </a:prstGeom>
          <a:noFill/>
          <a:ln w="38100">
            <a:solidFill>
              <a:srgbClr val="012754"/>
            </a:solidFill>
          </a:ln>
        </p:spPr>
      </p:pic>
      <p:grpSp>
        <p:nvGrpSpPr>
          <p:cNvPr id="11" name="Gruppo 10">
            <a:extLst>
              <a:ext uri="{FF2B5EF4-FFF2-40B4-BE49-F238E27FC236}">
                <a16:creationId xmlns:a16="http://schemas.microsoft.com/office/drawing/2014/main" id="{65938F6A-1B66-A8D4-183A-8290EB62B861}"/>
              </a:ext>
            </a:extLst>
          </p:cNvPr>
          <p:cNvGrpSpPr/>
          <p:nvPr/>
        </p:nvGrpSpPr>
        <p:grpSpPr>
          <a:xfrm>
            <a:off x="8534400" y="3450339"/>
            <a:ext cx="2796559" cy="2417061"/>
            <a:chOff x="6383916" y="2000957"/>
            <a:chExt cx="4601584" cy="3977141"/>
          </a:xfrm>
        </p:grpSpPr>
        <p:sp>
          <p:nvSpPr>
            <p:cNvPr id="12" name="Rettangolo 11">
              <a:extLst>
                <a:ext uri="{FF2B5EF4-FFF2-40B4-BE49-F238E27FC236}">
                  <a16:creationId xmlns:a16="http://schemas.microsoft.com/office/drawing/2014/main" id="{376A4453-AD93-FC5B-F97A-AD876EB844E0}"/>
                </a:ext>
              </a:extLst>
            </p:cNvPr>
            <p:cNvSpPr/>
            <p:nvPr/>
          </p:nvSpPr>
          <p:spPr>
            <a:xfrm>
              <a:off x="6383916" y="2000957"/>
              <a:ext cx="4601584" cy="397714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3" name="Immagine 12">
              <a:extLst>
                <a:ext uri="{FF2B5EF4-FFF2-40B4-BE49-F238E27FC236}">
                  <a16:creationId xmlns:a16="http://schemas.microsoft.com/office/drawing/2014/main" id="{8FEA2B37-F8B0-D7D2-9586-D4BEA5CCB7B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020" t="2173" r="10613" b="2484"/>
            <a:stretch/>
          </p:blipFill>
          <p:spPr>
            <a:xfrm>
              <a:off x="6606267" y="2126340"/>
              <a:ext cx="4059091" cy="3678550"/>
            </a:xfrm>
            <a:prstGeom prst="rect">
              <a:avLst/>
            </a:prstGeom>
            <a:ln w="38100">
              <a:noFill/>
            </a:ln>
          </p:spPr>
        </p:pic>
      </p:grpSp>
      <p:sp>
        <p:nvSpPr>
          <p:cNvPr id="15" name="Rettangolo 14">
            <a:extLst>
              <a:ext uri="{FF2B5EF4-FFF2-40B4-BE49-F238E27FC236}">
                <a16:creationId xmlns:a16="http://schemas.microsoft.com/office/drawing/2014/main" id="{55ABA351-1ED7-C142-184B-C3DBC9825D42}"/>
              </a:ext>
            </a:extLst>
          </p:cNvPr>
          <p:cNvSpPr/>
          <p:nvPr/>
        </p:nvSpPr>
        <p:spPr>
          <a:xfrm>
            <a:off x="4017912" y="304800"/>
            <a:ext cx="7716244" cy="400110"/>
          </a:xfrm>
          <a:prstGeom prst="rect">
            <a:avLst/>
          </a:prstGeom>
          <a:solidFill>
            <a:srgbClr val="012755"/>
          </a:solidFill>
        </p:spPr>
        <p:txBody>
          <a:bodyPr wrap="square">
            <a:spAutoFit/>
          </a:bodyPr>
          <a:lstStyle/>
          <a:p>
            <a:pPr algn="ctr">
              <a:spcAft>
                <a:spcPts val="1735"/>
              </a:spcAft>
            </a:pPr>
            <a:r>
              <a:rPr lang="en-US" sz="2000" b="1" spc="300" noProof="0" dirty="0">
                <a:solidFill>
                  <a:schemeClr val="bg1"/>
                </a:solidFill>
                <a:latin typeface="Arial" charset="0"/>
                <a:ea typeface="Calibri" charset="0"/>
              </a:rPr>
              <a:t>MESO </a:t>
            </a:r>
            <a:r>
              <a:rPr lang="en-US" sz="2000" spc="300" noProof="0" dirty="0">
                <a:solidFill>
                  <a:schemeClr val="bg1"/>
                </a:solidFill>
                <a:latin typeface="Arial" charset="0"/>
                <a:ea typeface="Calibri" charset="0"/>
              </a:rPr>
              <a:t>Patented formula</a:t>
            </a:r>
            <a:endParaRPr lang="en-US" sz="2000" noProof="0" dirty="0">
              <a:solidFill>
                <a:schemeClr val="bg1"/>
              </a:solidFill>
            </a:endParaRPr>
          </a:p>
        </p:txBody>
      </p:sp>
      <p:sp>
        <p:nvSpPr>
          <p:cNvPr id="4" name="Rettangolo 3">
            <a:extLst>
              <a:ext uri="{FF2B5EF4-FFF2-40B4-BE49-F238E27FC236}">
                <a16:creationId xmlns:a16="http://schemas.microsoft.com/office/drawing/2014/main" id="{AB3EF9B4-CA6F-53E6-9D21-723DFD594A45}"/>
              </a:ext>
            </a:extLst>
          </p:cNvPr>
          <p:cNvSpPr/>
          <p:nvPr/>
        </p:nvSpPr>
        <p:spPr>
          <a:xfrm>
            <a:off x="4017912" y="1858982"/>
            <a:ext cx="3657599" cy="276999"/>
          </a:xfrm>
          <a:prstGeom prst="rect">
            <a:avLst/>
          </a:prstGeom>
          <a:noFill/>
        </p:spPr>
        <p:txBody>
          <a:bodyPr wrap="square">
            <a:spAutoFit/>
          </a:bodyPr>
          <a:lstStyle/>
          <a:p>
            <a:r>
              <a:rPr lang="it-IT" sz="1200" dirty="0">
                <a:effectLst/>
                <a:latin typeface="Avenir Black" panose="02000503020000020003" pitchFamily="2" charset="0"/>
              </a:rPr>
              <a:t>- TRANEXAMIC ACID</a:t>
            </a:r>
          </a:p>
        </p:txBody>
      </p:sp>
      <p:sp>
        <p:nvSpPr>
          <p:cNvPr id="14" name="Rettangolo 13">
            <a:extLst>
              <a:ext uri="{FF2B5EF4-FFF2-40B4-BE49-F238E27FC236}">
                <a16:creationId xmlns:a16="http://schemas.microsoft.com/office/drawing/2014/main" id="{53A3EEC2-81F0-607B-614E-F41056CD7762}"/>
              </a:ext>
            </a:extLst>
          </p:cNvPr>
          <p:cNvSpPr/>
          <p:nvPr/>
        </p:nvSpPr>
        <p:spPr>
          <a:xfrm>
            <a:off x="4017912" y="2226442"/>
            <a:ext cx="3657599" cy="276999"/>
          </a:xfrm>
          <a:prstGeom prst="rect">
            <a:avLst/>
          </a:prstGeom>
          <a:noFill/>
        </p:spPr>
        <p:txBody>
          <a:bodyPr wrap="square">
            <a:spAutoFit/>
          </a:bodyPr>
          <a:lstStyle/>
          <a:p>
            <a:r>
              <a:rPr lang="it-IT" sz="1200" dirty="0">
                <a:effectLst/>
                <a:latin typeface="Avenir Black" panose="02000503020000020003" pitchFamily="2" charset="0"/>
              </a:rPr>
              <a:t>- AMINOETHYL PHOSPHINIC ACID </a:t>
            </a:r>
          </a:p>
        </p:txBody>
      </p:sp>
      <p:sp>
        <p:nvSpPr>
          <p:cNvPr id="17" name="Rettangolo 16">
            <a:extLst>
              <a:ext uri="{FF2B5EF4-FFF2-40B4-BE49-F238E27FC236}">
                <a16:creationId xmlns:a16="http://schemas.microsoft.com/office/drawing/2014/main" id="{13EE8997-9898-88E8-7E54-B416741D07FC}"/>
              </a:ext>
            </a:extLst>
          </p:cNvPr>
          <p:cNvSpPr/>
          <p:nvPr/>
        </p:nvSpPr>
        <p:spPr>
          <a:xfrm>
            <a:off x="4033345" y="2593902"/>
            <a:ext cx="3657599" cy="276999"/>
          </a:xfrm>
          <a:prstGeom prst="rect">
            <a:avLst/>
          </a:prstGeom>
          <a:noFill/>
        </p:spPr>
        <p:txBody>
          <a:bodyPr wrap="square">
            <a:spAutoFit/>
          </a:bodyPr>
          <a:lstStyle/>
          <a:p>
            <a:r>
              <a:rPr lang="it-IT" sz="1200" dirty="0">
                <a:effectLst/>
                <a:latin typeface="Avenir Black" panose="02000503020000020003" pitchFamily="2" charset="0"/>
              </a:rPr>
              <a:t>- ARBUTIN</a:t>
            </a:r>
            <a:endParaRPr lang="it-IT" sz="1200" b="1" dirty="0">
              <a:latin typeface="Avenir Black" charset="0"/>
              <a:ea typeface="Avenir Black" charset="0"/>
              <a:cs typeface="Avenir Black" charset="0"/>
            </a:endParaRPr>
          </a:p>
        </p:txBody>
      </p:sp>
      <p:sp>
        <p:nvSpPr>
          <p:cNvPr id="18" name="CasellaDiTesto 17">
            <a:extLst>
              <a:ext uri="{FF2B5EF4-FFF2-40B4-BE49-F238E27FC236}">
                <a16:creationId xmlns:a16="http://schemas.microsoft.com/office/drawing/2014/main" id="{CDD288F5-7090-FCAD-DF1D-EFCBBE6DB95A}"/>
              </a:ext>
            </a:extLst>
          </p:cNvPr>
          <p:cNvSpPr txBox="1"/>
          <p:nvPr/>
        </p:nvSpPr>
        <p:spPr>
          <a:xfrm>
            <a:off x="4109264" y="2932033"/>
            <a:ext cx="3678568" cy="1015663"/>
          </a:xfrm>
          <a:prstGeom prst="rect">
            <a:avLst/>
          </a:prstGeom>
          <a:noFill/>
        </p:spPr>
        <p:txBody>
          <a:bodyPr wrap="square">
            <a:spAutoFit/>
          </a:bodyPr>
          <a:lstStyle/>
          <a:p>
            <a:pPr algn="just"/>
            <a:r>
              <a:rPr lang="en-US" sz="1200" dirty="0">
                <a:latin typeface="Avenir" panose="02000503020000020003" pitchFamily="2" charset="0"/>
                <a:ea typeface="Calibri" panose="020F0502020204030204" pitchFamily="34" charset="0"/>
                <a:cs typeface="Calibri Light" panose="020F0302020204030204" pitchFamily="34" charset="0"/>
              </a:rPr>
              <a:t>is a glycoside that competes with DOPA at its receptor site of tyrosinase enzyme, acting as a substrate. It has good antioxidant capabilities as well, helping to reduce the amount of free radicals generated by UV rays.</a:t>
            </a:r>
            <a:r>
              <a:rPr lang="en-US" sz="1200" dirty="0"/>
              <a:t> </a:t>
            </a:r>
          </a:p>
        </p:txBody>
      </p:sp>
    </p:spTree>
    <p:extLst>
      <p:ext uri="{BB962C8B-B14F-4D97-AF65-F5344CB8AC3E}">
        <p14:creationId xmlns:p14="http://schemas.microsoft.com/office/powerpoint/2010/main" val="32822408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86C9F1-F418-26B0-58C9-C22B1DC0CBAC}"/>
            </a:ext>
          </a:extLst>
        </p:cNvPr>
        <p:cNvGrpSpPr/>
        <p:nvPr/>
      </p:nvGrpSpPr>
      <p:grpSpPr>
        <a:xfrm>
          <a:off x="0" y="0"/>
          <a:ext cx="0" cy="0"/>
          <a:chOff x="0" y="0"/>
          <a:chExt cx="0" cy="0"/>
        </a:xfrm>
      </p:grpSpPr>
      <p:sp>
        <p:nvSpPr>
          <p:cNvPr id="5" name="CasellaDiTesto 4">
            <a:extLst>
              <a:ext uri="{FF2B5EF4-FFF2-40B4-BE49-F238E27FC236}">
                <a16:creationId xmlns:a16="http://schemas.microsoft.com/office/drawing/2014/main" id="{15F5E908-F130-50EB-C85B-AB30D742AD9C}"/>
              </a:ext>
            </a:extLst>
          </p:cNvPr>
          <p:cNvSpPr txBox="1"/>
          <p:nvPr/>
        </p:nvSpPr>
        <p:spPr>
          <a:xfrm>
            <a:off x="4017912" y="914400"/>
            <a:ext cx="3657598" cy="523220"/>
          </a:xfrm>
          <a:prstGeom prst="rect">
            <a:avLst/>
          </a:prstGeom>
          <a:solidFill>
            <a:srgbClr val="85C5D7"/>
          </a:solidFill>
        </p:spPr>
        <p:txBody>
          <a:bodyPr wrap="square">
            <a:spAutoFit/>
          </a:bodyPr>
          <a:lstStyle/>
          <a:p>
            <a:pPr algn="just"/>
            <a:r>
              <a:rPr lang="it-IT" sz="1400" b="1" dirty="0">
                <a:solidFill>
                  <a:schemeClr val="bg1"/>
                </a:solidFill>
                <a:effectLst/>
                <a:latin typeface="Avenir Black" panose="02000503020000020003" pitchFamily="2" charset="0"/>
              </a:rPr>
              <a:t>MELANOGENIC ENZYME</a:t>
            </a:r>
          </a:p>
          <a:p>
            <a:pPr algn="just"/>
            <a:r>
              <a:rPr lang="it-IT" sz="1400" b="1" dirty="0">
                <a:solidFill>
                  <a:schemeClr val="bg1"/>
                </a:solidFill>
                <a:effectLst/>
                <a:latin typeface="Avenir Black" panose="02000503020000020003" pitchFamily="2" charset="0"/>
              </a:rPr>
              <a:t>BLOCKERS</a:t>
            </a:r>
          </a:p>
        </p:txBody>
      </p:sp>
      <p:sp>
        <p:nvSpPr>
          <p:cNvPr id="6" name="CasellaDiTesto 5">
            <a:extLst>
              <a:ext uri="{FF2B5EF4-FFF2-40B4-BE49-F238E27FC236}">
                <a16:creationId xmlns:a16="http://schemas.microsoft.com/office/drawing/2014/main" id="{5FB61972-B57B-7146-682F-276E7C6A6781}"/>
              </a:ext>
            </a:extLst>
          </p:cNvPr>
          <p:cNvSpPr txBox="1"/>
          <p:nvPr/>
        </p:nvSpPr>
        <p:spPr>
          <a:xfrm>
            <a:off x="3941711" y="1438253"/>
            <a:ext cx="3429000" cy="276999"/>
          </a:xfrm>
          <a:prstGeom prst="rect">
            <a:avLst/>
          </a:prstGeom>
          <a:noFill/>
          <a:ln>
            <a:noFill/>
          </a:ln>
        </p:spPr>
        <p:txBody>
          <a:bodyPr wrap="square">
            <a:spAutoFit/>
          </a:bodyPr>
          <a:lstStyle/>
          <a:p>
            <a:pPr algn="just"/>
            <a:r>
              <a:rPr lang="it-IT" sz="1200" b="1" dirty="0" err="1">
                <a:solidFill>
                  <a:srgbClr val="012754"/>
                </a:solidFill>
                <a:effectLst/>
                <a:latin typeface="Avenir" panose="02000503020000020003" pitchFamily="2" charset="0"/>
              </a:rPr>
              <a:t>Tyrosinase</a:t>
            </a:r>
            <a:r>
              <a:rPr lang="it-IT" sz="1200" b="1" dirty="0">
                <a:solidFill>
                  <a:srgbClr val="012754"/>
                </a:solidFill>
                <a:effectLst/>
                <a:latin typeface="Avenir" panose="02000503020000020003" pitchFamily="2" charset="0"/>
              </a:rPr>
              <a:t> </a:t>
            </a:r>
            <a:r>
              <a:rPr lang="it-IT" sz="1200" b="1" dirty="0" err="1">
                <a:solidFill>
                  <a:srgbClr val="012754"/>
                </a:solidFill>
                <a:effectLst/>
                <a:latin typeface="Avenir" panose="02000503020000020003" pitchFamily="2" charset="0"/>
              </a:rPr>
              <a:t>inhibitors</a:t>
            </a:r>
            <a:endParaRPr lang="it-IT" sz="1200" dirty="0">
              <a:solidFill>
                <a:srgbClr val="012754"/>
              </a:solidFill>
              <a:effectLst/>
              <a:latin typeface="Avenir" panose="02000503020000020003" pitchFamily="2" charset="0"/>
            </a:endParaRPr>
          </a:p>
        </p:txBody>
      </p:sp>
      <p:pic>
        <p:nvPicPr>
          <p:cNvPr id="7" name="Immagine 6">
            <a:extLst>
              <a:ext uri="{FF2B5EF4-FFF2-40B4-BE49-F238E27FC236}">
                <a16:creationId xmlns:a16="http://schemas.microsoft.com/office/drawing/2014/main" id="{528BAD3A-D970-1DD9-0D1A-516B802D6428}"/>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43000"/>
                    </a14:imgEffect>
                  </a14:imgLayer>
                </a14:imgProps>
              </a:ext>
              <a:ext uri="{28A0092B-C50C-407E-A947-70E740481C1C}">
                <a14:useLocalDpi xmlns:a14="http://schemas.microsoft.com/office/drawing/2010/main" val="0"/>
              </a:ext>
            </a:extLst>
          </a:blip>
          <a:srcRect l="32933" t="13046" r="3712" b="41348"/>
          <a:stretch/>
        </p:blipFill>
        <p:spPr>
          <a:xfrm rot="16200000">
            <a:off x="-1569067" y="1555132"/>
            <a:ext cx="6033736" cy="2895599"/>
          </a:xfrm>
          <a:prstGeom prst="rect">
            <a:avLst/>
          </a:prstGeom>
        </p:spPr>
      </p:pic>
      <p:pic>
        <p:nvPicPr>
          <p:cNvPr id="8" name="Immagine 7">
            <a:extLst>
              <a:ext uri="{FF2B5EF4-FFF2-40B4-BE49-F238E27FC236}">
                <a16:creationId xmlns:a16="http://schemas.microsoft.com/office/drawing/2014/main" id="{04BCB137-5217-D2B4-5B7B-FC9A30045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6913" y="3504650"/>
            <a:ext cx="2618993" cy="2618993"/>
          </a:xfrm>
          <a:prstGeom prst="rect">
            <a:avLst/>
          </a:prstGeom>
        </p:spPr>
      </p:pic>
      <p:pic>
        <p:nvPicPr>
          <p:cNvPr id="9" name="Immagine 8" descr="Immagine che contiene testo, segnale&#10;&#10;Descrizione generata automaticamente">
            <a:extLst>
              <a:ext uri="{FF2B5EF4-FFF2-40B4-BE49-F238E27FC236}">
                <a16:creationId xmlns:a16="http://schemas.microsoft.com/office/drawing/2014/main" id="{254DF48E-9B33-EFC9-152F-4DE99592E3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9007" y="1192371"/>
            <a:ext cx="2541429" cy="2541429"/>
          </a:xfrm>
          <a:prstGeom prst="rect">
            <a:avLst/>
          </a:prstGeom>
        </p:spPr>
      </p:pic>
      <p:sp>
        <p:nvSpPr>
          <p:cNvPr id="15" name="Rettangolo 14">
            <a:extLst>
              <a:ext uri="{FF2B5EF4-FFF2-40B4-BE49-F238E27FC236}">
                <a16:creationId xmlns:a16="http://schemas.microsoft.com/office/drawing/2014/main" id="{3017B2EF-A4DF-10AF-350F-8D07B904D943}"/>
              </a:ext>
            </a:extLst>
          </p:cNvPr>
          <p:cNvSpPr/>
          <p:nvPr/>
        </p:nvSpPr>
        <p:spPr>
          <a:xfrm>
            <a:off x="4017912" y="304800"/>
            <a:ext cx="7716244" cy="400110"/>
          </a:xfrm>
          <a:prstGeom prst="rect">
            <a:avLst/>
          </a:prstGeom>
          <a:solidFill>
            <a:srgbClr val="012755"/>
          </a:solidFill>
        </p:spPr>
        <p:txBody>
          <a:bodyPr wrap="square">
            <a:spAutoFit/>
          </a:bodyPr>
          <a:lstStyle/>
          <a:p>
            <a:pPr algn="ctr">
              <a:spcAft>
                <a:spcPts val="1735"/>
              </a:spcAft>
            </a:pPr>
            <a:r>
              <a:rPr lang="en-US" sz="2000" b="1" spc="300" noProof="0" dirty="0">
                <a:solidFill>
                  <a:schemeClr val="bg1"/>
                </a:solidFill>
                <a:latin typeface="Arial" charset="0"/>
                <a:ea typeface="Calibri" charset="0"/>
              </a:rPr>
              <a:t>MESO </a:t>
            </a:r>
            <a:r>
              <a:rPr lang="en-US" sz="2000" spc="300" noProof="0" dirty="0">
                <a:solidFill>
                  <a:schemeClr val="bg1"/>
                </a:solidFill>
                <a:latin typeface="Arial" charset="0"/>
                <a:ea typeface="Calibri" charset="0"/>
              </a:rPr>
              <a:t>Patented formula</a:t>
            </a:r>
            <a:endParaRPr lang="en-US" sz="2000" noProof="0" dirty="0">
              <a:solidFill>
                <a:schemeClr val="bg1"/>
              </a:solidFill>
            </a:endParaRPr>
          </a:p>
        </p:txBody>
      </p:sp>
      <p:sp>
        <p:nvSpPr>
          <p:cNvPr id="2" name="Rettangolo 1">
            <a:extLst>
              <a:ext uri="{FF2B5EF4-FFF2-40B4-BE49-F238E27FC236}">
                <a16:creationId xmlns:a16="http://schemas.microsoft.com/office/drawing/2014/main" id="{4898E5A3-20F6-A323-98FB-572A34DF0045}"/>
              </a:ext>
            </a:extLst>
          </p:cNvPr>
          <p:cNvSpPr/>
          <p:nvPr/>
        </p:nvSpPr>
        <p:spPr>
          <a:xfrm>
            <a:off x="4028396" y="1920127"/>
            <a:ext cx="3657599" cy="276999"/>
          </a:xfrm>
          <a:prstGeom prst="rect">
            <a:avLst/>
          </a:prstGeom>
          <a:noFill/>
        </p:spPr>
        <p:txBody>
          <a:bodyPr wrap="square">
            <a:spAutoFit/>
          </a:bodyPr>
          <a:lstStyle/>
          <a:p>
            <a:r>
              <a:rPr lang="it-IT" sz="1200" dirty="0">
                <a:effectLst/>
                <a:latin typeface="Avenir Black" panose="02000503020000020003" pitchFamily="2" charset="0"/>
              </a:rPr>
              <a:t>- TRANEXAMIC ACID</a:t>
            </a:r>
          </a:p>
        </p:txBody>
      </p:sp>
      <p:sp>
        <p:nvSpPr>
          <p:cNvPr id="3" name="Rettangolo 2">
            <a:extLst>
              <a:ext uri="{FF2B5EF4-FFF2-40B4-BE49-F238E27FC236}">
                <a16:creationId xmlns:a16="http://schemas.microsoft.com/office/drawing/2014/main" id="{912B6038-4FAA-6547-AFB9-A8BB153B1FC5}"/>
              </a:ext>
            </a:extLst>
          </p:cNvPr>
          <p:cNvSpPr/>
          <p:nvPr/>
        </p:nvSpPr>
        <p:spPr>
          <a:xfrm>
            <a:off x="4028396" y="2234365"/>
            <a:ext cx="3657599" cy="276999"/>
          </a:xfrm>
          <a:prstGeom prst="rect">
            <a:avLst/>
          </a:prstGeom>
          <a:noFill/>
        </p:spPr>
        <p:txBody>
          <a:bodyPr wrap="square">
            <a:spAutoFit/>
          </a:bodyPr>
          <a:lstStyle/>
          <a:p>
            <a:r>
              <a:rPr lang="it-IT" sz="1200" dirty="0">
                <a:effectLst/>
                <a:latin typeface="Avenir Black" panose="02000503020000020003" pitchFamily="2" charset="0"/>
              </a:rPr>
              <a:t>- AMINOETHYL PHOSPHINIC ACID </a:t>
            </a:r>
          </a:p>
        </p:txBody>
      </p:sp>
      <p:sp>
        <p:nvSpPr>
          <p:cNvPr id="16" name="Rettangolo 15">
            <a:extLst>
              <a:ext uri="{FF2B5EF4-FFF2-40B4-BE49-F238E27FC236}">
                <a16:creationId xmlns:a16="http://schemas.microsoft.com/office/drawing/2014/main" id="{E0939F0B-BD56-53C1-D2C9-13F9FBEBE5AC}"/>
              </a:ext>
            </a:extLst>
          </p:cNvPr>
          <p:cNvSpPr/>
          <p:nvPr/>
        </p:nvSpPr>
        <p:spPr>
          <a:xfrm>
            <a:off x="4017912" y="2554192"/>
            <a:ext cx="3657599" cy="276999"/>
          </a:xfrm>
          <a:prstGeom prst="rect">
            <a:avLst/>
          </a:prstGeom>
          <a:noFill/>
        </p:spPr>
        <p:txBody>
          <a:bodyPr wrap="square">
            <a:spAutoFit/>
          </a:bodyPr>
          <a:lstStyle/>
          <a:p>
            <a:r>
              <a:rPr lang="it-IT" sz="1200" dirty="0">
                <a:effectLst/>
                <a:latin typeface="Avenir Black" panose="02000503020000020003" pitchFamily="2" charset="0"/>
              </a:rPr>
              <a:t>- ARBUTIN</a:t>
            </a:r>
            <a:endParaRPr lang="it-IT" sz="1200" b="1" dirty="0">
              <a:latin typeface="Avenir Black" charset="0"/>
              <a:ea typeface="Avenir Black" charset="0"/>
              <a:cs typeface="Avenir Black" charset="0"/>
            </a:endParaRPr>
          </a:p>
        </p:txBody>
      </p:sp>
      <p:sp>
        <p:nvSpPr>
          <p:cNvPr id="19" name="Rettangolo 18">
            <a:extLst>
              <a:ext uri="{FF2B5EF4-FFF2-40B4-BE49-F238E27FC236}">
                <a16:creationId xmlns:a16="http://schemas.microsoft.com/office/drawing/2014/main" id="{D7527962-C911-7674-7640-21A90532E48D}"/>
              </a:ext>
            </a:extLst>
          </p:cNvPr>
          <p:cNvSpPr/>
          <p:nvPr/>
        </p:nvSpPr>
        <p:spPr>
          <a:xfrm>
            <a:off x="4049085" y="2838777"/>
            <a:ext cx="3657599" cy="276999"/>
          </a:xfrm>
          <a:prstGeom prst="rect">
            <a:avLst/>
          </a:prstGeom>
          <a:noFill/>
        </p:spPr>
        <p:txBody>
          <a:bodyPr wrap="square">
            <a:spAutoFit/>
          </a:bodyPr>
          <a:lstStyle/>
          <a:p>
            <a:r>
              <a:rPr lang="it-IT" sz="1200" dirty="0">
                <a:effectLst/>
                <a:latin typeface="Avenir Black" panose="02000503020000020003" pitchFamily="2" charset="0"/>
              </a:rPr>
              <a:t>- OXOTHIAZOLIDINECARBOXYLIC ACID</a:t>
            </a:r>
          </a:p>
        </p:txBody>
      </p:sp>
      <p:sp>
        <p:nvSpPr>
          <p:cNvPr id="20" name="Rettangolo 19">
            <a:extLst>
              <a:ext uri="{FF2B5EF4-FFF2-40B4-BE49-F238E27FC236}">
                <a16:creationId xmlns:a16="http://schemas.microsoft.com/office/drawing/2014/main" id="{83B1E662-19BD-B04C-39A5-761D4D8F69CF}"/>
              </a:ext>
            </a:extLst>
          </p:cNvPr>
          <p:cNvSpPr/>
          <p:nvPr/>
        </p:nvSpPr>
        <p:spPr>
          <a:xfrm>
            <a:off x="4049085" y="3472439"/>
            <a:ext cx="3657599" cy="276999"/>
          </a:xfrm>
          <a:prstGeom prst="rect">
            <a:avLst/>
          </a:prstGeom>
          <a:noFill/>
        </p:spPr>
        <p:txBody>
          <a:bodyPr wrap="square">
            <a:spAutoFit/>
          </a:bodyPr>
          <a:lstStyle/>
          <a:p>
            <a:r>
              <a:rPr lang="it-IT" sz="1200" dirty="0">
                <a:latin typeface="Avenir Black" panose="02000503020000020003" pitchFamily="2" charset="0"/>
              </a:rPr>
              <a:t>- </a:t>
            </a:r>
            <a:r>
              <a:rPr lang="it-IT" sz="1200" dirty="0">
                <a:effectLst/>
                <a:latin typeface="Avenir Black" panose="02000503020000020003" pitchFamily="2" charset="0"/>
              </a:rPr>
              <a:t>ROSMARINUS OFFICINALIS EXTRACT</a:t>
            </a:r>
          </a:p>
        </p:txBody>
      </p:sp>
      <p:sp>
        <p:nvSpPr>
          <p:cNvPr id="21" name="Rettangolo 20">
            <a:extLst>
              <a:ext uri="{FF2B5EF4-FFF2-40B4-BE49-F238E27FC236}">
                <a16:creationId xmlns:a16="http://schemas.microsoft.com/office/drawing/2014/main" id="{70FC04BE-E1E1-8ACC-57A3-DD75866E861A}"/>
              </a:ext>
            </a:extLst>
          </p:cNvPr>
          <p:cNvSpPr/>
          <p:nvPr/>
        </p:nvSpPr>
        <p:spPr>
          <a:xfrm>
            <a:off x="4049085" y="3772055"/>
            <a:ext cx="3657599" cy="276999"/>
          </a:xfrm>
          <a:prstGeom prst="rect">
            <a:avLst/>
          </a:prstGeom>
          <a:noFill/>
        </p:spPr>
        <p:txBody>
          <a:bodyPr wrap="square">
            <a:spAutoFit/>
          </a:bodyPr>
          <a:lstStyle/>
          <a:p>
            <a:r>
              <a:rPr lang="it-IT" sz="1200" dirty="0">
                <a:effectLst/>
                <a:latin typeface="Avenir Black" panose="02000503020000020003" pitchFamily="2" charset="0"/>
              </a:rPr>
              <a:t>- MELISSA OFFICINALIS LEAF EXTRACT</a:t>
            </a:r>
          </a:p>
        </p:txBody>
      </p:sp>
      <p:sp>
        <p:nvSpPr>
          <p:cNvPr id="22" name="Rettangolo 21">
            <a:extLst>
              <a:ext uri="{FF2B5EF4-FFF2-40B4-BE49-F238E27FC236}">
                <a16:creationId xmlns:a16="http://schemas.microsoft.com/office/drawing/2014/main" id="{1157E3A6-2F82-412B-C7C1-221024F9B41B}"/>
              </a:ext>
            </a:extLst>
          </p:cNvPr>
          <p:cNvSpPr/>
          <p:nvPr/>
        </p:nvSpPr>
        <p:spPr>
          <a:xfrm>
            <a:off x="4049085" y="4077807"/>
            <a:ext cx="3657599" cy="276999"/>
          </a:xfrm>
          <a:prstGeom prst="rect">
            <a:avLst/>
          </a:prstGeom>
          <a:noFill/>
        </p:spPr>
        <p:txBody>
          <a:bodyPr wrap="square">
            <a:spAutoFit/>
          </a:bodyPr>
          <a:lstStyle/>
          <a:p>
            <a:r>
              <a:rPr lang="it-IT" sz="1200" dirty="0">
                <a:effectLst/>
                <a:latin typeface="Avenir Black" panose="02000503020000020003" pitchFamily="2" charset="0"/>
              </a:rPr>
              <a:t>- SALVIA OFFICINALIS LEAF EXTRACT</a:t>
            </a:r>
          </a:p>
        </p:txBody>
      </p:sp>
      <p:sp>
        <p:nvSpPr>
          <p:cNvPr id="23" name="Rettangolo 22">
            <a:extLst>
              <a:ext uri="{FF2B5EF4-FFF2-40B4-BE49-F238E27FC236}">
                <a16:creationId xmlns:a16="http://schemas.microsoft.com/office/drawing/2014/main" id="{3F5847BA-5835-3A17-A86F-D45DC22DD675}"/>
              </a:ext>
            </a:extLst>
          </p:cNvPr>
          <p:cNvSpPr/>
          <p:nvPr/>
        </p:nvSpPr>
        <p:spPr>
          <a:xfrm>
            <a:off x="4049085" y="4386738"/>
            <a:ext cx="3657599" cy="276999"/>
          </a:xfrm>
          <a:prstGeom prst="rect">
            <a:avLst/>
          </a:prstGeom>
          <a:noFill/>
        </p:spPr>
        <p:txBody>
          <a:bodyPr wrap="square">
            <a:spAutoFit/>
          </a:bodyPr>
          <a:lstStyle/>
          <a:p>
            <a:r>
              <a:rPr lang="it-IT" sz="1200" dirty="0">
                <a:effectLst/>
                <a:latin typeface="Avenir Black" panose="02000503020000020003" pitchFamily="2" charset="0"/>
              </a:rPr>
              <a:t>- CAMELLIA SINENSIS LEAF EXTRACT</a:t>
            </a:r>
          </a:p>
        </p:txBody>
      </p:sp>
      <p:sp>
        <p:nvSpPr>
          <p:cNvPr id="24" name="Rettangolo 23">
            <a:extLst>
              <a:ext uri="{FF2B5EF4-FFF2-40B4-BE49-F238E27FC236}">
                <a16:creationId xmlns:a16="http://schemas.microsoft.com/office/drawing/2014/main" id="{5C508517-FD94-21DE-D9B4-C02D69564938}"/>
              </a:ext>
            </a:extLst>
          </p:cNvPr>
          <p:cNvSpPr/>
          <p:nvPr/>
        </p:nvSpPr>
        <p:spPr>
          <a:xfrm>
            <a:off x="4049084" y="4681704"/>
            <a:ext cx="3657599" cy="276999"/>
          </a:xfrm>
          <a:prstGeom prst="rect">
            <a:avLst/>
          </a:prstGeom>
          <a:noFill/>
        </p:spPr>
        <p:txBody>
          <a:bodyPr wrap="square">
            <a:spAutoFit/>
          </a:bodyPr>
          <a:lstStyle/>
          <a:p>
            <a:r>
              <a:rPr lang="it-IT" sz="1200" dirty="0">
                <a:effectLst/>
                <a:latin typeface="Avenir Black" panose="02000503020000020003" pitchFamily="2" charset="0"/>
              </a:rPr>
              <a:t>- BETULA PUBESCENS TWIG EXTRACT</a:t>
            </a:r>
          </a:p>
        </p:txBody>
      </p:sp>
      <p:sp>
        <p:nvSpPr>
          <p:cNvPr id="25" name="Rettangolo 24">
            <a:extLst>
              <a:ext uri="{FF2B5EF4-FFF2-40B4-BE49-F238E27FC236}">
                <a16:creationId xmlns:a16="http://schemas.microsoft.com/office/drawing/2014/main" id="{51514558-766F-76E4-4450-709F0CC8CCB3}"/>
              </a:ext>
            </a:extLst>
          </p:cNvPr>
          <p:cNvSpPr/>
          <p:nvPr/>
        </p:nvSpPr>
        <p:spPr>
          <a:xfrm>
            <a:off x="4049084" y="4973948"/>
            <a:ext cx="3657599" cy="276999"/>
          </a:xfrm>
          <a:prstGeom prst="rect">
            <a:avLst/>
          </a:prstGeom>
          <a:noFill/>
        </p:spPr>
        <p:txBody>
          <a:bodyPr wrap="square">
            <a:spAutoFit/>
          </a:bodyPr>
          <a:lstStyle/>
          <a:p>
            <a:r>
              <a:rPr lang="it-IT" sz="1200" dirty="0">
                <a:effectLst/>
                <a:latin typeface="Avenir Black" panose="02000503020000020003" pitchFamily="2" charset="0"/>
              </a:rPr>
              <a:t>- RUTIN</a:t>
            </a:r>
          </a:p>
        </p:txBody>
      </p:sp>
      <p:sp>
        <p:nvSpPr>
          <p:cNvPr id="26" name="Rettangolo 25">
            <a:extLst>
              <a:ext uri="{FF2B5EF4-FFF2-40B4-BE49-F238E27FC236}">
                <a16:creationId xmlns:a16="http://schemas.microsoft.com/office/drawing/2014/main" id="{236CF738-B38F-A7B7-01BD-67F50859D562}"/>
              </a:ext>
            </a:extLst>
          </p:cNvPr>
          <p:cNvSpPr/>
          <p:nvPr/>
        </p:nvSpPr>
        <p:spPr>
          <a:xfrm>
            <a:off x="4049084" y="5285601"/>
            <a:ext cx="3657599" cy="276999"/>
          </a:xfrm>
          <a:prstGeom prst="rect">
            <a:avLst/>
          </a:prstGeom>
          <a:noFill/>
        </p:spPr>
        <p:txBody>
          <a:bodyPr wrap="square">
            <a:spAutoFit/>
          </a:bodyPr>
          <a:lstStyle/>
          <a:p>
            <a:r>
              <a:rPr lang="it-IT" sz="1200" dirty="0">
                <a:effectLst/>
                <a:latin typeface="Avenir Black" panose="02000503020000020003" pitchFamily="2" charset="0"/>
              </a:rPr>
              <a:t>- OLIGOPEPTIDE-34</a:t>
            </a:r>
          </a:p>
        </p:txBody>
      </p:sp>
      <p:sp>
        <p:nvSpPr>
          <p:cNvPr id="27" name="Rettangolo 26">
            <a:extLst>
              <a:ext uri="{FF2B5EF4-FFF2-40B4-BE49-F238E27FC236}">
                <a16:creationId xmlns:a16="http://schemas.microsoft.com/office/drawing/2014/main" id="{2D04B55B-F849-CBDA-3AE9-4A1600238F87}"/>
              </a:ext>
            </a:extLst>
          </p:cNvPr>
          <p:cNvSpPr/>
          <p:nvPr/>
        </p:nvSpPr>
        <p:spPr>
          <a:xfrm>
            <a:off x="4049085" y="3146774"/>
            <a:ext cx="3657599" cy="276999"/>
          </a:xfrm>
          <a:prstGeom prst="rect">
            <a:avLst/>
          </a:prstGeom>
          <a:noFill/>
        </p:spPr>
        <p:txBody>
          <a:bodyPr wrap="square">
            <a:spAutoFit/>
          </a:bodyPr>
          <a:lstStyle/>
          <a:p>
            <a:r>
              <a:rPr lang="it-IT" sz="1200" dirty="0">
                <a:effectLst/>
                <a:latin typeface="Avenir Black" panose="02000503020000020003" pitchFamily="2" charset="0"/>
              </a:rPr>
              <a:t>- VITIS VINIFERA LEAF EXTRACT</a:t>
            </a:r>
          </a:p>
        </p:txBody>
      </p:sp>
    </p:spTree>
    <p:extLst>
      <p:ext uri="{BB962C8B-B14F-4D97-AF65-F5344CB8AC3E}">
        <p14:creationId xmlns:p14="http://schemas.microsoft.com/office/powerpoint/2010/main" val="8882406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83C65F-60AA-BB08-71DB-9334CA27289F}"/>
            </a:ext>
          </a:extLst>
        </p:cNvPr>
        <p:cNvGrpSpPr/>
        <p:nvPr/>
      </p:nvGrpSpPr>
      <p:grpSpPr>
        <a:xfrm>
          <a:off x="0" y="0"/>
          <a:ext cx="0" cy="0"/>
          <a:chOff x="0" y="0"/>
          <a:chExt cx="0" cy="0"/>
        </a:xfrm>
      </p:grpSpPr>
      <p:sp>
        <p:nvSpPr>
          <p:cNvPr id="5" name="CasellaDiTesto 4">
            <a:extLst>
              <a:ext uri="{FF2B5EF4-FFF2-40B4-BE49-F238E27FC236}">
                <a16:creationId xmlns:a16="http://schemas.microsoft.com/office/drawing/2014/main" id="{89664A17-1130-34C1-15A1-31AE4E089727}"/>
              </a:ext>
            </a:extLst>
          </p:cNvPr>
          <p:cNvSpPr txBox="1"/>
          <p:nvPr/>
        </p:nvSpPr>
        <p:spPr>
          <a:xfrm>
            <a:off x="4017912" y="914400"/>
            <a:ext cx="3657598" cy="523220"/>
          </a:xfrm>
          <a:prstGeom prst="rect">
            <a:avLst/>
          </a:prstGeom>
          <a:solidFill>
            <a:srgbClr val="85C5D7"/>
          </a:solidFill>
        </p:spPr>
        <p:txBody>
          <a:bodyPr wrap="square">
            <a:spAutoFit/>
          </a:bodyPr>
          <a:lstStyle/>
          <a:p>
            <a:pPr algn="just"/>
            <a:r>
              <a:rPr lang="it-IT" sz="1400" b="1" dirty="0">
                <a:solidFill>
                  <a:schemeClr val="bg1"/>
                </a:solidFill>
                <a:effectLst/>
                <a:latin typeface="Avenir Black" panose="02000503020000020003" pitchFamily="2" charset="0"/>
              </a:rPr>
              <a:t>MELANOGENIC ENZYME</a:t>
            </a:r>
          </a:p>
          <a:p>
            <a:pPr algn="just"/>
            <a:r>
              <a:rPr lang="it-IT" sz="1400" b="1" dirty="0">
                <a:solidFill>
                  <a:schemeClr val="bg1"/>
                </a:solidFill>
                <a:effectLst/>
                <a:latin typeface="Avenir Black" panose="02000503020000020003" pitchFamily="2" charset="0"/>
              </a:rPr>
              <a:t>BLOCKERS</a:t>
            </a:r>
          </a:p>
        </p:txBody>
      </p:sp>
      <p:sp>
        <p:nvSpPr>
          <p:cNvPr id="6" name="CasellaDiTesto 5">
            <a:extLst>
              <a:ext uri="{FF2B5EF4-FFF2-40B4-BE49-F238E27FC236}">
                <a16:creationId xmlns:a16="http://schemas.microsoft.com/office/drawing/2014/main" id="{C951A12E-CB37-EFBA-AC40-B4FB2585622D}"/>
              </a:ext>
            </a:extLst>
          </p:cNvPr>
          <p:cNvSpPr txBox="1"/>
          <p:nvPr/>
        </p:nvSpPr>
        <p:spPr>
          <a:xfrm>
            <a:off x="3941711" y="1438253"/>
            <a:ext cx="3429000" cy="276999"/>
          </a:xfrm>
          <a:prstGeom prst="rect">
            <a:avLst/>
          </a:prstGeom>
          <a:noFill/>
          <a:ln>
            <a:noFill/>
          </a:ln>
        </p:spPr>
        <p:txBody>
          <a:bodyPr wrap="square">
            <a:spAutoFit/>
          </a:bodyPr>
          <a:lstStyle/>
          <a:p>
            <a:pPr algn="just"/>
            <a:r>
              <a:rPr lang="it-IT" sz="1200" b="1" dirty="0" err="1">
                <a:solidFill>
                  <a:srgbClr val="012754"/>
                </a:solidFill>
                <a:effectLst/>
                <a:latin typeface="Avenir" panose="02000503020000020003" pitchFamily="2" charset="0"/>
              </a:rPr>
              <a:t>Tyrosinase</a:t>
            </a:r>
            <a:r>
              <a:rPr lang="it-IT" sz="1200" b="1" dirty="0">
                <a:solidFill>
                  <a:srgbClr val="012754"/>
                </a:solidFill>
                <a:effectLst/>
                <a:latin typeface="Avenir" panose="02000503020000020003" pitchFamily="2" charset="0"/>
              </a:rPr>
              <a:t> </a:t>
            </a:r>
            <a:r>
              <a:rPr lang="it-IT" sz="1200" b="1" dirty="0" err="1">
                <a:solidFill>
                  <a:srgbClr val="012754"/>
                </a:solidFill>
                <a:effectLst/>
                <a:latin typeface="Avenir" panose="02000503020000020003" pitchFamily="2" charset="0"/>
              </a:rPr>
              <a:t>inhibitors</a:t>
            </a:r>
            <a:endParaRPr lang="it-IT" sz="1200" dirty="0">
              <a:solidFill>
                <a:srgbClr val="012754"/>
              </a:solidFill>
              <a:effectLst/>
              <a:latin typeface="Avenir" panose="02000503020000020003" pitchFamily="2" charset="0"/>
            </a:endParaRPr>
          </a:p>
        </p:txBody>
      </p:sp>
      <p:pic>
        <p:nvPicPr>
          <p:cNvPr id="7" name="Immagine 6">
            <a:extLst>
              <a:ext uri="{FF2B5EF4-FFF2-40B4-BE49-F238E27FC236}">
                <a16:creationId xmlns:a16="http://schemas.microsoft.com/office/drawing/2014/main" id="{8A19192F-32D5-69A7-346F-1723AFA6EDB5}"/>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43000"/>
                    </a14:imgEffect>
                  </a14:imgLayer>
                </a14:imgProps>
              </a:ext>
              <a:ext uri="{28A0092B-C50C-407E-A947-70E740481C1C}">
                <a14:useLocalDpi xmlns:a14="http://schemas.microsoft.com/office/drawing/2010/main" val="0"/>
              </a:ext>
            </a:extLst>
          </a:blip>
          <a:srcRect l="32933" t="13046" r="3712" b="41348"/>
          <a:stretch/>
        </p:blipFill>
        <p:spPr>
          <a:xfrm rot="16200000">
            <a:off x="-1569067" y="1555132"/>
            <a:ext cx="6033736" cy="2895599"/>
          </a:xfrm>
          <a:prstGeom prst="rect">
            <a:avLst/>
          </a:prstGeom>
        </p:spPr>
      </p:pic>
      <p:pic>
        <p:nvPicPr>
          <p:cNvPr id="8" name="Immagine 7">
            <a:extLst>
              <a:ext uri="{FF2B5EF4-FFF2-40B4-BE49-F238E27FC236}">
                <a16:creationId xmlns:a16="http://schemas.microsoft.com/office/drawing/2014/main" id="{376890DC-DA4D-BD21-4E3C-4AC8A3D1F88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6913" y="3504650"/>
            <a:ext cx="2618993" cy="2618993"/>
          </a:xfrm>
          <a:prstGeom prst="rect">
            <a:avLst/>
          </a:prstGeom>
        </p:spPr>
      </p:pic>
      <p:pic>
        <p:nvPicPr>
          <p:cNvPr id="9" name="Immagine 8" descr="Immagine che contiene testo, segnale&#10;&#10;Descrizione generata automaticamente">
            <a:extLst>
              <a:ext uri="{FF2B5EF4-FFF2-40B4-BE49-F238E27FC236}">
                <a16:creationId xmlns:a16="http://schemas.microsoft.com/office/drawing/2014/main" id="{4A9FDCA5-56EF-BF3D-2335-9D52BD09538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9007" y="1192371"/>
            <a:ext cx="2541429" cy="2541429"/>
          </a:xfrm>
          <a:prstGeom prst="rect">
            <a:avLst/>
          </a:prstGeom>
        </p:spPr>
      </p:pic>
      <p:sp>
        <p:nvSpPr>
          <p:cNvPr id="15" name="Rettangolo 14">
            <a:extLst>
              <a:ext uri="{FF2B5EF4-FFF2-40B4-BE49-F238E27FC236}">
                <a16:creationId xmlns:a16="http://schemas.microsoft.com/office/drawing/2014/main" id="{D7802C55-2302-30B4-0643-86EF29BF58B9}"/>
              </a:ext>
            </a:extLst>
          </p:cNvPr>
          <p:cNvSpPr/>
          <p:nvPr/>
        </p:nvSpPr>
        <p:spPr>
          <a:xfrm>
            <a:off x="4017912" y="304800"/>
            <a:ext cx="7716244" cy="400110"/>
          </a:xfrm>
          <a:prstGeom prst="rect">
            <a:avLst/>
          </a:prstGeom>
          <a:solidFill>
            <a:srgbClr val="012755"/>
          </a:solidFill>
        </p:spPr>
        <p:txBody>
          <a:bodyPr wrap="square">
            <a:spAutoFit/>
          </a:bodyPr>
          <a:lstStyle/>
          <a:p>
            <a:pPr algn="ctr">
              <a:spcAft>
                <a:spcPts val="1735"/>
              </a:spcAft>
            </a:pPr>
            <a:r>
              <a:rPr lang="en-US" sz="2000" b="1" spc="300" noProof="0" dirty="0">
                <a:solidFill>
                  <a:schemeClr val="bg1"/>
                </a:solidFill>
                <a:latin typeface="Arial" charset="0"/>
                <a:ea typeface="Calibri" charset="0"/>
              </a:rPr>
              <a:t>MESO </a:t>
            </a:r>
            <a:r>
              <a:rPr lang="en-US" sz="2000" spc="300" noProof="0" dirty="0">
                <a:solidFill>
                  <a:schemeClr val="bg1"/>
                </a:solidFill>
                <a:latin typeface="Arial" charset="0"/>
                <a:ea typeface="Calibri" charset="0"/>
              </a:rPr>
              <a:t>Patented formula</a:t>
            </a:r>
            <a:endParaRPr lang="en-US" sz="2000" noProof="0" dirty="0">
              <a:solidFill>
                <a:schemeClr val="bg1"/>
              </a:solidFill>
            </a:endParaRPr>
          </a:p>
        </p:txBody>
      </p:sp>
      <p:sp>
        <p:nvSpPr>
          <p:cNvPr id="2" name="Rettangolo 1">
            <a:extLst>
              <a:ext uri="{FF2B5EF4-FFF2-40B4-BE49-F238E27FC236}">
                <a16:creationId xmlns:a16="http://schemas.microsoft.com/office/drawing/2014/main" id="{4D2CA38F-0623-E3BF-0FF5-0FAA599A2042}"/>
              </a:ext>
            </a:extLst>
          </p:cNvPr>
          <p:cNvSpPr/>
          <p:nvPr/>
        </p:nvSpPr>
        <p:spPr>
          <a:xfrm>
            <a:off x="4028396" y="1920127"/>
            <a:ext cx="3657599" cy="276999"/>
          </a:xfrm>
          <a:prstGeom prst="rect">
            <a:avLst/>
          </a:prstGeom>
          <a:noFill/>
        </p:spPr>
        <p:txBody>
          <a:bodyPr wrap="square">
            <a:spAutoFit/>
          </a:bodyPr>
          <a:lstStyle/>
          <a:p>
            <a:r>
              <a:rPr lang="it-IT" sz="1200" dirty="0">
                <a:effectLst/>
                <a:latin typeface="Avenir Black" panose="02000503020000020003" pitchFamily="2" charset="0"/>
              </a:rPr>
              <a:t>- TRANEXAMIC ACID</a:t>
            </a:r>
          </a:p>
        </p:txBody>
      </p:sp>
      <p:sp>
        <p:nvSpPr>
          <p:cNvPr id="3" name="Rettangolo 2">
            <a:extLst>
              <a:ext uri="{FF2B5EF4-FFF2-40B4-BE49-F238E27FC236}">
                <a16:creationId xmlns:a16="http://schemas.microsoft.com/office/drawing/2014/main" id="{C0BE82DB-DC88-EEAF-90A2-FA142DE88DAA}"/>
              </a:ext>
            </a:extLst>
          </p:cNvPr>
          <p:cNvSpPr/>
          <p:nvPr/>
        </p:nvSpPr>
        <p:spPr>
          <a:xfrm>
            <a:off x="4028396" y="2234365"/>
            <a:ext cx="3657599" cy="276999"/>
          </a:xfrm>
          <a:prstGeom prst="rect">
            <a:avLst/>
          </a:prstGeom>
          <a:noFill/>
        </p:spPr>
        <p:txBody>
          <a:bodyPr wrap="square">
            <a:spAutoFit/>
          </a:bodyPr>
          <a:lstStyle/>
          <a:p>
            <a:r>
              <a:rPr lang="it-IT" sz="1200" dirty="0">
                <a:effectLst/>
                <a:latin typeface="Avenir Black" panose="02000503020000020003" pitchFamily="2" charset="0"/>
              </a:rPr>
              <a:t>- AMINOETHYL PHOSPHINIC ACID </a:t>
            </a:r>
          </a:p>
        </p:txBody>
      </p:sp>
      <p:sp>
        <p:nvSpPr>
          <p:cNvPr id="16" name="Rettangolo 15">
            <a:extLst>
              <a:ext uri="{FF2B5EF4-FFF2-40B4-BE49-F238E27FC236}">
                <a16:creationId xmlns:a16="http://schemas.microsoft.com/office/drawing/2014/main" id="{12CF0700-3FEE-7315-5E74-E9E029896E65}"/>
              </a:ext>
            </a:extLst>
          </p:cNvPr>
          <p:cNvSpPr/>
          <p:nvPr/>
        </p:nvSpPr>
        <p:spPr>
          <a:xfrm>
            <a:off x="4017912" y="2554192"/>
            <a:ext cx="3657599" cy="276999"/>
          </a:xfrm>
          <a:prstGeom prst="rect">
            <a:avLst/>
          </a:prstGeom>
          <a:noFill/>
        </p:spPr>
        <p:txBody>
          <a:bodyPr wrap="square">
            <a:spAutoFit/>
          </a:bodyPr>
          <a:lstStyle/>
          <a:p>
            <a:r>
              <a:rPr lang="it-IT" sz="1200" dirty="0">
                <a:effectLst/>
                <a:latin typeface="Avenir Black" panose="02000503020000020003" pitchFamily="2" charset="0"/>
              </a:rPr>
              <a:t>- ARBUTIN</a:t>
            </a:r>
            <a:endParaRPr lang="it-IT" sz="1200" b="1" dirty="0">
              <a:latin typeface="Avenir Black" charset="0"/>
              <a:ea typeface="Avenir Black" charset="0"/>
              <a:cs typeface="Avenir Black" charset="0"/>
            </a:endParaRPr>
          </a:p>
        </p:txBody>
      </p:sp>
      <p:sp>
        <p:nvSpPr>
          <p:cNvPr id="19" name="Rettangolo 18">
            <a:extLst>
              <a:ext uri="{FF2B5EF4-FFF2-40B4-BE49-F238E27FC236}">
                <a16:creationId xmlns:a16="http://schemas.microsoft.com/office/drawing/2014/main" id="{409D3D6A-8573-6B69-C1F0-066E60E0B146}"/>
              </a:ext>
            </a:extLst>
          </p:cNvPr>
          <p:cNvSpPr/>
          <p:nvPr/>
        </p:nvSpPr>
        <p:spPr>
          <a:xfrm>
            <a:off x="4049085" y="2838777"/>
            <a:ext cx="3657599" cy="276999"/>
          </a:xfrm>
          <a:prstGeom prst="rect">
            <a:avLst/>
          </a:prstGeom>
          <a:noFill/>
        </p:spPr>
        <p:txBody>
          <a:bodyPr wrap="square">
            <a:spAutoFit/>
          </a:bodyPr>
          <a:lstStyle/>
          <a:p>
            <a:r>
              <a:rPr lang="it-IT" sz="1200" dirty="0">
                <a:effectLst/>
                <a:latin typeface="Avenir Black" panose="02000503020000020003" pitchFamily="2" charset="0"/>
              </a:rPr>
              <a:t>- OXOTHIAZOLIDINECARBOXYLIC ACID</a:t>
            </a:r>
          </a:p>
        </p:txBody>
      </p:sp>
      <p:sp>
        <p:nvSpPr>
          <p:cNvPr id="20" name="Rettangolo 19">
            <a:extLst>
              <a:ext uri="{FF2B5EF4-FFF2-40B4-BE49-F238E27FC236}">
                <a16:creationId xmlns:a16="http://schemas.microsoft.com/office/drawing/2014/main" id="{8D4F5CA7-5008-E68B-398D-91B2951F9710}"/>
              </a:ext>
            </a:extLst>
          </p:cNvPr>
          <p:cNvSpPr/>
          <p:nvPr/>
        </p:nvSpPr>
        <p:spPr>
          <a:xfrm>
            <a:off x="4049085" y="3472439"/>
            <a:ext cx="3657599" cy="276999"/>
          </a:xfrm>
          <a:prstGeom prst="rect">
            <a:avLst/>
          </a:prstGeom>
          <a:noFill/>
        </p:spPr>
        <p:txBody>
          <a:bodyPr wrap="square">
            <a:spAutoFit/>
          </a:bodyPr>
          <a:lstStyle/>
          <a:p>
            <a:r>
              <a:rPr lang="it-IT" sz="1200" dirty="0">
                <a:latin typeface="Avenir Black" panose="02000503020000020003" pitchFamily="2" charset="0"/>
              </a:rPr>
              <a:t>- </a:t>
            </a:r>
            <a:r>
              <a:rPr lang="it-IT" sz="1200" dirty="0">
                <a:effectLst/>
                <a:latin typeface="Avenir Black" panose="02000503020000020003" pitchFamily="2" charset="0"/>
              </a:rPr>
              <a:t>ROSMARINUS OFFICINALIS EXTRACT</a:t>
            </a:r>
          </a:p>
        </p:txBody>
      </p:sp>
      <p:sp>
        <p:nvSpPr>
          <p:cNvPr id="21" name="Rettangolo 20">
            <a:extLst>
              <a:ext uri="{FF2B5EF4-FFF2-40B4-BE49-F238E27FC236}">
                <a16:creationId xmlns:a16="http://schemas.microsoft.com/office/drawing/2014/main" id="{697848A3-ABE7-7B4E-E8AE-9033AB233A34}"/>
              </a:ext>
            </a:extLst>
          </p:cNvPr>
          <p:cNvSpPr/>
          <p:nvPr/>
        </p:nvSpPr>
        <p:spPr>
          <a:xfrm>
            <a:off x="4049085" y="3772055"/>
            <a:ext cx="3657599" cy="276999"/>
          </a:xfrm>
          <a:prstGeom prst="rect">
            <a:avLst/>
          </a:prstGeom>
          <a:noFill/>
        </p:spPr>
        <p:txBody>
          <a:bodyPr wrap="square">
            <a:spAutoFit/>
          </a:bodyPr>
          <a:lstStyle/>
          <a:p>
            <a:r>
              <a:rPr lang="it-IT" sz="1200" dirty="0">
                <a:effectLst/>
                <a:latin typeface="Avenir Black" panose="02000503020000020003" pitchFamily="2" charset="0"/>
              </a:rPr>
              <a:t>- MELISSA OFFICINALIS LEAF EXTRACT</a:t>
            </a:r>
          </a:p>
        </p:txBody>
      </p:sp>
      <p:sp>
        <p:nvSpPr>
          <p:cNvPr id="22" name="Rettangolo 21">
            <a:extLst>
              <a:ext uri="{FF2B5EF4-FFF2-40B4-BE49-F238E27FC236}">
                <a16:creationId xmlns:a16="http://schemas.microsoft.com/office/drawing/2014/main" id="{26913DB5-4D2C-4EE6-6077-A387C59C1787}"/>
              </a:ext>
            </a:extLst>
          </p:cNvPr>
          <p:cNvSpPr/>
          <p:nvPr/>
        </p:nvSpPr>
        <p:spPr>
          <a:xfrm>
            <a:off x="4049085" y="4077807"/>
            <a:ext cx="3657599" cy="276999"/>
          </a:xfrm>
          <a:prstGeom prst="rect">
            <a:avLst/>
          </a:prstGeom>
          <a:noFill/>
        </p:spPr>
        <p:txBody>
          <a:bodyPr wrap="square">
            <a:spAutoFit/>
          </a:bodyPr>
          <a:lstStyle/>
          <a:p>
            <a:r>
              <a:rPr lang="it-IT" sz="1200" dirty="0">
                <a:effectLst/>
                <a:latin typeface="Avenir Black" panose="02000503020000020003" pitchFamily="2" charset="0"/>
              </a:rPr>
              <a:t>- SALVIA OFFICINALIS LEAF EXTRACT</a:t>
            </a:r>
          </a:p>
        </p:txBody>
      </p:sp>
      <p:sp>
        <p:nvSpPr>
          <p:cNvPr id="23" name="Rettangolo 22">
            <a:extLst>
              <a:ext uri="{FF2B5EF4-FFF2-40B4-BE49-F238E27FC236}">
                <a16:creationId xmlns:a16="http://schemas.microsoft.com/office/drawing/2014/main" id="{1165A752-AD4A-3B3D-9DB1-CE7BEB60EABF}"/>
              </a:ext>
            </a:extLst>
          </p:cNvPr>
          <p:cNvSpPr/>
          <p:nvPr/>
        </p:nvSpPr>
        <p:spPr>
          <a:xfrm>
            <a:off x="4049085" y="4386738"/>
            <a:ext cx="3657599" cy="276999"/>
          </a:xfrm>
          <a:prstGeom prst="rect">
            <a:avLst/>
          </a:prstGeom>
          <a:noFill/>
        </p:spPr>
        <p:txBody>
          <a:bodyPr wrap="square">
            <a:spAutoFit/>
          </a:bodyPr>
          <a:lstStyle/>
          <a:p>
            <a:r>
              <a:rPr lang="it-IT" sz="1200" dirty="0">
                <a:effectLst/>
                <a:latin typeface="Avenir Black" panose="02000503020000020003" pitchFamily="2" charset="0"/>
              </a:rPr>
              <a:t>- CAMELLIA SINENSIS LEAF EXTRACT</a:t>
            </a:r>
          </a:p>
        </p:txBody>
      </p:sp>
      <p:sp>
        <p:nvSpPr>
          <p:cNvPr id="24" name="Rettangolo 23">
            <a:extLst>
              <a:ext uri="{FF2B5EF4-FFF2-40B4-BE49-F238E27FC236}">
                <a16:creationId xmlns:a16="http://schemas.microsoft.com/office/drawing/2014/main" id="{786D0610-906A-1759-DB26-870B28949092}"/>
              </a:ext>
            </a:extLst>
          </p:cNvPr>
          <p:cNvSpPr/>
          <p:nvPr/>
        </p:nvSpPr>
        <p:spPr>
          <a:xfrm>
            <a:off x="4049084" y="4681704"/>
            <a:ext cx="3657599" cy="276999"/>
          </a:xfrm>
          <a:prstGeom prst="rect">
            <a:avLst/>
          </a:prstGeom>
          <a:noFill/>
        </p:spPr>
        <p:txBody>
          <a:bodyPr wrap="square">
            <a:spAutoFit/>
          </a:bodyPr>
          <a:lstStyle/>
          <a:p>
            <a:r>
              <a:rPr lang="it-IT" sz="1200" dirty="0">
                <a:effectLst/>
                <a:latin typeface="Avenir Black" panose="02000503020000020003" pitchFamily="2" charset="0"/>
              </a:rPr>
              <a:t>- BETULA PUBESCENS TWIG EXTRACT</a:t>
            </a:r>
          </a:p>
        </p:txBody>
      </p:sp>
      <p:sp>
        <p:nvSpPr>
          <p:cNvPr id="25" name="Rettangolo 24">
            <a:extLst>
              <a:ext uri="{FF2B5EF4-FFF2-40B4-BE49-F238E27FC236}">
                <a16:creationId xmlns:a16="http://schemas.microsoft.com/office/drawing/2014/main" id="{65DA1DAE-626F-4BB4-998B-A11F897DF08F}"/>
              </a:ext>
            </a:extLst>
          </p:cNvPr>
          <p:cNvSpPr/>
          <p:nvPr/>
        </p:nvSpPr>
        <p:spPr>
          <a:xfrm>
            <a:off x="4049084" y="4973948"/>
            <a:ext cx="3657599" cy="276999"/>
          </a:xfrm>
          <a:prstGeom prst="rect">
            <a:avLst/>
          </a:prstGeom>
          <a:noFill/>
        </p:spPr>
        <p:txBody>
          <a:bodyPr wrap="square">
            <a:spAutoFit/>
          </a:bodyPr>
          <a:lstStyle/>
          <a:p>
            <a:r>
              <a:rPr lang="it-IT" sz="1200" dirty="0">
                <a:effectLst/>
                <a:latin typeface="Avenir Black" panose="02000503020000020003" pitchFamily="2" charset="0"/>
              </a:rPr>
              <a:t>- RUTIN</a:t>
            </a:r>
          </a:p>
        </p:txBody>
      </p:sp>
      <p:sp>
        <p:nvSpPr>
          <p:cNvPr id="26" name="Rettangolo 25">
            <a:extLst>
              <a:ext uri="{FF2B5EF4-FFF2-40B4-BE49-F238E27FC236}">
                <a16:creationId xmlns:a16="http://schemas.microsoft.com/office/drawing/2014/main" id="{F2CA183B-AC0B-7110-7F70-CE135F859CF2}"/>
              </a:ext>
            </a:extLst>
          </p:cNvPr>
          <p:cNvSpPr/>
          <p:nvPr/>
        </p:nvSpPr>
        <p:spPr>
          <a:xfrm>
            <a:off x="4049084" y="5285601"/>
            <a:ext cx="3657599" cy="276999"/>
          </a:xfrm>
          <a:prstGeom prst="rect">
            <a:avLst/>
          </a:prstGeom>
          <a:noFill/>
        </p:spPr>
        <p:txBody>
          <a:bodyPr wrap="square">
            <a:spAutoFit/>
          </a:bodyPr>
          <a:lstStyle/>
          <a:p>
            <a:r>
              <a:rPr lang="it-IT" sz="1200" dirty="0">
                <a:effectLst/>
                <a:latin typeface="Avenir Black" panose="02000503020000020003" pitchFamily="2" charset="0"/>
              </a:rPr>
              <a:t>- OLIGOPEPTIDE-34</a:t>
            </a:r>
          </a:p>
        </p:txBody>
      </p:sp>
      <p:sp>
        <p:nvSpPr>
          <p:cNvPr id="27" name="Rettangolo 26">
            <a:extLst>
              <a:ext uri="{FF2B5EF4-FFF2-40B4-BE49-F238E27FC236}">
                <a16:creationId xmlns:a16="http://schemas.microsoft.com/office/drawing/2014/main" id="{E1635AE2-1E92-60A0-515F-76C892941B5A}"/>
              </a:ext>
            </a:extLst>
          </p:cNvPr>
          <p:cNvSpPr/>
          <p:nvPr/>
        </p:nvSpPr>
        <p:spPr>
          <a:xfrm>
            <a:off x="4049085" y="3146774"/>
            <a:ext cx="3657599" cy="276999"/>
          </a:xfrm>
          <a:prstGeom prst="rect">
            <a:avLst/>
          </a:prstGeom>
          <a:noFill/>
        </p:spPr>
        <p:txBody>
          <a:bodyPr wrap="square">
            <a:spAutoFit/>
          </a:bodyPr>
          <a:lstStyle/>
          <a:p>
            <a:r>
              <a:rPr lang="it-IT" sz="1200" dirty="0">
                <a:effectLst/>
                <a:latin typeface="Avenir Black" panose="02000503020000020003" pitchFamily="2" charset="0"/>
              </a:rPr>
              <a:t>- VITIS VINIFERA LEAF EXTRACT</a:t>
            </a:r>
          </a:p>
        </p:txBody>
      </p:sp>
      <p:sp>
        <p:nvSpPr>
          <p:cNvPr id="4" name="Rettangolo 3">
            <a:extLst>
              <a:ext uri="{FF2B5EF4-FFF2-40B4-BE49-F238E27FC236}">
                <a16:creationId xmlns:a16="http://schemas.microsoft.com/office/drawing/2014/main" id="{4FF2F52D-6879-5985-F730-3835B6BBC134}"/>
              </a:ext>
            </a:extLst>
          </p:cNvPr>
          <p:cNvSpPr/>
          <p:nvPr/>
        </p:nvSpPr>
        <p:spPr>
          <a:xfrm>
            <a:off x="8076558" y="1858982"/>
            <a:ext cx="3657599" cy="276999"/>
          </a:xfrm>
          <a:prstGeom prst="rect">
            <a:avLst/>
          </a:prstGeom>
          <a:noFill/>
        </p:spPr>
        <p:txBody>
          <a:bodyPr wrap="square">
            <a:spAutoFit/>
          </a:bodyPr>
          <a:lstStyle/>
          <a:p>
            <a:r>
              <a:rPr lang="it-IT" sz="1200" dirty="0">
                <a:effectLst/>
                <a:latin typeface="Avenir Black" panose="02000503020000020003" pitchFamily="2" charset="0"/>
              </a:rPr>
              <a:t>- ELLAGIC ACID  </a:t>
            </a:r>
          </a:p>
        </p:txBody>
      </p:sp>
      <p:sp>
        <p:nvSpPr>
          <p:cNvPr id="10" name="CasellaDiTesto 9">
            <a:extLst>
              <a:ext uri="{FF2B5EF4-FFF2-40B4-BE49-F238E27FC236}">
                <a16:creationId xmlns:a16="http://schemas.microsoft.com/office/drawing/2014/main" id="{3997CF78-80FC-8234-8AB2-5D57E45F9FFA}"/>
              </a:ext>
            </a:extLst>
          </p:cNvPr>
          <p:cNvSpPr txBox="1"/>
          <p:nvPr/>
        </p:nvSpPr>
        <p:spPr>
          <a:xfrm>
            <a:off x="8076558" y="914400"/>
            <a:ext cx="3657598" cy="523220"/>
          </a:xfrm>
          <a:prstGeom prst="rect">
            <a:avLst/>
          </a:prstGeom>
          <a:solidFill>
            <a:srgbClr val="85C5D7"/>
          </a:solidFill>
          <a:ln>
            <a:noFill/>
          </a:ln>
        </p:spPr>
        <p:txBody>
          <a:bodyPr wrap="square">
            <a:spAutoFit/>
          </a:bodyPr>
          <a:lstStyle/>
          <a:p>
            <a:pPr algn="just"/>
            <a:r>
              <a:rPr lang="it-IT" sz="1400" b="1" dirty="0">
                <a:solidFill>
                  <a:schemeClr val="bg1"/>
                </a:solidFill>
                <a:effectLst/>
                <a:latin typeface="Avenir Black" panose="02000503020000020003" pitchFamily="2" charset="0"/>
              </a:rPr>
              <a:t>MELANIN FORMATION &amp;</a:t>
            </a:r>
          </a:p>
          <a:p>
            <a:pPr algn="just"/>
            <a:r>
              <a:rPr lang="it-IT" sz="1400" b="1" dirty="0">
                <a:solidFill>
                  <a:schemeClr val="bg1"/>
                </a:solidFill>
                <a:effectLst/>
                <a:latin typeface="Avenir Black" panose="02000503020000020003" pitchFamily="2" charset="0"/>
              </a:rPr>
              <a:t>TRANSPORT BLOCKERS</a:t>
            </a:r>
          </a:p>
        </p:txBody>
      </p:sp>
      <p:sp>
        <p:nvSpPr>
          <p:cNvPr id="11" name="CasellaDiTesto 10">
            <a:extLst>
              <a:ext uri="{FF2B5EF4-FFF2-40B4-BE49-F238E27FC236}">
                <a16:creationId xmlns:a16="http://schemas.microsoft.com/office/drawing/2014/main" id="{45DA8983-9B2B-99D8-FBED-63863A47E2FD}"/>
              </a:ext>
            </a:extLst>
          </p:cNvPr>
          <p:cNvSpPr txBox="1"/>
          <p:nvPr/>
        </p:nvSpPr>
        <p:spPr>
          <a:xfrm>
            <a:off x="8000360" y="1438253"/>
            <a:ext cx="3505201" cy="276999"/>
          </a:xfrm>
          <a:prstGeom prst="rect">
            <a:avLst/>
          </a:prstGeom>
          <a:noFill/>
        </p:spPr>
        <p:txBody>
          <a:bodyPr wrap="square">
            <a:spAutoFit/>
          </a:bodyPr>
          <a:lstStyle/>
          <a:p>
            <a:pPr algn="just"/>
            <a:r>
              <a:rPr lang="it-IT" sz="1200" b="1" dirty="0">
                <a:solidFill>
                  <a:srgbClr val="012754"/>
                </a:solidFill>
                <a:effectLst/>
                <a:latin typeface="Avenir" panose="02000503020000020003" pitchFamily="2" charset="0"/>
              </a:rPr>
              <a:t>Copper </a:t>
            </a:r>
            <a:r>
              <a:rPr lang="it-IT" sz="1200" b="1" dirty="0" err="1">
                <a:solidFill>
                  <a:srgbClr val="012754"/>
                </a:solidFill>
                <a:effectLst/>
                <a:latin typeface="Avenir" panose="02000503020000020003" pitchFamily="2" charset="0"/>
              </a:rPr>
              <a:t>chelators</a:t>
            </a:r>
            <a:r>
              <a:rPr lang="it-IT" sz="1200" b="1" dirty="0">
                <a:solidFill>
                  <a:srgbClr val="012754"/>
                </a:solidFill>
                <a:effectLst/>
                <a:latin typeface="Avenir" panose="02000503020000020003" pitchFamily="2" charset="0"/>
              </a:rPr>
              <a:t> and MC1R </a:t>
            </a:r>
            <a:r>
              <a:rPr lang="it-IT" sz="1200" b="1" dirty="0" err="1">
                <a:solidFill>
                  <a:srgbClr val="012754"/>
                </a:solidFill>
                <a:effectLst/>
                <a:latin typeface="Avenir" panose="02000503020000020003" pitchFamily="2" charset="0"/>
              </a:rPr>
              <a:t>enzyme</a:t>
            </a:r>
            <a:r>
              <a:rPr lang="it-IT" sz="1200" b="1" dirty="0">
                <a:solidFill>
                  <a:srgbClr val="012754"/>
                </a:solidFill>
                <a:effectLst/>
                <a:latin typeface="Avenir" panose="02000503020000020003" pitchFamily="2" charset="0"/>
              </a:rPr>
              <a:t> </a:t>
            </a:r>
            <a:r>
              <a:rPr lang="it-IT" sz="1200" b="1" dirty="0" err="1">
                <a:solidFill>
                  <a:srgbClr val="012754"/>
                </a:solidFill>
                <a:effectLst/>
                <a:latin typeface="Avenir" panose="02000503020000020003" pitchFamily="2" charset="0"/>
              </a:rPr>
              <a:t>inhibitors</a:t>
            </a:r>
            <a:endParaRPr lang="it-IT" sz="1200" dirty="0">
              <a:solidFill>
                <a:srgbClr val="012754"/>
              </a:solidFill>
              <a:effectLst/>
              <a:latin typeface="Avenir" panose="02000503020000020003" pitchFamily="2" charset="0"/>
            </a:endParaRPr>
          </a:p>
        </p:txBody>
      </p:sp>
      <p:sp>
        <p:nvSpPr>
          <p:cNvPr id="12" name="Rettangolo 11">
            <a:extLst>
              <a:ext uri="{FF2B5EF4-FFF2-40B4-BE49-F238E27FC236}">
                <a16:creationId xmlns:a16="http://schemas.microsoft.com/office/drawing/2014/main" id="{1270658F-133F-F323-2532-408BAB5DF14D}"/>
              </a:ext>
            </a:extLst>
          </p:cNvPr>
          <p:cNvSpPr/>
          <p:nvPr/>
        </p:nvSpPr>
        <p:spPr>
          <a:xfrm>
            <a:off x="8076558" y="2144315"/>
            <a:ext cx="3657599" cy="276999"/>
          </a:xfrm>
          <a:prstGeom prst="rect">
            <a:avLst/>
          </a:prstGeom>
          <a:noFill/>
        </p:spPr>
        <p:txBody>
          <a:bodyPr wrap="square">
            <a:spAutoFit/>
          </a:bodyPr>
          <a:lstStyle/>
          <a:p>
            <a:r>
              <a:rPr lang="it-IT" sz="1200" dirty="0">
                <a:effectLst/>
                <a:latin typeface="Avenir Black" panose="02000503020000020003" pitchFamily="2" charset="0"/>
              </a:rPr>
              <a:t>- SODIUM PHYTATE</a:t>
            </a:r>
          </a:p>
        </p:txBody>
      </p:sp>
      <p:sp>
        <p:nvSpPr>
          <p:cNvPr id="13" name="Rettangolo 12">
            <a:extLst>
              <a:ext uri="{FF2B5EF4-FFF2-40B4-BE49-F238E27FC236}">
                <a16:creationId xmlns:a16="http://schemas.microsoft.com/office/drawing/2014/main" id="{446134E8-F79E-E171-CE51-3C3AFD1768E9}"/>
              </a:ext>
            </a:extLst>
          </p:cNvPr>
          <p:cNvSpPr/>
          <p:nvPr/>
        </p:nvSpPr>
        <p:spPr>
          <a:xfrm>
            <a:off x="8076558" y="2446975"/>
            <a:ext cx="3657599" cy="276999"/>
          </a:xfrm>
          <a:prstGeom prst="rect">
            <a:avLst/>
          </a:prstGeom>
          <a:noFill/>
        </p:spPr>
        <p:txBody>
          <a:bodyPr wrap="square">
            <a:spAutoFit/>
          </a:bodyPr>
          <a:lstStyle/>
          <a:p>
            <a:r>
              <a:rPr lang="it-IT" sz="1200" dirty="0">
                <a:effectLst/>
                <a:latin typeface="Avenir Black" panose="02000503020000020003" pitchFamily="2" charset="0"/>
              </a:rPr>
              <a:t>- ACETYL TETRAPEPTIDE-2</a:t>
            </a:r>
          </a:p>
        </p:txBody>
      </p:sp>
    </p:spTree>
    <p:extLst>
      <p:ext uri="{BB962C8B-B14F-4D97-AF65-F5344CB8AC3E}">
        <p14:creationId xmlns:p14="http://schemas.microsoft.com/office/powerpoint/2010/main" val="2552065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C61A02-73EE-5A1E-936C-EBFD4D43EA9B}"/>
            </a:ext>
          </a:extLst>
        </p:cNvPr>
        <p:cNvGrpSpPr/>
        <p:nvPr/>
      </p:nvGrpSpPr>
      <p:grpSpPr>
        <a:xfrm>
          <a:off x="0" y="0"/>
          <a:ext cx="0" cy="0"/>
          <a:chOff x="0" y="0"/>
          <a:chExt cx="0" cy="0"/>
        </a:xfrm>
      </p:grpSpPr>
      <p:sp>
        <p:nvSpPr>
          <p:cNvPr id="5" name="CasellaDiTesto 4">
            <a:extLst>
              <a:ext uri="{FF2B5EF4-FFF2-40B4-BE49-F238E27FC236}">
                <a16:creationId xmlns:a16="http://schemas.microsoft.com/office/drawing/2014/main" id="{F186A1A9-DEBE-A1EC-D59B-29F0E5493FD1}"/>
              </a:ext>
            </a:extLst>
          </p:cNvPr>
          <p:cNvSpPr txBox="1"/>
          <p:nvPr/>
        </p:nvSpPr>
        <p:spPr>
          <a:xfrm>
            <a:off x="4017912" y="914400"/>
            <a:ext cx="3657598" cy="523220"/>
          </a:xfrm>
          <a:prstGeom prst="rect">
            <a:avLst/>
          </a:prstGeom>
          <a:solidFill>
            <a:srgbClr val="85C5D7"/>
          </a:solidFill>
        </p:spPr>
        <p:txBody>
          <a:bodyPr wrap="square">
            <a:spAutoFit/>
          </a:bodyPr>
          <a:lstStyle/>
          <a:p>
            <a:pPr algn="just"/>
            <a:r>
              <a:rPr lang="it-IT" sz="1400" b="1" dirty="0">
                <a:solidFill>
                  <a:schemeClr val="bg1"/>
                </a:solidFill>
                <a:effectLst/>
                <a:latin typeface="Avenir Black" panose="02000503020000020003" pitchFamily="2" charset="0"/>
              </a:rPr>
              <a:t>MELANOGENIC ENZYME</a:t>
            </a:r>
          </a:p>
          <a:p>
            <a:pPr algn="just"/>
            <a:r>
              <a:rPr lang="it-IT" sz="1400" b="1" dirty="0">
                <a:solidFill>
                  <a:schemeClr val="bg1"/>
                </a:solidFill>
                <a:effectLst/>
                <a:latin typeface="Avenir Black" panose="02000503020000020003" pitchFamily="2" charset="0"/>
              </a:rPr>
              <a:t>BLOCKERS</a:t>
            </a:r>
          </a:p>
        </p:txBody>
      </p:sp>
      <p:sp>
        <p:nvSpPr>
          <p:cNvPr id="6" name="CasellaDiTesto 5">
            <a:extLst>
              <a:ext uri="{FF2B5EF4-FFF2-40B4-BE49-F238E27FC236}">
                <a16:creationId xmlns:a16="http://schemas.microsoft.com/office/drawing/2014/main" id="{8E8D78C1-15A8-1348-1782-43046D73AF02}"/>
              </a:ext>
            </a:extLst>
          </p:cNvPr>
          <p:cNvSpPr txBox="1"/>
          <p:nvPr/>
        </p:nvSpPr>
        <p:spPr>
          <a:xfrm>
            <a:off x="3941711" y="1438253"/>
            <a:ext cx="3429000" cy="276999"/>
          </a:xfrm>
          <a:prstGeom prst="rect">
            <a:avLst/>
          </a:prstGeom>
          <a:noFill/>
          <a:ln>
            <a:noFill/>
          </a:ln>
        </p:spPr>
        <p:txBody>
          <a:bodyPr wrap="square">
            <a:spAutoFit/>
          </a:bodyPr>
          <a:lstStyle/>
          <a:p>
            <a:pPr algn="just"/>
            <a:r>
              <a:rPr lang="it-IT" sz="1200" b="1" dirty="0" err="1">
                <a:solidFill>
                  <a:srgbClr val="012754"/>
                </a:solidFill>
                <a:effectLst/>
                <a:latin typeface="Avenir" panose="02000503020000020003" pitchFamily="2" charset="0"/>
              </a:rPr>
              <a:t>Tyrosinase</a:t>
            </a:r>
            <a:r>
              <a:rPr lang="it-IT" sz="1200" b="1" dirty="0">
                <a:solidFill>
                  <a:srgbClr val="012754"/>
                </a:solidFill>
                <a:effectLst/>
                <a:latin typeface="Avenir" panose="02000503020000020003" pitchFamily="2" charset="0"/>
              </a:rPr>
              <a:t> </a:t>
            </a:r>
            <a:r>
              <a:rPr lang="it-IT" sz="1200" b="1" dirty="0" err="1">
                <a:solidFill>
                  <a:srgbClr val="012754"/>
                </a:solidFill>
                <a:effectLst/>
                <a:latin typeface="Avenir" panose="02000503020000020003" pitchFamily="2" charset="0"/>
              </a:rPr>
              <a:t>inhibitors</a:t>
            </a:r>
            <a:endParaRPr lang="it-IT" sz="1200" dirty="0">
              <a:solidFill>
                <a:srgbClr val="012754"/>
              </a:solidFill>
              <a:effectLst/>
              <a:latin typeface="Avenir" panose="02000503020000020003" pitchFamily="2" charset="0"/>
            </a:endParaRPr>
          </a:p>
        </p:txBody>
      </p:sp>
      <p:pic>
        <p:nvPicPr>
          <p:cNvPr id="7" name="Immagine 6">
            <a:extLst>
              <a:ext uri="{FF2B5EF4-FFF2-40B4-BE49-F238E27FC236}">
                <a16:creationId xmlns:a16="http://schemas.microsoft.com/office/drawing/2014/main" id="{5B50D010-CDC6-F329-71A9-B449BC893EFF}"/>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43000"/>
                    </a14:imgEffect>
                  </a14:imgLayer>
                </a14:imgProps>
              </a:ext>
              <a:ext uri="{28A0092B-C50C-407E-A947-70E740481C1C}">
                <a14:useLocalDpi xmlns:a14="http://schemas.microsoft.com/office/drawing/2010/main" val="0"/>
              </a:ext>
            </a:extLst>
          </a:blip>
          <a:srcRect l="32933" t="13046" r="3712" b="41348"/>
          <a:stretch/>
        </p:blipFill>
        <p:spPr>
          <a:xfrm rot="16200000">
            <a:off x="-1569067" y="1555132"/>
            <a:ext cx="6033736" cy="2895599"/>
          </a:xfrm>
          <a:prstGeom prst="rect">
            <a:avLst/>
          </a:prstGeom>
        </p:spPr>
      </p:pic>
      <p:pic>
        <p:nvPicPr>
          <p:cNvPr id="8" name="Immagine 7">
            <a:extLst>
              <a:ext uri="{FF2B5EF4-FFF2-40B4-BE49-F238E27FC236}">
                <a16:creationId xmlns:a16="http://schemas.microsoft.com/office/drawing/2014/main" id="{835EDCBA-BA76-1763-E732-778C51240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6913" y="3504650"/>
            <a:ext cx="2618993" cy="2618993"/>
          </a:xfrm>
          <a:prstGeom prst="rect">
            <a:avLst/>
          </a:prstGeom>
        </p:spPr>
      </p:pic>
      <p:pic>
        <p:nvPicPr>
          <p:cNvPr id="9" name="Immagine 8" descr="Immagine che contiene testo, segnale&#10;&#10;Descrizione generata automaticamente">
            <a:extLst>
              <a:ext uri="{FF2B5EF4-FFF2-40B4-BE49-F238E27FC236}">
                <a16:creationId xmlns:a16="http://schemas.microsoft.com/office/drawing/2014/main" id="{9CA9109E-771B-D3EA-C4AA-B5ED6D4960C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9007" y="1192371"/>
            <a:ext cx="2541429" cy="2541429"/>
          </a:xfrm>
          <a:prstGeom prst="rect">
            <a:avLst/>
          </a:prstGeom>
        </p:spPr>
      </p:pic>
      <p:sp>
        <p:nvSpPr>
          <p:cNvPr id="15" name="Rettangolo 14">
            <a:extLst>
              <a:ext uri="{FF2B5EF4-FFF2-40B4-BE49-F238E27FC236}">
                <a16:creationId xmlns:a16="http://schemas.microsoft.com/office/drawing/2014/main" id="{219A19B6-58F7-C1B0-6C5D-6E9ED48CDFF8}"/>
              </a:ext>
            </a:extLst>
          </p:cNvPr>
          <p:cNvSpPr/>
          <p:nvPr/>
        </p:nvSpPr>
        <p:spPr>
          <a:xfrm>
            <a:off x="4017912" y="304800"/>
            <a:ext cx="7716244" cy="400110"/>
          </a:xfrm>
          <a:prstGeom prst="rect">
            <a:avLst/>
          </a:prstGeom>
          <a:solidFill>
            <a:srgbClr val="012755"/>
          </a:solidFill>
        </p:spPr>
        <p:txBody>
          <a:bodyPr wrap="square">
            <a:spAutoFit/>
          </a:bodyPr>
          <a:lstStyle/>
          <a:p>
            <a:pPr algn="ctr">
              <a:spcAft>
                <a:spcPts val="1735"/>
              </a:spcAft>
            </a:pPr>
            <a:r>
              <a:rPr lang="en-US" sz="2000" b="1" spc="300" noProof="0" dirty="0">
                <a:solidFill>
                  <a:schemeClr val="bg1"/>
                </a:solidFill>
                <a:latin typeface="Arial" charset="0"/>
                <a:ea typeface="Calibri" charset="0"/>
              </a:rPr>
              <a:t>MESO </a:t>
            </a:r>
            <a:r>
              <a:rPr lang="en-US" sz="2000" spc="300" noProof="0" dirty="0">
                <a:solidFill>
                  <a:schemeClr val="bg1"/>
                </a:solidFill>
                <a:latin typeface="Arial" charset="0"/>
                <a:ea typeface="Calibri" charset="0"/>
              </a:rPr>
              <a:t>Patented formula</a:t>
            </a:r>
            <a:endParaRPr lang="en-US" sz="2000" noProof="0" dirty="0">
              <a:solidFill>
                <a:schemeClr val="bg1"/>
              </a:solidFill>
            </a:endParaRPr>
          </a:p>
        </p:txBody>
      </p:sp>
      <p:sp>
        <p:nvSpPr>
          <p:cNvPr id="2" name="Rettangolo 1">
            <a:extLst>
              <a:ext uri="{FF2B5EF4-FFF2-40B4-BE49-F238E27FC236}">
                <a16:creationId xmlns:a16="http://schemas.microsoft.com/office/drawing/2014/main" id="{DB2AD10D-0905-B6DF-01A2-359DF693E874}"/>
              </a:ext>
            </a:extLst>
          </p:cNvPr>
          <p:cNvSpPr/>
          <p:nvPr/>
        </p:nvSpPr>
        <p:spPr>
          <a:xfrm>
            <a:off x="4028396" y="1920127"/>
            <a:ext cx="3657599" cy="276999"/>
          </a:xfrm>
          <a:prstGeom prst="rect">
            <a:avLst/>
          </a:prstGeom>
          <a:noFill/>
        </p:spPr>
        <p:txBody>
          <a:bodyPr wrap="square">
            <a:spAutoFit/>
          </a:bodyPr>
          <a:lstStyle/>
          <a:p>
            <a:r>
              <a:rPr lang="it-IT" sz="1200" dirty="0">
                <a:effectLst/>
                <a:latin typeface="Avenir Black" panose="02000503020000020003" pitchFamily="2" charset="0"/>
              </a:rPr>
              <a:t>- TRANEXAMIC ACID</a:t>
            </a:r>
          </a:p>
        </p:txBody>
      </p:sp>
      <p:sp>
        <p:nvSpPr>
          <p:cNvPr id="3" name="Rettangolo 2">
            <a:extLst>
              <a:ext uri="{FF2B5EF4-FFF2-40B4-BE49-F238E27FC236}">
                <a16:creationId xmlns:a16="http://schemas.microsoft.com/office/drawing/2014/main" id="{41E5F8D5-E0C5-CA4F-36C6-C48883949CCD}"/>
              </a:ext>
            </a:extLst>
          </p:cNvPr>
          <p:cNvSpPr/>
          <p:nvPr/>
        </p:nvSpPr>
        <p:spPr>
          <a:xfrm>
            <a:off x="4028396" y="2234365"/>
            <a:ext cx="3657599" cy="276999"/>
          </a:xfrm>
          <a:prstGeom prst="rect">
            <a:avLst/>
          </a:prstGeom>
          <a:noFill/>
        </p:spPr>
        <p:txBody>
          <a:bodyPr wrap="square">
            <a:spAutoFit/>
          </a:bodyPr>
          <a:lstStyle/>
          <a:p>
            <a:r>
              <a:rPr lang="it-IT" sz="1200" dirty="0">
                <a:effectLst/>
                <a:latin typeface="Avenir Black" panose="02000503020000020003" pitchFamily="2" charset="0"/>
              </a:rPr>
              <a:t>- AMINOETHYL PHOSPHINIC ACID </a:t>
            </a:r>
          </a:p>
        </p:txBody>
      </p:sp>
      <p:sp>
        <p:nvSpPr>
          <p:cNvPr id="16" name="Rettangolo 15">
            <a:extLst>
              <a:ext uri="{FF2B5EF4-FFF2-40B4-BE49-F238E27FC236}">
                <a16:creationId xmlns:a16="http://schemas.microsoft.com/office/drawing/2014/main" id="{9ADBE131-6893-505E-5414-2FDE39D74D89}"/>
              </a:ext>
            </a:extLst>
          </p:cNvPr>
          <p:cNvSpPr/>
          <p:nvPr/>
        </p:nvSpPr>
        <p:spPr>
          <a:xfrm>
            <a:off x="4017912" y="2554192"/>
            <a:ext cx="3657599" cy="276999"/>
          </a:xfrm>
          <a:prstGeom prst="rect">
            <a:avLst/>
          </a:prstGeom>
          <a:noFill/>
        </p:spPr>
        <p:txBody>
          <a:bodyPr wrap="square">
            <a:spAutoFit/>
          </a:bodyPr>
          <a:lstStyle/>
          <a:p>
            <a:r>
              <a:rPr lang="it-IT" sz="1200" dirty="0">
                <a:effectLst/>
                <a:latin typeface="Avenir Black" panose="02000503020000020003" pitchFamily="2" charset="0"/>
              </a:rPr>
              <a:t>- ARBUTIN</a:t>
            </a:r>
            <a:endParaRPr lang="it-IT" sz="1200" b="1" dirty="0">
              <a:latin typeface="Avenir Black" charset="0"/>
              <a:ea typeface="Avenir Black" charset="0"/>
              <a:cs typeface="Avenir Black" charset="0"/>
            </a:endParaRPr>
          </a:p>
        </p:txBody>
      </p:sp>
      <p:sp>
        <p:nvSpPr>
          <p:cNvPr id="19" name="Rettangolo 18">
            <a:extLst>
              <a:ext uri="{FF2B5EF4-FFF2-40B4-BE49-F238E27FC236}">
                <a16:creationId xmlns:a16="http://schemas.microsoft.com/office/drawing/2014/main" id="{827653A6-4930-5A25-7A89-D8C15ED3FFFA}"/>
              </a:ext>
            </a:extLst>
          </p:cNvPr>
          <p:cNvSpPr/>
          <p:nvPr/>
        </p:nvSpPr>
        <p:spPr>
          <a:xfrm>
            <a:off x="4049085" y="2838777"/>
            <a:ext cx="3657599" cy="276999"/>
          </a:xfrm>
          <a:prstGeom prst="rect">
            <a:avLst/>
          </a:prstGeom>
          <a:noFill/>
        </p:spPr>
        <p:txBody>
          <a:bodyPr wrap="square">
            <a:spAutoFit/>
          </a:bodyPr>
          <a:lstStyle/>
          <a:p>
            <a:r>
              <a:rPr lang="it-IT" sz="1200" dirty="0">
                <a:effectLst/>
                <a:latin typeface="Avenir Black" panose="02000503020000020003" pitchFamily="2" charset="0"/>
              </a:rPr>
              <a:t>- OXOTHIAZOLIDINECARBOXYLIC ACID</a:t>
            </a:r>
          </a:p>
        </p:txBody>
      </p:sp>
      <p:sp>
        <p:nvSpPr>
          <p:cNvPr id="20" name="Rettangolo 19">
            <a:extLst>
              <a:ext uri="{FF2B5EF4-FFF2-40B4-BE49-F238E27FC236}">
                <a16:creationId xmlns:a16="http://schemas.microsoft.com/office/drawing/2014/main" id="{FCFD913A-3582-0C42-4244-ABB575A1DC5A}"/>
              </a:ext>
            </a:extLst>
          </p:cNvPr>
          <p:cNvSpPr/>
          <p:nvPr/>
        </p:nvSpPr>
        <p:spPr>
          <a:xfrm>
            <a:off x="4049085" y="3472439"/>
            <a:ext cx="3657599" cy="276999"/>
          </a:xfrm>
          <a:prstGeom prst="rect">
            <a:avLst/>
          </a:prstGeom>
          <a:noFill/>
        </p:spPr>
        <p:txBody>
          <a:bodyPr wrap="square">
            <a:spAutoFit/>
          </a:bodyPr>
          <a:lstStyle/>
          <a:p>
            <a:r>
              <a:rPr lang="it-IT" sz="1200" dirty="0">
                <a:latin typeface="Avenir Black" panose="02000503020000020003" pitchFamily="2" charset="0"/>
              </a:rPr>
              <a:t>- </a:t>
            </a:r>
            <a:r>
              <a:rPr lang="it-IT" sz="1200" dirty="0">
                <a:effectLst/>
                <a:latin typeface="Avenir Black" panose="02000503020000020003" pitchFamily="2" charset="0"/>
              </a:rPr>
              <a:t>ROSMARINUS OFFICINALIS EXTRACT</a:t>
            </a:r>
          </a:p>
        </p:txBody>
      </p:sp>
      <p:sp>
        <p:nvSpPr>
          <p:cNvPr id="21" name="Rettangolo 20">
            <a:extLst>
              <a:ext uri="{FF2B5EF4-FFF2-40B4-BE49-F238E27FC236}">
                <a16:creationId xmlns:a16="http://schemas.microsoft.com/office/drawing/2014/main" id="{24E72AAA-4ADF-5447-A3DB-DBD63F66FE4E}"/>
              </a:ext>
            </a:extLst>
          </p:cNvPr>
          <p:cNvSpPr/>
          <p:nvPr/>
        </p:nvSpPr>
        <p:spPr>
          <a:xfrm>
            <a:off x="4049085" y="3772055"/>
            <a:ext cx="3657599" cy="276999"/>
          </a:xfrm>
          <a:prstGeom prst="rect">
            <a:avLst/>
          </a:prstGeom>
          <a:noFill/>
        </p:spPr>
        <p:txBody>
          <a:bodyPr wrap="square">
            <a:spAutoFit/>
          </a:bodyPr>
          <a:lstStyle/>
          <a:p>
            <a:r>
              <a:rPr lang="it-IT" sz="1200" dirty="0">
                <a:effectLst/>
                <a:latin typeface="Avenir Black" panose="02000503020000020003" pitchFamily="2" charset="0"/>
              </a:rPr>
              <a:t>- MELISSA OFFICINALIS LEAF EXTRACT</a:t>
            </a:r>
          </a:p>
        </p:txBody>
      </p:sp>
      <p:sp>
        <p:nvSpPr>
          <p:cNvPr id="22" name="Rettangolo 21">
            <a:extLst>
              <a:ext uri="{FF2B5EF4-FFF2-40B4-BE49-F238E27FC236}">
                <a16:creationId xmlns:a16="http://schemas.microsoft.com/office/drawing/2014/main" id="{D9C1F513-7E44-CE86-0D1C-5ECF4149158D}"/>
              </a:ext>
            </a:extLst>
          </p:cNvPr>
          <p:cNvSpPr/>
          <p:nvPr/>
        </p:nvSpPr>
        <p:spPr>
          <a:xfrm>
            <a:off x="4049085" y="4077807"/>
            <a:ext cx="3657599" cy="276999"/>
          </a:xfrm>
          <a:prstGeom prst="rect">
            <a:avLst/>
          </a:prstGeom>
          <a:noFill/>
        </p:spPr>
        <p:txBody>
          <a:bodyPr wrap="square">
            <a:spAutoFit/>
          </a:bodyPr>
          <a:lstStyle/>
          <a:p>
            <a:r>
              <a:rPr lang="it-IT" sz="1200" dirty="0">
                <a:effectLst/>
                <a:latin typeface="Avenir Black" panose="02000503020000020003" pitchFamily="2" charset="0"/>
              </a:rPr>
              <a:t>- SALVIA OFFICINALIS LEAF EXTRACT</a:t>
            </a:r>
          </a:p>
        </p:txBody>
      </p:sp>
      <p:sp>
        <p:nvSpPr>
          <p:cNvPr id="23" name="Rettangolo 22">
            <a:extLst>
              <a:ext uri="{FF2B5EF4-FFF2-40B4-BE49-F238E27FC236}">
                <a16:creationId xmlns:a16="http://schemas.microsoft.com/office/drawing/2014/main" id="{2A9A226C-DE5D-DEE3-3A87-E785D7E41BE2}"/>
              </a:ext>
            </a:extLst>
          </p:cNvPr>
          <p:cNvSpPr/>
          <p:nvPr/>
        </p:nvSpPr>
        <p:spPr>
          <a:xfrm>
            <a:off x="4049085" y="4386738"/>
            <a:ext cx="3657599" cy="276999"/>
          </a:xfrm>
          <a:prstGeom prst="rect">
            <a:avLst/>
          </a:prstGeom>
          <a:noFill/>
        </p:spPr>
        <p:txBody>
          <a:bodyPr wrap="square">
            <a:spAutoFit/>
          </a:bodyPr>
          <a:lstStyle/>
          <a:p>
            <a:r>
              <a:rPr lang="it-IT" sz="1200" dirty="0">
                <a:effectLst/>
                <a:latin typeface="Avenir Black" panose="02000503020000020003" pitchFamily="2" charset="0"/>
              </a:rPr>
              <a:t>- CAMELLIA SINENSIS LEAF EXTRACT</a:t>
            </a:r>
          </a:p>
        </p:txBody>
      </p:sp>
      <p:sp>
        <p:nvSpPr>
          <p:cNvPr id="24" name="Rettangolo 23">
            <a:extLst>
              <a:ext uri="{FF2B5EF4-FFF2-40B4-BE49-F238E27FC236}">
                <a16:creationId xmlns:a16="http://schemas.microsoft.com/office/drawing/2014/main" id="{7C04A4F5-9BDF-5B22-E8C0-BB16ED8D3668}"/>
              </a:ext>
            </a:extLst>
          </p:cNvPr>
          <p:cNvSpPr/>
          <p:nvPr/>
        </p:nvSpPr>
        <p:spPr>
          <a:xfrm>
            <a:off x="4049084" y="4681704"/>
            <a:ext cx="3657599" cy="276999"/>
          </a:xfrm>
          <a:prstGeom prst="rect">
            <a:avLst/>
          </a:prstGeom>
          <a:noFill/>
        </p:spPr>
        <p:txBody>
          <a:bodyPr wrap="square">
            <a:spAutoFit/>
          </a:bodyPr>
          <a:lstStyle/>
          <a:p>
            <a:r>
              <a:rPr lang="it-IT" sz="1200" dirty="0">
                <a:effectLst/>
                <a:latin typeface="Avenir Black" panose="02000503020000020003" pitchFamily="2" charset="0"/>
              </a:rPr>
              <a:t>- BETULA PUBESCENS TWIG EXTRACT</a:t>
            </a:r>
          </a:p>
        </p:txBody>
      </p:sp>
      <p:sp>
        <p:nvSpPr>
          <p:cNvPr id="25" name="Rettangolo 24">
            <a:extLst>
              <a:ext uri="{FF2B5EF4-FFF2-40B4-BE49-F238E27FC236}">
                <a16:creationId xmlns:a16="http://schemas.microsoft.com/office/drawing/2014/main" id="{3C0EC2FA-03A7-33D2-A2B3-C32D9FE40C9F}"/>
              </a:ext>
            </a:extLst>
          </p:cNvPr>
          <p:cNvSpPr/>
          <p:nvPr/>
        </p:nvSpPr>
        <p:spPr>
          <a:xfrm>
            <a:off x="4049084" y="4973948"/>
            <a:ext cx="3657599" cy="276999"/>
          </a:xfrm>
          <a:prstGeom prst="rect">
            <a:avLst/>
          </a:prstGeom>
          <a:noFill/>
        </p:spPr>
        <p:txBody>
          <a:bodyPr wrap="square">
            <a:spAutoFit/>
          </a:bodyPr>
          <a:lstStyle/>
          <a:p>
            <a:r>
              <a:rPr lang="it-IT" sz="1200" dirty="0">
                <a:effectLst/>
                <a:latin typeface="Avenir Black" panose="02000503020000020003" pitchFamily="2" charset="0"/>
              </a:rPr>
              <a:t>- RUTIN</a:t>
            </a:r>
          </a:p>
        </p:txBody>
      </p:sp>
      <p:sp>
        <p:nvSpPr>
          <p:cNvPr id="26" name="Rettangolo 25">
            <a:extLst>
              <a:ext uri="{FF2B5EF4-FFF2-40B4-BE49-F238E27FC236}">
                <a16:creationId xmlns:a16="http://schemas.microsoft.com/office/drawing/2014/main" id="{CE3E00D2-8722-274A-E23E-8F1B17908AC0}"/>
              </a:ext>
            </a:extLst>
          </p:cNvPr>
          <p:cNvSpPr/>
          <p:nvPr/>
        </p:nvSpPr>
        <p:spPr>
          <a:xfrm>
            <a:off x="4049084" y="5285601"/>
            <a:ext cx="3657599" cy="276999"/>
          </a:xfrm>
          <a:prstGeom prst="rect">
            <a:avLst/>
          </a:prstGeom>
          <a:noFill/>
        </p:spPr>
        <p:txBody>
          <a:bodyPr wrap="square">
            <a:spAutoFit/>
          </a:bodyPr>
          <a:lstStyle/>
          <a:p>
            <a:r>
              <a:rPr lang="it-IT" sz="1200" dirty="0">
                <a:effectLst/>
                <a:latin typeface="Avenir Black" panose="02000503020000020003" pitchFamily="2" charset="0"/>
              </a:rPr>
              <a:t>- OLIGOPEPTIDE-34</a:t>
            </a:r>
          </a:p>
        </p:txBody>
      </p:sp>
      <p:sp>
        <p:nvSpPr>
          <p:cNvPr id="27" name="Rettangolo 26">
            <a:extLst>
              <a:ext uri="{FF2B5EF4-FFF2-40B4-BE49-F238E27FC236}">
                <a16:creationId xmlns:a16="http://schemas.microsoft.com/office/drawing/2014/main" id="{7980EF1D-E4EF-F1CA-5D5D-134A83A3D796}"/>
              </a:ext>
            </a:extLst>
          </p:cNvPr>
          <p:cNvSpPr/>
          <p:nvPr/>
        </p:nvSpPr>
        <p:spPr>
          <a:xfrm>
            <a:off x="4049085" y="3146774"/>
            <a:ext cx="3657599" cy="276999"/>
          </a:xfrm>
          <a:prstGeom prst="rect">
            <a:avLst/>
          </a:prstGeom>
          <a:noFill/>
        </p:spPr>
        <p:txBody>
          <a:bodyPr wrap="square">
            <a:spAutoFit/>
          </a:bodyPr>
          <a:lstStyle/>
          <a:p>
            <a:r>
              <a:rPr lang="it-IT" sz="1200" dirty="0">
                <a:effectLst/>
                <a:latin typeface="Avenir Black" panose="02000503020000020003" pitchFamily="2" charset="0"/>
              </a:rPr>
              <a:t>- VITIS VINIFERA LEAF EXTRACT</a:t>
            </a:r>
          </a:p>
        </p:txBody>
      </p:sp>
      <p:sp>
        <p:nvSpPr>
          <p:cNvPr id="4" name="Rettangolo 3">
            <a:extLst>
              <a:ext uri="{FF2B5EF4-FFF2-40B4-BE49-F238E27FC236}">
                <a16:creationId xmlns:a16="http://schemas.microsoft.com/office/drawing/2014/main" id="{7E87A509-82E0-39DB-0B4B-DCEC2476CE1E}"/>
              </a:ext>
            </a:extLst>
          </p:cNvPr>
          <p:cNvSpPr/>
          <p:nvPr/>
        </p:nvSpPr>
        <p:spPr>
          <a:xfrm>
            <a:off x="8076558" y="1858982"/>
            <a:ext cx="3657599" cy="276999"/>
          </a:xfrm>
          <a:prstGeom prst="rect">
            <a:avLst/>
          </a:prstGeom>
          <a:noFill/>
        </p:spPr>
        <p:txBody>
          <a:bodyPr wrap="square">
            <a:spAutoFit/>
          </a:bodyPr>
          <a:lstStyle/>
          <a:p>
            <a:r>
              <a:rPr lang="it-IT" sz="1200" dirty="0">
                <a:effectLst/>
                <a:latin typeface="Avenir Black" panose="02000503020000020003" pitchFamily="2" charset="0"/>
              </a:rPr>
              <a:t>- ELLAGIC ACID  </a:t>
            </a:r>
          </a:p>
        </p:txBody>
      </p:sp>
      <p:sp>
        <p:nvSpPr>
          <p:cNvPr id="10" name="CasellaDiTesto 9">
            <a:extLst>
              <a:ext uri="{FF2B5EF4-FFF2-40B4-BE49-F238E27FC236}">
                <a16:creationId xmlns:a16="http://schemas.microsoft.com/office/drawing/2014/main" id="{93EDF546-1C5A-CCB1-C3DA-BC705F089483}"/>
              </a:ext>
            </a:extLst>
          </p:cNvPr>
          <p:cNvSpPr txBox="1"/>
          <p:nvPr/>
        </p:nvSpPr>
        <p:spPr>
          <a:xfrm>
            <a:off x="8076558" y="914400"/>
            <a:ext cx="3657598" cy="523220"/>
          </a:xfrm>
          <a:prstGeom prst="rect">
            <a:avLst/>
          </a:prstGeom>
          <a:solidFill>
            <a:srgbClr val="85C5D7"/>
          </a:solidFill>
          <a:ln>
            <a:noFill/>
          </a:ln>
        </p:spPr>
        <p:txBody>
          <a:bodyPr wrap="square">
            <a:spAutoFit/>
          </a:bodyPr>
          <a:lstStyle/>
          <a:p>
            <a:pPr algn="just"/>
            <a:r>
              <a:rPr lang="it-IT" sz="1400" b="1" dirty="0">
                <a:solidFill>
                  <a:schemeClr val="bg1"/>
                </a:solidFill>
                <a:effectLst/>
                <a:latin typeface="Avenir Black" panose="02000503020000020003" pitchFamily="2" charset="0"/>
              </a:rPr>
              <a:t>MELANIN FORMATION &amp;</a:t>
            </a:r>
          </a:p>
          <a:p>
            <a:pPr algn="just"/>
            <a:r>
              <a:rPr lang="it-IT" sz="1400" b="1" dirty="0">
                <a:solidFill>
                  <a:schemeClr val="bg1"/>
                </a:solidFill>
                <a:effectLst/>
                <a:latin typeface="Avenir Black" panose="02000503020000020003" pitchFamily="2" charset="0"/>
              </a:rPr>
              <a:t>TRANSPORT BLOCKERS</a:t>
            </a:r>
          </a:p>
        </p:txBody>
      </p:sp>
      <p:sp>
        <p:nvSpPr>
          <p:cNvPr id="11" name="CasellaDiTesto 10">
            <a:extLst>
              <a:ext uri="{FF2B5EF4-FFF2-40B4-BE49-F238E27FC236}">
                <a16:creationId xmlns:a16="http://schemas.microsoft.com/office/drawing/2014/main" id="{A346A951-4B85-17BF-B32F-F18A699395C7}"/>
              </a:ext>
            </a:extLst>
          </p:cNvPr>
          <p:cNvSpPr txBox="1"/>
          <p:nvPr/>
        </p:nvSpPr>
        <p:spPr>
          <a:xfrm>
            <a:off x="8000360" y="1438253"/>
            <a:ext cx="3505201" cy="276999"/>
          </a:xfrm>
          <a:prstGeom prst="rect">
            <a:avLst/>
          </a:prstGeom>
          <a:noFill/>
        </p:spPr>
        <p:txBody>
          <a:bodyPr wrap="square">
            <a:spAutoFit/>
          </a:bodyPr>
          <a:lstStyle/>
          <a:p>
            <a:pPr algn="just"/>
            <a:r>
              <a:rPr lang="it-IT" sz="1200" b="1" dirty="0">
                <a:solidFill>
                  <a:srgbClr val="012754"/>
                </a:solidFill>
                <a:effectLst/>
                <a:latin typeface="Avenir" panose="02000503020000020003" pitchFamily="2" charset="0"/>
              </a:rPr>
              <a:t>Copper </a:t>
            </a:r>
            <a:r>
              <a:rPr lang="it-IT" sz="1200" b="1" dirty="0" err="1">
                <a:solidFill>
                  <a:srgbClr val="012754"/>
                </a:solidFill>
                <a:effectLst/>
                <a:latin typeface="Avenir" panose="02000503020000020003" pitchFamily="2" charset="0"/>
              </a:rPr>
              <a:t>chelators</a:t>
            </a:r>
            <a:r>
              <a:rPr lang="it-IT" sz="1200" b="1" dirty="0">
                <a:solidFill>
                  <a:srgbClr val="012754"/>
                </a:solidFill>
                <a:effectLst/>
                <a:latin typeface="Avenir" panose="02000503020000020003" pitchFamily="2" charset="0"/>
              </a:rPr>
              <a:t> and MC1R </a:t>
            </a:r>
            <a:r>
              <a:rPr lang="it-IT" sz="1200" b="1" dirty="0" err="1">
                <a:solidFill>
                  <a:srgbClr val="012754"/>
                </a:solidFill>
                <a:effectLst/>
                <a:latin typeface="Avenir" panose="02000503020000020003" pitchFamily="2" charset="0"/>
              </a:rPr>
              <a:t>enzyme</a:t>
            </a:r>
            <a:r>
              <a:rPr lang="it-IT" sz="1200" b="1" dirty="0">
                <a:solidFill>
                  <a:srgbClr val="012754"/>
                </a:solidFill>
                <a:effectLst/>
                <a:latin typeface="Avenir" panose="02000503020000020003" pitchFamily="2" charset="0"/>
              </a:rPr>
              <a:t> </a:t>
            </a:r>
            <a:r>
              <a:rPr lang="it-IT" sz="1200" b="1" dirty="0" err="1">
                <a:solidFill>
                  <a:srgbClr val="012754"/>
                </a:solidFill>
                <a:effectLst/>
                <a:latin typeface="Avenir" panose="02000503020000020003" pitchFamily="2" charset="0"/>
              </a:rPr>
              <a:t>inhibitors</a:t>
            </a:r>
            <a:endParaRPr lang="it-IT" sz="1200" dirty="0">
              <a:solidFill>
                <a:srgbClr val="012754"/>
              </a:solidFill>
              <a:effectLst/>
              <a:latin typeface="Avenir" panose="02000503020000020003" pitchFamily="2" charset="0"/>
            </a:endParaRPr>
          </a:p>
        </p:txBody>
      </p:sp>
      <p:sp>
        <p:nvSpPr>
          <p:cNvPr id="12" name="Rettangolo 11">
            <a:extLst>
              <a:ext uri="{FF2B5EF4-FFF2-40B4-BE49-F238E27FC236}">
                <a16:creationId xmlns:a16="http://schemas.microsoft.com/office/drawing/2014/main" id="{5C6CEC26-5441-AEA4-F8B0-5ED29AA83D04}"/>
              </a:ext>
            </a:extLst>
          </p:cNvPr>
          <p:cNvSpPr/>
          <p:nvPr/>
        </p:nvSpPr>
        <p:spPr>
          <a:xfrm>
            <a:off x="8076558" y="2144315"/>
            <a:ext cx="3657599" cy="276999"/>
          </a:xfrm>
          <a:prstGeom prst="rect">
            <a:avLst/>
          </a:prstGeom>
          <a:noFill/>
        </p:spPr>
        <p:txBody>
          <a:bodyPr wrap="square">
            <a:spAutoFit/>
          </a:bodyPr>
          <a:lstStyle/>
          <a:p>
            <a:r>
              <a:rPr lang="it-IT" sz="1200" dirty="0">
                <a:effectLst/>
                <a:latin typeface="Avenir Black" panose="02000503020000020003" pitchFamily="2" charset="0"/>
              </a:rPr>
              <a:t>- SODIUM PHYTATE</a:t>
            </a:r>
          </a:p>
        </p:txBody>
      </p:sp>
      <p:sp>
        <p:nvSpPr>
          <p:cNvPr id="13" name="Rettangolo 12">
            <a:extLst>
              <a:ext uri="{FF2B5EF4-FFF2-40B4-BE49-F238E27FC236}">
                <a16:creationId xmlns:a16="http://schemas.microsoft.com/office/drawing/2014/main" id="{7E5A2748-544A-1BD3-74FA-17B0FAE60B6C}"/>
              </a:ext>
            </a:extLst>
          </p:cNvPr>
          <p:cNvSpPr/>
          <p:nvPr/>
        </p:nvSpPr>
        <p:spPr>
          <a:xfrm>
            <a:off x="8076558" y="2446975"/>
            <a:ext cx="3657599" cy="276999"/>
          </a:xfrm>
          <a:prstGeom prst="rect">
            <a:avLst/>
          </a:prstGeom>
          <a:noFill/>
        </p:spPr>
        <p:txBody>
          <a:bodyPr wrap="square">
            <a:spAutoFit/>
          </a:bodyPr>
          <a:lstStyle/>
          <a:p>
            <a:r>
              <a:rPr lang="it-IT" sz="1200" dirty="0">
                <a:effectLst/>
                <a:latin typeface="Avenir Black" panose="02000503020000020003" pitchFamily="2" charset="0"/>
              </a:rPr>
              <a:t>- ACETYL TETRAPEPTIDE-2</a:t>
            </a:r>
          </a:p>
        </p:txBody>
      </p:sp>
      <p:sp>
        <p:nvSpPr>
          <p:cNvPr id="14" name="Rettangolo 13">
            <a:extLst>
              <a:ext uri="{FF2B5EF4-FFF2-40B4-BE49-F238E27FC236}">
                <a16:creationId xmlns:a16="http://schemas.microsoft.com/office/drawing/2014/main" id="{3EC5091B-490B-04B7-39D7-0E0E302913AD}"/>
              </a:ext>
            </a:extLst>
          </p:cNvPr>
          <p:cNvSpPr/>
          <p:nvPr/>
        </p:nvSpPr>
        <p:spPr>
          <a:xfrm>
            <a:off x="8077201" y="3523454"/>
            <a:ext cx="3657599" cy="276999"/>
          </a:xfrm>
          <a:prstGeom prst="rect">
            <a:avLst/>
          </a:prstGeom>
          <a:noFill/>
        </p:spPr>
        <p:txBody>
          <a:bodyPr wrap="square">
            <a:spAutoFit/>
          </a:bodyPr>
          <a:lstStyle/>
          <a:p>
            <a:r>
              <a:rPr lang="it-IT" sz="1200" dirty="0">
                <a:effectLst/>
                <a:latin typeface="Avenir Black" panose="02000503020000020003" pitchFamily="2" charset="0"/>
              </a:rPr>
              <a:t>- SALICYLIC ACID </a:t>
            </a:r>
          </a:p>
        </p:txBody>
      </p:sp>
      <p:sp>
        <p:nvSpPr>
          <p:cNvPr id="17" name="CasellaDiTesto 16">
            <a:extLst>
              <a:ext uri="{FF2B5EF4-FFF2-40B4-BE49-F238E27FC236}">
                <a16:creationId xmlns:a16="http://schemas.microsoft.com/office/drawing/2014/main" id="{783DBE12-30ED-39D9-1D8F-A508F4F5DE95}"/>
              </a:ext>
            </a:extLst>
          </p:cNvPr>
          <p:cNvSpPr txBox="1"/>
          <p:nvPr/>
        </p:nvSpPr>
        <p:spPr>
          <a:xfrm>
            <a:off x="8076558" y="2841279"/>
            <a:ext cx="3657598" cy="307777"/>
          </a:xfrm>
          <a:prstGeom prst="rect">
            <a:avLst/>
          </a:prstGeom>
          <a:solidFill>
            <a:srgbClr val="85C5D7"/>
          </a:solidFill>
        </p:spPr>
        <p:txBody>
          <a:bodyPr wrap="square">
            <a:spAutoFit/>
          </a:bodyPr>
          <a:lstStyle/>
          <a:p>
            <a:pPr algn="just"/>
            <a:r>
              <a:rPr lang="it-IT" sz="1400" b="1" dirty="0">
                <a:solidFill>
                  <a:schemeClr val="bg1"/>
                </a:solidFill>
                <a:effectLst/>
                <a:latin typeface="Avenir Black" panose="02000503020000020003" pitchFamily="2" charset="0"/>
              </a:rPr>
              <a:t>INCREASE IN CELL TURNOVER</a:t>
            </a:r>
          </a:p>
        </p:txBody>
      </p:sp>
      <p:sp>
        <p:nvSpPr>
          <p:cNvPr id="18" name="CasellaDiTesto 17">
            <a:extLst>
              <a:ext uri="{FF2B5EF4-FFF2-40B4-BE49-F238E27FC236}">
                <a16:creationId xmlns:a16="http://schemas.microsoft.com/office/drawing/2014/main" id="{9EC02F39-9036-2786-98AE-D4E1B1BD7F9F}"/>
              </a:ext>
            </a:extLst>
          </p:cNvPr>
          <p:cNvSpPr txBox="1"/>
          <p:nvPr/>
        </p:nvSpPr>
        <p:spPr>
          <a:xfrm>
            <a:off x="8000360" y="3159967"/>
            <a:ext cx="3429000" cy="276999"/>
          </a:xfrm>
          <a:prstGeom prst="rect">
            <a:avLst/>
          </a:prstGeom>
          <a:noFill/>
          <a:ln>
            <a:noFill/>
          </a:ln>
        </p:spPr>
        <p:txBody>
          <a:bodyPr wrap="square">
            <a:spAutoFit/>
          </a:bodyPr>
          <a:lstStyle/>
          <a:p>
            <a:pPr algn="just"/>
            <a:r>
              <a:rPr lang="it-IT" sz="1200" b="1" dirty="0" err="1">
                <a:solidFill>
                  <a:srgbClr val="012754"/>
                </a:solidFill>
                <a:effectLst/>
                <a:latin typeface="Avenir" panose="02000503020000020003" pitchFamily="2" charset="0"/>
              </a:rPr>
              <a:t>Removal</a:t>
            </a:r>
            <a:r>
              <a:rPr lang="it-IT" sz="1200" b="1" dirty="0">
                <a:solidFill>
                  <a:srgbClr val="012754"/>
                </a:solidFill>
                <a:effectLst/>
                <a:latin typeface="Avenir" panose="02000503020000020003" pitchFamily="2" charset="0"/>
              </a:rPr>
              <a:t> of </a:t>
            </a:r>
            <a:r>
              <a:rPr lang="it-IT" sz="1200" b="1" dirty="0" err="1">
                <a:solidFill>
                  <a:srgbClr val="012754"/>
                </a:solidFill>
                <a:effectLst/>
                <a:latin typeface="Avenir" panose="02000503020000020003" pitchFamily="2" charset="0"/>
              </a:rPr>
              <a:t>pre-existing</a:t>
            </a:r>
            <a:r>
              <a:rPr lang="it-IT" sz="1200" b="1" dirty="0">
                <a:solidFill>
                  <a:srgbClr val="012754"/>
                </a:solidFill>
                <a:effectLst/>
                <a:latin typeface="Avenir" panose="02000503020000020003" pitchFamily="2" charset="0"/>
              </a:rPr>
              <a:t> </a:t>
            </a:r>
            <a:r>
              <a:rPr lang="it-IT" sz="1200" b="1" dirty="0" err="1">
                <a:solidFill>
                  <a:srgbClr val="012754"/>
                </a:solidFill>
                <a:effectLst/>
                <a:latin typeface="Avenir" panose="02000503020000020003" pitchFamily="2" charset="0"/>
              </a:rPr>
              <a:t>melanin</a:t>
            </a:r>
            <a:endParaRPr lang="it-IT" sz="1200" dirty="0">
              <a:solidFill>
                <a:srgbClr val="012754"/>
              </a:solidFill>
              <a:effectLst/>
              <a:latin typeface="Avenir" panose="02000503020000020003" pitchFamily="2" charset="0"/>
            </a:endParaRPr>
          </a:p>
        </p:txBody>
      </p:sp>
    </p:spTree>
    <p:extLst>
      <p:ext uri="{BB962C8B-B14F-4D97-AF65-F5344CB8AC3E}">
        <p14:creationId xmlns:p14="http://schemas.microsoft.com/office/powerpoint/2010/main" val="101563831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49FE71-CFDC-EB47-A9B3-317C01A784AF}"/>
            </a:ext>
          </a:extLst>
        </p:cNvPr>
        <p:cNvGrpSpPr/>
        <p:nvPr/>
      </p:nvGrpSpPr>
      <p:grpSpPr>
        <a:xfrm>
          <a:off x="0" y="0"/>
          <a:ext cx="0" cy="0"/>
          <a:chOff x="0" y="0"/>
          <a:chExt cx="0" cy="0"/>
        </a:xfrm>
      </p:grpSpPr>
      <p:sp>
        <p:nvSpPr>
          <p:cNvPr id="5" name="CasellaDiTesto 4">
            <a:extLst>
              <a:ext uri="{FF2B5EF4-FFF2-40B4-BE49-F238E27FC236}">
                <a16:creationId xmlns:a16="http://schemas.microsoft.com/office/drawing/2014/main" id="{6B0B085A-427C-86E1-288B-73E2A68B2064}"/>
              </a:ext>
            </a:extLst>
          </p:cNvPr>
          <p:cNvSpPr txBox="1"/>
          <p:nvPr/>
        </p:nvSpPr>
        <p:spPr>
          <a:xfrm>
            <a:off x="4017912" y="914400"/>
            <a:ext cx="3657598" cy="523220"/>
          </a:xfrm>
          <a:prstGeom prst="rect">
            <a:avLst/>
          </a:prstGeom>
          <a:solidFill>
            <a:srgbClr val="85C5D7"/>
          </a:solidFill>
        </p:spPr>
        <p:txBody>
          <a:bodyPr wrap="square">
            <a:spAutoFit/>
          </a:bodyPr>
          <a:lstStyle/>
          <a:p>
            <a:pPr algn="just"/>
            <a:r>
              <a:rPr lang="it-IT" sz="1400" b="1" dirty="0">
                <a:solidFill>
                  <a:schemeClr val="bg1"/>
                </a:solidFill>
                <a:effectLst/>
                <a:latin typeface="Avenir Black" panose="02000503020000020003" pitchFamily="2" charset="0"/>
              </a:rPr>
              <a:t>MELANOGENIC ENZYME</a:t>
            </a:r>
          </a:p>
          <a:p>
            <a:pPr algn="just"/>
            <a:r>
              <a:rPr lang="it-IT" sz="1400" b="1" dirty="0">
                <a:solidFill>
                  <a:schemeClr val="bg1"/>
                </a:solidFill>
                <a:effectLst/>
                <a:latin typeface="Avenir Black" panose="02000503020000020003" pitchFamily="2" charset="0"/>
              </a:rPr>
              <a:t>BLOCKERS</a:t>
            </a:r>
          </a:p>
        </p:txBody>
      </p:sp>
      <p:sp>
        <p:nvSpPr>
          <p:cNvPr id="6" name="CasellaDiTesto 5">
            <a:extLst>
              <a:ext uri="{FF2B5EF4-FFF2-40B4-BE49-F238E27FC236}">
                <a16:creationId xmlns:a16="http://schemas.microsoft.com/office/drawing/2014/main" id="{B2062750-A6FA-E4BD-1E34-5E31E4E233E8}"/>
              </a:ext>
            </a:extLst>
          </p:cNvPr>
          <p:cNvSpPr txBox="1"/>
          <p:nvPr/>
        </p:nvSpPr>
        <p:spPr>
          <a:xfrm>
            <a:off x="3941711" y="1438253"/>
            <a:ext cx="3429000" cy="276999"/>
          </a:xfrm>
          <a:prstGeom prst="rect">
            <a:avLst/>
          </a:prstGeom>
          <a:noFill/>
          <a:ln>
            <a:noFill/>
          </a:ln>
        </p:spPr>
        <p:txBody>
          <a:bodyPr wrap="square">
            <a:spAutoFit/>
          </a:bodyPr>
          <a:lstStyle/>
          <a:p>
            <a:pPr algn="just"/>
            <a:r>
              <a:rPr lang="it-IT" sz="1200" b="1" dirty="0" err="1">
                <a:solidFill>
                  <a:srgbClr val="012754"/>
                </a:solidFill>
                <a:effectLst/>
                <a:latin typeface="Avenir" panose="02000503020000020003" pitchFamily="2" charset="0"/>
              </a:rPr>
              <a:t>Tyrosinase</a:t>
            </a:r>
            <a:r>
              <a:rPr lang="it-IT" sz="1200" b="1" dirty="0">
                <a:solidFill>
                  <a:srgbClr val="012754"/>
                </a:solidFill>
                <a:effectLst/>
                <a:latin typeface="Avenir" panose="02000503020000020003" pitchFamily="2" charset="0"/>
              </a:rPr>
              <a:t> </a:t>
            </a:r>
            <a:r>
              <a:rPr lang="it-IT" sz="1200" b="1" dirty="0" err="1">
                <a:solidFill>
                  <a:srgbClr val="012754"/>
                </a:solidFill>
                <a:effectLst/>
                <a:latin typeface="Avenir" panose="02000503020000020003" pitchFamily="2" charset="0"/>
              </a:rPr>
              <a:t>inhibitors</a:t>
            </a:r>
            <a:endParaRPr lang="it-IT" sz="1200" dirty="0">
              <a:solidFill>
                <a:srgbClr val="012754"/>
              </a:solidFill>
              <a:effectLst/>
              <a:latin typeface="Avenir" panose="02000503020000020003" pitchFamily="2" charset="0"/>
            </a:endParaRPr>
          </a:p>
        </p:txBody>
      </p:sp>
      <p:pic>
        <p:nvPicPr>
          <p:cNvPr id="7" name="Immagine 6">
            <a:extLst>
              <a:ext uri="{FF2B5EF4-FFF2-40B4-BE49-F238E27FC236}">
                <a16:creationId xmlns:a16="http://schemas.microsoft.com/office/drawing/2014/main" id="{A464FF59-E736-67BE-6524-E1CD3FCB4E7D}"/>
              </a:ext>
            </a:extLst>
          </p:cNvPr>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43000"/>
                    </a14:imgEffect>
                  </a14:imgLayer>
                </a14:imgProps>
              </a:ext>
              <a:ext uri="{28A0092B-C50C-407E-A947-70E740481C1C}">
                <a14:useLocalDpi xmlns:a14="http://schemas.microsoft.com/office/drawing/2010/main" val="0"/>
              </a:ext>
            </a:extLst>
          </a:blip>
          <a:srcRect l="32933" t="13046" r="3712" b="41348"/>
          <a:stretch/>
        </p:blipFill>
        <p:spPr>
          <a:xfrm rot="16200000">
            <a:off x="-1569067" y="1555132"/>
            <a:ext cx="6033736" cy="2895599"/>
          </a:xfrm>
          <a:prstGeom prst="rect">
            <a:avLst/>
          </a:prstGeom>
        </p:spPr>
      </p:pic>
      <p:pic>
        <p:nvPicPr>
          <p:cNvPr id="8" name="Immagine 7">
            <a:extLst>
              <a:ext uri="{FF2B5EF4-FFF2-40B4-BE49-F238E27FC236}">
                <a16:creationId xmlns:a16="http://schemas.microsoft.com/office/drawing/2014/main" id="{56F053BB-4D57-9C15-5C22-AB9DB05949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6913" y="3504650"/>
            <a:ext cx="2618993" cy="2618993"/>
          </a:xfrm>
          <a:prstGeom prst="rect">
            <a:avLst/>
          </a:prstGeom>
        </p:spPr>
      </p:pic>
      <p:pic>
        <p:nvPicPr>
          <p:cNvPr id="9" name="Immagine 8" descr="Immagine che contiene testo, segnale&#10;&#10;Descrizione generata automaticamente">
            <a:extLst>
              <a:ext uri="{FF2B5EF4-FFF2-40B4-BE49-F238E27FC236}">
                <a16:creationId xmlns:a16="http://schemas.microsoft.com/office/drawing/2014/main" id="{AF12EADE-E8BB-4AA1-0A39-1BE48644A36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49007" y="1192371"/>
            <a:ext cx="2541429" cy="2541429"/>
          </a:xfrm>
          <a:prstGeom prst="rect">
            <a:avLst/>
          </a:prstGeom>
        </p:spPr>
      </p:pic>
      <p:sp>
        <p:nvSpPr>
          <p:cNvPr id="15" name="Rettangolo 14">
            <a:extLst>
              <a:ext uri="{FF2B5EF4-FFF2-40B4-BE49-F238E27FC236}">
                <a16:creationId xmlns:a16="http://schemas.microsoft.com/office/drawing/2014/main" id="{1C53AA8D-CBE8-2F19-4D05-46CD9ADDD0C7}"/>
              </a:ext>
            </a:extLst>
          </p:cNvPr>
          <p:cNvSpPr/>
          <p:nvPr/>
        </p:nvSpPr>
        <p:spPr>
          <a:xfrm>
            <a:off x="4017912" y="304800"/>
            <a:ext cx="7716244" cy="400110"/>
          </a:xfrm>
          <a:prstGeom prst="rect">
            <a:avLst/>
          </a:prstGeom>
          <a:solidFill>
            <a:srgbClr val="012755"/>
          </a:solidFill>
        </p:spPr>
        <p:txBody>
          <a:bodyPr wrap="square">
            <a:spAutoFit/>
          </a:bodyPr>
          <a:lstStyle/>
          <a:p>
            <a:pPr algn="ctr">
              <a:spcAft>
                <a:spcPts val="1735"/>
              </a:spcAft>
            </a:pPr>
            <a:r>
              <a:rPr lang="en-US" sz="2000" b="1" spc="300" noProof="0" dirty="0">
                <a:solidFill>
                  <a:schemeClr val="bg1"/>
                </a:solidFill>
                <a:latin typeface="Arial" charset="0"/>
                <a:ea typeface="Calibri" charset="0"/>
              </a:rPr>
              <a:t>MESO </a:t>
            </a:r>
            <a:r>
              <a:rPr lang="en-US" sz="2000" spc="300" noProof="0" dirty="0">
                <a:solidFill>
                  <a:schemeClr val="bg1"/>
                </a:solidFill>
                <a:latin typeface="Arial" charset="0"/>
                <a:ea typeface="Calibri" charset="0"/>
              </a:rPr>
              <a:t>Patented formula</a:t>
            </a:r>
            <a:endParaRPr lang="en-US" sz="2000" noProof="0" dirty="0">
              <a:solidFill>
                <a:schemeClr val="bg1"/>
              </a:solidFill>
            </a:endParaRPr>
          </a:p>
        </p:txBody>
      </p:sp>
      <p:sp>
        <p:nvSpPr>
          <p:cNvPr id="2" name="Rettangolo 1">
            <a:extLst>
              <a:ext uri="{FF2B5EF4-FFF2-40B4-BE49-F238E27FC236}">
                <a16:creationId xmlns:a16="http://schemas.microsoft.com/office/drawing/2014/main" id="{87FA4479-073F-340D-0774-DFF90D028354}"/>
              </a:ext>
            </a:extLst>
          </p:cNvPr>
          <p:cNvSpPr/>
          <p:nvPr/>
        </p:nvSpPr>
        <p:spPr>
          <a:xfrm>
            <a:off x="4028396" y="1920127"/>
            <a:ext cx="3657599" cy="276999"/>
          </a:xfrm>
          <a:prstGeom prst="rect">
            <a:avLst/>
          </a:prstGeom>
          <a:noFill/>
        </p:spPr>
        <p:txBody>
          <a:bodyPr wrap="square">
            <a:spAutoFit/>
          </a:bodyPr>
          <a:lstStyle/>
          <a:p>
            <a:r>
              <a:rPr lang="it-IT" sz="1200" dirty="0">
                <a:effectLst/>
                <a:latin typeface="Avenir Black" panose="02000503020000020003" pitchFamily="2" charset="0"/>
              </a:rPr>
              <a:t>- TRANEXAMIC ACID</a:t>
            </a:r>
          </a:p>
        </p:txBody>
      </p:sp>
      <p:sp>
        <p:nvSpPr>
          <p:cNvPr id="3" name="Rettangolo 2">
            <a:extLst>
              <a:ext uri="{FF2B5EF4-FFF2-40B4-BE49-F238E27FC236}">
                <a16:creationId xmlns:a16="http://schemas.microsoft.com/office/drawing/2014/main" id="{BA2CDE01-5910-8384-1C02-5FDC7F4D447C}"/>
              </a:ext>
            </a:extLst>
          </p:cNvPr>
          <p:cNvSpPr/>
          <p:nvPr/>
        </p:nvSpPr>
        <p:spPr>
          <a:xfrm>
            <a:off x="4028396" y="2234365"/>
            <a:ext cx="3657599" cy="276999"/>
          </a:xfrm>
          <a:prstGeom prst="rect">
            <a:avLst/>
          </a:prstGeom>
          <a:noFill/>
        </p:spPr>
        <p:txBody>
          <a:bodyPr wrap="square">
            <a:spAutoFit/>
          </a:bodyPr>
          <a:lstStyle/>
          <a:p>
            <a:r>
              <a:rPr lang="it-IT" sz="1200" dirty="0">
                <a:effectLst/>
                <a:latin typeface="Avenir Black" panose="02000503020000020003" pitchFamily="2" charset="0"/>
              </a:rPr>
              <a:t>- AMINOETHYL PHOSPHINIC ACID </a:t>
            </a:r>
          </a:p>
        </p:txBody>
      </p:sp>
      <p:sp>
        <p:nvSpPr>
          <p:cNvPr id="16" name="Rettangolo 15">
            <a:extLst>
              <a:ext uri="{FF2B5EF4-FFF2-40B4-BE49-F238E27FC236}">
                <a16:creationId xmlns:a16="http://schemas.microsoft.com/office/drawing/2014/main" id="{BF9F1476-74B7-8CD9-92BB-3F5D0AF1F1A8}"/>
              </a:ext>
            </a:extLst>
          </p:cNvPr>
          <p:cNvSpPr/>
          <p:nvPr/>
        </p:nvSpPr>
        <p:spPr>
          <a:xfrm>
            <a:off x="4017912" y="2554192"/>
            <a:ext cx="3657599" cy="276999"/>
          </a:xfrm>
          <a:prstGeom prst="rect">
            <a:avLst/>
          </a:prstGeom>
          <a:noFill/>
        </p:spPr>
        <p:txBody>
          <a:bodyPr wrap="square">
            <a:spAutoFit/>
          </a:bodyPr>
          <a:lstStyle/>
          <a:p>
            <a:r>
              <a:rPr lang="it-IT" sz="1200" dirty="0">
                <a:effectLst/>
                <a:latin typeface="Avenir Black" panose="02000503020000020003" pitchFamily="2" charset="0"/>
              </a:rPr>
              <a:t>- ARBUTIN</a:t>
            </a:r>
            <a:endParaRPr lang="it-IT" sz="1200" b="1" dirty="0">
              <a:latin typeface="Avenir Black" charset="0"/>
              <a:ea typeface="Avenir Black" charset="0"/>
              <a:cs typeface="Avenir Black" charset="0"/>
            </a:endParaRPr>
          </a:p>
        </p:txBody>
      </p:sp>
      <p:sp>
        <p:nvSpPr>
          <p:cNvPr id="19" name="Rettangolo 18">
            <a:extLst>
              <a:ext uri="{FF2B5EF4-FFF2-40B4-BE49-F238E27FC236}">
                <a16:creationId xmlns:a16="http://schemas.microsoft.com/office/drawing/2014/main" id="{17E81317-9448-9664-9658-1A1B111F703B}"/>
              </a:ext>
            </a:extLst>
          </p:cNvPr>
          <p:cNvSpPr/>
          <p:nvPr/>
        </p:nvSpPr>
        <p:spPr>
          <a:xfrm>
            <a:off x="4049085" y="2838777"/>
            <a:ext cx="3657599" cy="276999"/>
          </a:xfrm>
          <a:prstGeom prst="rect">
            <a:avLst/>
          </a:prstGeom>
          <a:noFill/>
        </p:spPr>
        <p:txBody>
          <a:bodyPr wrap="square">
            <a:spAutoFit/>
          </a:bodyPr>
          <a:lstStyle/>
          <a:p>
            <a:r>
              <a:rPr lang="it-IT" sz="1200" dirty="0">
                <a:effectLst/>
                <a:latin typeface="Avenir Black" panose="02000503020000020003" pitchFamily="2" charset="0"/>
              </a:rPr>
              <a:t>- OXOTHIAZOLIDINECARBOXYLIC ACID</a:t>
            </a:r>
          </a:p>
        </p:txBody>
      </p:sp>
      <p:sp>
        <p:nvSpPr>
          <p:cNvPr id="20" name="Rettangolo 19">
            <a:extLst>
              <a:ext uri="{FF2B5EF4-FFF2-40B4-BE49-F238E27FC236}">
                <a16:creationId xmlns:a16="http://schemas.microsoft.com/office/drawing/2014/main" id="{734096FD-E0BF-757E-40DC-8DDAE401C576}"/>
              </a:ext>
            </a:extLst>
          </p:cNvPr>
          <p:cNvSpPr/>
          <p:nvPr/>
        </p:nvSpPr>
        <p:spPr>
          <a:xfrm>
            <a:off x="4049085" y="3472439"/>
            <a:ext cx="3657599" cy="276999"/>
          </a:xfrm>
          <a:prstGeom prst="rect">
            <a:avLst/>
          </a:prstGeom>
          <a:noFill/>
        </p:spPr>
        <p:txBody>
          <a:bodyPr wrap="square">
            <a:spAutoFit/>
          </a:bodyPr>
          <a:lstStyle/>
          <a:p>
            <a:r>
              <a:rPr lang="it-IT" sz="1200" dirty="0">
                <a:latin typeface="Avenir Black" panose="02000503020000020003" pitchFamily="2" charset="0"/>
              </a:rPr>
              <a:t>- </a:t>
            </a:r>
            <a:r>
              <a:rPr lang="it-IT" sz="1200" dirty="0">
                <a:effectLst/>
                <a:latin typeface="Avenir Black" panose="02000503020000020003" pitchFamily="2" charset="0"/>
              </a:rPr>
              <a:t>ROSMARINUS OFFICINALIS EXTRACT</a:t>
            </a:r>
          </a:p>
        </p:txBody>
      </p:sp>
      <p:sp>
        <p:nvSpPr>
          <p:cNvPr id="21" name="Rettangolo 20">
            <a:extLst>
              <a:ext uri="{FF2B5EF4-FFF2-40B4-BE49-F238E27FC236}">
                <a16:creationId xmlns:a16="http://schemas.microsoft.com/office/drawing/2014/main" id="{7A5BDAE3-2C89-E692-056C-F43DBAA2AD56}"/>
              </a:ext>
            </a:extLst>
          </p:cNvPr>
          <p:cNvSpPr/>
          <p:nvPr/>
        </p:nvSpPr>
        <p:spPr>
          <a:xfrm>
            <a:off x="4049085" y="3772055"/>
            <a:ext cx="3657599" cy="276999"/>
          </a:xfrm>
          <a:prstGeom prst="rect">
            <a:avLst/>
          </a:prstGeom>
          <a:noFill/>
        </p:spPr>
        <p:txBody>
          <a:bodyPr wrap="square">
            <a:spAutoFit/>
          </a:bodyPr>
          <a:lstStyle/>
          <a:p>
            <a:r>
              <a:rPr lang="it-IT" sz="1200" dirty="0">
                <a:effectLst/>
                <a:latin typeface="Avenir Black" panose="02000503020000020003" pitchFamily="2" charset="0"/>
              </a:rPr>
              <a:t>- MELISSA OFFICINALIS LEAF EXTRACT</a:t>
            </a:r>
          </a:p>
        </p:txBody>
      </p:sp>
      <p:sp>
        <p:nvSpPr>
          <p:cNvPr id="22" name="Rettangolo 21">
            <a:extLst>
              <a:ext uri="{FF2B5EF4-FFF2-40B4-BE49-F238E27FC236}">
                <a16:creationId xmlns:a16="http://schemas.microsoft.com/office/drawing/2014/main" id="{ADB8BFF7-E398-B8B6-25EC-AB2462FE031B}"/>
              </a:ext>
            </a:extLst>
          </p:cNvPr>
          <p:cNvSpPr/>
          <p:nvPr/>
        </p:nvSpPr>
        <p:spPr>
          <a:xfrm>
            <a:off x="4049085" y="4077807"/>
            <a:ext cx="3657599" cy="276999"/>
          </a:xfrm>
          <a:prstGeom prst="rect">
            <a:avLst/>
          </a:prstGeom>
          <a:noFill/>
        </p:spPr>
        <p:txBody>
          <a:bodyPr wrap="square">
            <a:spAutoFit/>
          </a:bodyPr>
          <a:lstStyle/>
          <a:p>
            <a:r>
              <a:rPr lang="it-IT" sz="1200" dirty="0">
                <a:effectLst/>
                <a:latin typeface="Avenir Black" panose="02000503020000020003" pitchFamily="2" charset="0"/>
              </a:rPr>
              <a:t>- SALVIA OFFICINALIS LEAF EXTRACT</a:t>
            </a:r>
          </a:p>
        </p:txBody>
      </p:sp>
      <p:sp>
        <p:nvSpPr>
          <p:cNvPr id="23" name="Rettangolo 22">
            <a:extLst>
              <a:ext uri="{FF2B5EF4-FFF2-40B4-BE49-F238E27FC236}">
                <a16:creationId xmlns:a16="http://schemas.microsoft.com/office/drawing/2014/main" id="{467FE71D-1768-C5C6-7ECC-C5C2DBED2DA3}"/>
              </a:ext>
            </a:extLst>
          </p:cNvPr>
          <p:cNvSpPr/>
          <p:nvPr/>
        </p:nvSpPr>
        <p:spPr>
          <a:xfrm>
            <a:off x="4049085" y="4386738"/>
            <a:ext cx="3657599" cy="276999"/>
          </a:xfrm>
          <a:prstGeom prst="rect">
            <a:avLst/>
          </a:prstGeom>
          <a:noFill/>
        </p:spPr>
        <p:txBody>
          <a:bodyPr wrap="square">
            <a:spAutoFit/>
          </a:bodyPr>
          <a:lstStyle/>
          <a:p>
            <a:r>
              <a:rPr lang="it-IT" sz="1200" dirty="0">
                <a:effectLst/>
                <a:latin typeface="Avenir Black" panose="02000503020000020003" pitchFamily="2" charset="0"/>
              </a:rPr>
              <a:t>- CAMELLIA SINENSIS LEAF EXTRACT</a:t>
            </a:r>
          </a:p>
        </p:txBody>
      </p:sp>
      <p:sp>
        <p:nvSpPr>
          <p:cNvPr id="24" name="Rettangolo 23">
            <a:extLst>
              <a:ext uri="{FF2B5EF4-FFF2-40B4-BE49-F238E27FC236}">
                <a16:creationId xmlns:a16="http://schemas.microsoft.com/office/drawing/2014/main" id="{165FE6CD-92B6-E3D8-F608-B7BCE7830516}"/>
              </a:ext>
            </a:extLst>
          </p:cNvPr>
          <p:cNvSpPr/>
          <p:nvPr/>
        </p:nvSpPr>
        <p:spPr>
          <a:xfrm>
            <a:off x="4049084" y="4681704"/>
            <a:ext cx="3657599" cy="276999"/>
          </a:xfrm>
          <a:prstGeom prst="rect">
            <a:avLst/>
          </a:prstGeom>
          <a:noFill/>
        </p:spPr>
        <p:txBody>
          <a:bodyPr wrap="square">
            <a:spAutoFit/>
          </a:bodyPr>
          <a:lstStyle/>
          <a:p>
            <a:r>
              <a:rPr lang="it-IT" sz="1200" dirty="0">
                <a:effectLst/>
                <a:latin typeface="Avenir Black" panose="02000503020000020003" pitchFamily="2" charset="0"/>
              </a:rPr>
              <a:t>- BETULA PUBESCENS TWIG EXTRACT</a:t>
            </a:r>
          </a:p>
        </p:txBody>
      </p:sp>
      <p:sp>
        <p:nvSpPr>
          <p:cNvPr id="25" name="Rettangolo 24">
            <a:extLst>
              <a:ext uri="{FF2B5EF4-FFF2-40B4-BE49-F238E27FC236}">
                <a16:creationId xmlns:a16="http://schemas.microsoft.com/office/drawing/2014/main" id="{AA27B898-1645-F5F0-B688-CE8B4AD9E6D1}"/>
              </a:ext>
            </a:extLst>
          </p:cNvPr>
          <p:cNvSpPr/>
          <p:nvPr/>
        </p:nvSpPr>
        <p:spPr>
          <a:xfrm>
            <a:off x="4049084" y="4973948"/>
            <a:ext cx="3657599" cy="276999"/>
          </a:xfrm>
          <a:prstGeom prst="rect">
            <a:avLst/>
          </a:prstGeom>
          <a:noFill/>
        </p:spPr>
        <p:txBody>
          <a:bodyPr wrap="square">
            <a:spAutoFit/>
          </a:bodyPr>
          <a:lstStyle/>
          <a:p>
            <a:r>
              <a:rPr lang="it-IT" sz="1200" dirty="0">
                <a:effectLst/>
                <a:latin typeface="Avenir Black" panose="02000503020000020003" pitchFamily="2" charset="0"/>
              </a:rPr>
              <a:t>- RUTIN</a:t>
            </a:r>
          </a:p>
        </p:txBody>
      </p:sp>
      <p:sp>
        <p:nvSpPr>
          <p:cNvPr id="26" name="Rettangolo 25">
            <a:extLst>
              <a:ext uri="{FF2B5EF4-FFF2-40B4-BE49-F238E27FC236}">
                <a16:creationId xmlns:a16="http://schemas.microsoft.com/office/drawing/2014/main" id="{84C9F379-0C05-2D09-1EF3-90684FF3F54F}"/>
              </a:ext>
            </a:extLst>
          </p:cNvPr>
          <p:cNvSpPr/>
          <p:nvPr/>
        </p:nvSpPr>
        <p:spPr>
          <a:xfrm>
            <a:off x="4049084" y="5285601"/>
            <a:ext cx="3657599" cy="276999"/>
          </a:xfrm>
          <a:prstGeom prst="rect">
            <a:avLst/>
          </a:prstGeom>
          <a:noFill/>
        </p:spPr>
        <p:txBody>
          <a:bodyPr wrap="square">
            <a:spAutoFit/>
          </a:bodyPr>
          <a:lstStyle/>
          <a:p>
            <a:r>
              <a:rPr lang="it-IT" sz="1200" dirty="0">
                <a:effectLst/>
                <a:latin typeface="Avenir Black" panose="02000503020000020003" pitchFamily="2" charset="0"/>
              </a:rPr>
              <a:t>- OLIGOPEPTIDE-34</a:t>
            </a:r>
          </a:p>
        </p:txBody>
      </p:sp>
      <p:sp>
        <p:nvSpPr>
          <p:cNvPr id="27" name="Rettangolo 26">
            <a:extLst>
              <a:ext uri="{FF2B5EF4-FFF2-40B4-BE49-F238E27FC236}">
                <a16:creationId xmlns:a16="http://schemas.microsoft.com/office/drawing/2014/main" id="{59B2685A-A62D-E9AE-30A8-946FBFD5EEDC}"/>
              </a:ext>
            </a:extLst>
          </p:cNvPr>
          <p:cNvSpPr/>
          <p:nvPr/>
        </p:nvSpPr>
        <p:spPr>
          <a:xfrm>
            <a:off x="4049085" y="3146774"/>
            <a:ext cx="3657599" cy="276999"/>
          </a:xfrm>
          <a:prstGeom prst="rect">
            <a:avLst/>
          </a:prstGeom>
          <a:noFill/>
        </p:spPr>
        <p:txBody>
          <a:bodyPr wrap="square">
            <a:spAutoFit/>
          </a:bodyPr>
          <a:lstStyle/>
          <a:p>
            <a:r>
              <a:rPr lang="it-IT" sz="1200" dirty="0">
                <a:effectLst/>
                <a:latin typeface="Avenir Black" panose="02000503020000020003" pitchFamily="2" charset="0"/>
              </a:rPr>
              <a:t>- VITIS VINIFERA LEAF EXTRACT</a:t>
            </a:r>
          </a:p>
        </p:txBody>
      </p:sp>
      <p:sp>
        <p:nvSpPr>
          <p:cNvPr id="4" name="Rettangolo 3">
            <a:extLst>
              <a:ext uri="{FF2B5EF4-FFF2-40B4-BE49-F238E27FC236}">
                <a16:creationId xmlns:a16="http://schemas.microsoft.com/office/drawing/2014/main" id="{B1652BC3-582A-A74B-4D30-9D0CBEC51D5C}"/>
              </a:ext>
            </a:extLst>
          </p:cNvPr>
          <p:cNvSpPr/>
          <p:nvPr/>
        </p:nvSpPr>
        <p:spPr>
          <a:xfrm>
            <a:off x="8076558" y="1858982"/>
            <a:ext cx="3657599" cy="276999"/>
          </a:xfrm>
          <a:prstGeom prst="rect">
            <a:avLst/>
          </a:prstGeom>
          <a:noFill/>
        </p:spPr>
        <p:txBody>
          <a:bodyPr wrap="square">
            <a:spAutoFit/>
          </a:bodyPr>
          <a:lstStyle/>
          <a:p>
            <a:r>
              <a:rPr lang="it-IT" sz="1200" dirty="0">
                <a:effectLst/>
                <a:latin typeface="Avenir Black" panose="02000503020000020003" pitchFamily="2" charset="0"/>
              </a:rPr>
              <a:t>- ELLAGIC ACID  </a:t>
            </a:r>
          </a:p>
        </p:txBody>
      </p:sp>
      <p:sp>
        <p:nvSpPr>
          <p:cNvPr id="10" name="CasellaDiTesto 9">
            <a:extLst>
              <a:ext uri="{FF2B5EF4-FFF2-40B4-BE49-F238E27FC236}">
                <a16:creationId xmlns:a16="http://schemas.microsoft.com/office/drawing/2014/main" id="{D4476B4A-D8EC-CD94-C3B2-D6EE1BE88480}"/>
              </a:ext>
            </a:extLst>
          </p:cNvPr>
          <p:cNvSpPr txBox="1"/>
          <p:nvPr/>
        </p:nvSpPr>
        <p:spPr>
          <a:xfrm>
            <a:off x="8076558" y="914400"/>
            <a:ext cx="3657598" cy="523220"/>
          </a:xfrm>
          <a:prstGeom prst="rect">
            <a:avLst/>
          </a:prstGeom>
          <a:solidFill>
            <a:srgbClr val="85C5D7"/>
          </a:solidFill>
          <a:ln>
            <a:noFill/>
          </a:ln>
        </p:spPr>
        <p:txBody>
          <a:bodyPr wrap="square">
            <a:spAutoFit/>
          </a:bodyPr>
          <a:lstStyle/>
          <a:p>
            <a:pPr algn="just"/>
            <a:r>
              <a:rPr lang="it-IT" sz="1400" b="1" dirty="0">
                <a:solidFill>
                  <a:schemeClr val="bg1"/>
                </a:solidFill>
                <a:effectLst/>
                <a:latin typeface="Avenir Black" panose="02000503020000020003" pitchFamily="2" charset="0"/>
              </a:rPr>
              <a:t>MELANIN FORMATION &amp;</a:t>
            </a:r>
          </a:p>
          <a:p>
            <a:pPr algn="just"/>
            <a:r>
              <a:rPr lang="it-IT" sz="1400" b="1" dirty="0">
                <a:solidFill>
                  <a:schemeClr val="bg1"/>
                </a:solidFill>
                <a:effectLst/>
                <a:latin typeface="Avenir Black" panose="02000503020000020003" pitchFamily="2" charset="0"/>
              </a:rPr>
              <a:t>TRANSPORT BLOCKERS</a:t>
            </a:r>
          </a:p>
        </p:txBody>
      </p:sp>
      <p:sp>
        <p:nvSpPr>
          <p:cNvPr id="11" name="CasellaDiTesto 10">
            <a:extLst>
              <a:ext uri="{FF2B5EF4-FFF2-40B4-BE49-F238E27FC236}">
                <a16:creationId xmlns:a16="http://schemas.microsoft.com/office/drawing/2014/main" id="{B4B42C48-2728-09A1-EC43-A28A02A8D56A}"/>
              </a:ext>
            </a:extLst>
          </p:cNvPr>
          <p:cNvSpPr txBox="1"/>
          <p:nvPr/>
        </p:nvSpPr>
        <p:spPr>
          <a:xfrm>
            <a:off x="8000360" y="1438253"/>
            <a:ext cx="3505201" cy="276999"/>
          </a:xfrm>
          <a:prstGeom prst="rect">
            <a:avLst/>
          </a:prstGeom>
          <a:noFill/>
        </p:spPr>
        <p:txBody>
          <a:bodyPr wrap="square">
            <a:spAutoFit/>
          </a:bodyPr>
          <a:lstStyle/>
          <a:p>
            <a:pPr algn="just"/>
            <a:r>
              <a:rPr lang="it-IT" sz="1200" b="1" dirty="0">
                <a:solidFill>
                  <a:srgbClr val="012754"/>
                </a:solidFill>
                <a:effectLst/>
                <a:latin typeface="Avenir" panose="02000503020000020003" pitchFamily="2" charset="0"/>
              </a:rPr>
              <a:t>Copper </a:t>
            </a:r>
            <a:r>
              <a:rPr lang="it-IT" sz="1200" b="1" dirty="0" err="1">
                <a:solidFill>
                  <a:srgbClr val="012754"/>
                </a:solidFill>
                <a:effectLst/>
                <a:latin typeface="Avenir" panose="02000503020000020003" pitchFamily="2" charset="0"/>
              </a:rPr>
              <a:t>chelators</a:t>
            </a:r>
            <a:r>
              <a:rPr lang="it-IT" sz="1200" b="1" dirty="0">
                <a:solidFill>
                  <a:srgbClr val="012754"/>
                </a:solidFill>
                <a:effectLst/>
                <a:latin typeface="Avenir" panose="02000503020000020003" pitchFamily="2" charset="0"/>
              </a:rPr>
              <a:t> and MC1R </a:t>
            </a:r>
            <a:r>
              <a:rPr lang="it-IT" sz="1200" b="1" dirty="0" err="1">
                <a:solidFill>
                  <a:srgbClr val="012754"/>
                </a:solidFill>
                <a:effectLst/>
                <a:latin typeface="Avenir" panose="02000503020000020003" pitchFamily="2" charset="0"/>
              </a:rPr>
              <a:t>enzyme</a:t>
            </a:r>
            <a:r>
              <a:rPr lang="it-IT" sz="1200" b="1" dirty="0">
                <a:solidFill>
                  <a:srgbClr val="012754"/>
                </a:solidFill>
                <a:effectLst/>
                <a:latin typeface="Avenir" panose="02000503020000020003" pitchFamily="2" charset="0"/>
              </a:rPr>
              <a:t> </a:t>
            </a:r>
            <a:r>
              <a:rPr lang="it-IT" sz="1200" b="1" dirty="0" err="1">
                <a:solidFill>
                  <a:srgbClr val="012754"/>
                </a:solidFill>
                <a:effectLst/>
                <a:latin typeface="Avenir" panose="02000503020000020003" pitchFamily="2" charset="0"/>
              </a:rPr>
              <a:t>inhibitors</a:t>
            </a:r>
            <a:endParaRPr lang="it-IT" sz="1200" dirty="0">
              <a:solidFill>
                <a:srgbClr val="012754"/>
              </a:solidFill>
              <a:effectLst/>
              <a:latin typeface="Avenir" panose="02000503020000020003" pitchFamily="2" charset="0"/>
            </a:endParaRPr>
          </a:p>
        </p:txBody>
      </p:sp>
      <p:sp>
        <p:nvSpPr>
          <p:cNvPr id="12" name="Rettangolo 11">
            <a:extLst>
              <a:ext uri="{FF2B5EF4-FFF2-40B4-BE49-F238E27FC236}">
                <a16:creationId xmlns:a16="http://schemas.microsoft.com/office/drawing/2014/main" id="{562D7668-3064-8324-FE1C-612438F9B96D}"/>
              </a:ext>
            </a:extLst>
          </p:cNvPr>
          <p:cNvSpPr/>
          <p:nvPr/>
        </p:nvSpPr>
        <p:spPr>
          <a:xfrm>
            <a:off x="8076558" y="2144315"/>
            <a:ext cx="3657599" cy="276999"/>
          </a:xfrm>
          <a:prstGeom prst="rect">
            <a:avLst/>
          </a:prstGeom>
          <a:noFill/>
        </p:spPr>
        <p:txBody>
          <a:bodyPr wrap="square">
            <a:spAutoFit/>
          </a:bodyPr>
          <a:lstStyle/>
          <a:p>
            <a:r>
              <a:rPr lang="it-IT" sz="1200" dirty="0">
                <a:effectLst/>
                <a:latin typeface="Avenir Black" panose="02000503020000020003" pitchFamily="2" charset="0"/>
              </a:rPr>
              <a:t>- SODIUM PHYTATE</a:t>
            </a:r>
          </a:p>
        </p:txBody>
      </p:sp>
      <p:sp>
        <p:nvSpPr>
          <p:cNvPr id="13" name="Rettangolo 12">
            <a:extLst>
              <a:ext uri="{FF2B5EF4-FFF2-40B4-BE49-F238E27FC236}">
                <a16:creationId xmlns:a16="http://schemas.microsoft.com/office/drawing/2014/main" id="{F76CA284-9409-D592-B348-64DE35704392}"/>
              </a:ext>
            </a:extLst>
          </p:cNvPr>
          <p:cNvSpPr/>
          <p:nvPr/>
        </p:nvSpPr>
        <p:spPr>
          <a:xfrm>
            <a:off x="8076558" y="2446975"/>
            <a:ext cx="3657599" cy="276999"/>
          </a:xfrm>
          <a:prstGeom prst="rect">
            <a:avLst/>
          </a:prstGeom>
          <a:noFill/>
        </p:spPr>
        <p:txBody>
          <a:bodyPr wrap="square">
            <a:spAutoFit/>
          </a:bodyPr>
          <a:lstStyle/>
          <a:p>
            <a:r>
              <a:rPr lang="it-IT" sz="1200" dirty="0">
                <a:effectLst/>
                <a:latin typeface="Avenir Black" panose="02000503020000020003" pitchFamily="2" charset="0"/>
              </a:rPr>
              <a:t>- ACETYL TETRAPEPTIDE-2</a:t>
            </a:r>
          </a:p>
        </p:txBody>
      </p:sp>
      <p:sp>
        <p:nvSpPr>
          <p:cNvPr id="14" name="Rettangolo 13">
            <a:extLst>
              <a:ext uri="{FF2B5EF4-FFF2-40B4-BE49-F238E27FC236}">
                <a16:creationId xmlns:a16="http://schemas.microsoft.com/office/drawing/2014/main" id="{2E7EB976-BFFF-836B-CC4A-78715A869EF3}"/>
              </a:ext>
            </a:extLst>
          </p:cNvPr>
          <p:cNvSpPr/>
          <p:nvPr/>
        </p:nvSpPr>
        <p:spPr>
          <a:xfrm>
            <a:off x="8077201" y="3523454"/>
            <a:ext cx="3657599" cy="276999"/>
          </a:xfrm>
          <a:prstGeom prst="rect">
            <a:avLst/>
          </a:prstGeom>
          <a:noFill/>
        </p:spPr>
        <p:txBody>
          <a:bodyPr wrap="square">
            <a:spAutoFit/>
          </a:bodyPr>
          <a:lstStyle/>
          <a:p>
            <a:r>
              <a:rPr lang="it-IT" sz="1200" dirty="0">
                <a:effectLst/>
                <a:latin typeface="Avenir Black" panose="02000503020000020003" pitchFamily="2" charset="0"/>
              </a:rPr>
              <a:t>- SALICYLIC ACID </a:t>
            </a:r>
          </a:p>
        </p:txBody>
      </p:sp>
      <p:sp>
        <p:nvSpPr>
          <p:cNvPr id="17" name="CasellaDiTesto 16">
            <a:extLst>
              <a:ext uri="{FF2B5EF4-FFF2-40B4-BE49-F238E27FC236}">
                <a16:creationId xmlns:a16="http://schemas.microsoft.com/office/drawing/2014/main" id="{25832257-DD21-D7F1-F9B3-0369B1C41E01}"/>
              </a:ext>
            </a:extLst>
          </p:cNvPr>
          <p:cNvSpPr txBox="1"/>
          <p:nvPr/>
        </p:nvSpPr>
        <p:spPr>
          <a:xfrm>
            <a:off x="8076558" y="2841279"/>
            <a:ext cx="3657598" cy="307777"/>
          </a:xfrm>
          <a:prstGeom prst="rect">
            <a:avLst/>
          </a:prstGeom>
          <a:solidFill>
            <a:srgbClr val="85C5D7"/>
          </a:solidFill>
        </p:spPr>
        <p:txBody>
          <a:bodyPr wrap="square">
            <a:spAutoFit/>
          </a:bodyPr>
          <a:lstStyle/>
          <a:p>
            <a:pPr algn="just"/>
            <a:r>
              <a:rPr lang="it-IT" sz="1400" b="1" dirty="0">
                <a:solidFill>
                  <a:schemeClr val="bg1"/>
                </a:solidFill>
                <a:effectLst/>
                <a:latin typeface="Avenir Black" panose="02000503020000020003" pitchFamily="2" charset="0"/>
              </a:rPr>
              <a:t>INCREASE IN CELL TURNOVER</a:t>
            </a:r>
          </a:p>
        </p:txBody>
      </p:sp>
      <p:sp>
        <p:nvSpPr>
          <p:cNvPr id="18" name="CasellaDiTesto 17">
            <a:extLst>
              <a:ext uri="{FF2B5EF4-FFF2-40B4-BE49-F238E27FC236}">
                <a16:creationId xmlns:a16="http://schemas.microsoft.com/office/drawing/2014/main" id="{0F5624C5-D0AC-C005-2859-043C28F72FF9}"/>
              </a:ext>
            </a:extLst>
          </p:cNvPr>
          <p:cNvSpPr txBox="1"/>
          <p:nvPr/>
        </p:nvSpPr>
        <p:spPr>
          <a:xfrm>
            <a:off x="8000360" y="3159967"/>
            <a:ext cx="3429000" cy="276999"/>
          </a:xfrm>
          <a:prstGeom prst="rect">
            <a:avLst/>
          </a:prstGeom>
          <a:noFill/>
          <a:ln>
            <a:noFill/>
          </a:ln>
        </p:spPr>
        <p:txBody>
          <a:bodyPr wrap="square">
            <a:spAutoFit/>
          </a:bodyPr>
          <a:lstStyle/>
          <a:p>
            <a:pPr algn="just"/>
            <a:r>
              <a:rPr lang="it-IT" sz="1200" b="1" dirty="0" err="1">
                <a:solidFill>
                  <a:srgbClr val="012754"/>
                </a:solidFill>
                <a:effectLst/>
                <a:latin typeface="Avenir" panose="02000503020000020003" pitchFamily="2" charset="0"/>
              </a:rPr>
              <a:t>Removal</a:t>
            </a:r>
            <a:r>
              <a:rPr lang="it-IT" sz="1200" b="1" dirty="0">
                <a:solidFill>
                  <a:srgbClr val="012754"/>
                </a:solidFill>
                <a:effectLst/>
                <a:latin typeface="Avenir" panose="02000503020000020003" pitchFamily="2" charset="0"/>
              </a:rPr>
              <a:t> of </a:t>
            </a:r>
            <a:r>
              <a:rPr lang="it-IT" sz="1200" b="1" dirty="0" err="1">
                <a:solidFill>
                  <a:srgbClr val="012754"/>
                </a:solidFill>
                <a:effectLst/>
                <a:latin typeface="Avenir" panose="02000503020000020003" pitchFamily="2" charset="0"/>
              </a:rPr>
              <a:t>pre-existing</a:t>
            </a:r>
            <a:r>
              <a:rPr lang="it-IT" sz="1200" b="1" dirty="0">
                <a:solidFill>
                  <a:srgbClr val="012754"/>
                </a:solidFill>
                <a:effectLst/>
                <a:latin typeface="Avenir" panose="02000503020000020003" pitchFamily="2" charset="0"/>
              </a:rPr>
              <a:t> </a:t>
            </a:r>
            <a:r>
              <a:rPr lang="it-IT" sz="1200" b="1" dirty="0" err="1">
                <a:solidFill>
                  <a:srgbClr val="012754"/>
                </a:solidFill>
                <a:effectLst/>
                <a:latin typeface="Avenir" panose="02000503020000020003" pitchFamily="2" charset="0"/>
              </a:rPr>
              <a:t>melanin</a:t>
            </a:r>
            <a:endParaRPr lang="it-IT" sz="1200" dirty="0">
              <a:solidFill>
                <a:srgbClr val="012754"/>
              </a:solidFill>
              <a:effectLst/>
              <a:latin typeface="Avenir" panose="02000503020000020003" pitchFamily="2" charset="0"/>
            </a:endParaRPr>
          </a:p>
        </p:txBody>
      </p:sp>
      <p:sp>
        <p:nvSpPr>
          <p:cNvPr id="28" name="Rettangolo 27">
            <a:extLst>
              <a:ext uri="{FF2B5EF4-FFF2-40B4-BE49-F238E27FC236}">
                <a16:creationId xmlns:a16="http://schemas.microsoft.com/office/drawing/2014/main" id="{61EC0B23-C5AA-74E5-391C-15FE16EE6115}"/>
              </a:ext>
            </a:extLst>
          </p:cNvPr>
          <p:cNvSpPr/>
          <p:nvPr/>
        </p:nvSpPr>
        <p:spPr>
          <a:xfrm>
            <a:off x="8076557" y="4724698"/>
            <a:ext cx="3657599" cy="276999"/>
          </a:xfrm>
          <a:prstGeom prst="rect">
            <a:avLst/>
          </a:prstGeom>
          <a:noFill/>
        </p:spPr>
        <p:txBody>
          <a:bodyPr wrap="square">
            <a:spAutoFit/>
          </a:bodyPr>
          <a:lstStyle/>
          <a:p>
            <a:r>
              <a:rPr lang="it-IT" sz="1200" dirty="0">
                <a:effectLst/>
                <a:latin typeface="Avenir Black" panose="02000503020000020003" pitchFamily="2" charset="0"/>
              </a:rPr>
              <a:t>- GLUTATHION</a:t>
            </a:r>
          </a:p>
        </p:txBody>
      </p:sp>
      <p:sp>
        <p:nvSpPr>
          <p:cNvPr id="29" name="CasellaDiTesto 28">
            <a:extLst>
              <a:ext uri="{FF2B5EF4-FFF2-40B4-BE49-F238E27FC236}">
                <a16:creationId xmlns:a16="http://schemas.microsoft.com/office/drawing/2014/main" id="{8F8F4532-C91A-CA99-03BD-0428580EB05F}"/>
              </a:ext>
            </a:extLst>
          </p:cNvPr>
          <p:cNvSpPr txBox="1"/>
          <p:nvPr/>
        </p:nvSpPr>
        <p:spPr>
          <a:xfrm>
            <a:off x="8076558" y="3904789"/>
            <a:ext cx="3657598" cy="523220"/>
          </a:xfrm>
          <a:prstGeom prst="rect">
            <a:avLst/>
          </a:prstGeom>
          <a:solidFill>
            <a:srgbClr val="85C5D7"/>
          </a:solidFill>
        </p:spPr>
        <p:txBody>
          <a:bodyPr wrap="square">
            <a:spAutoFit/>
          </a:bodyPr>
          <a:lstStyle/>
          <a:p>
            <a:pPr algn="just"/>
            <a:r>
              <a:rPr lang="it-IT" sz="1400" b="1" dirty="0">
                <a:solidFill>
                  <a:schemeClr val="bg1"/>
                </a:solidFill>
                <a:effectLst/>
                <a:latin typeface="Avenir Black" panose="02000503020000020003" pitchFamily="2" charset="0"/>
              </a:rPr>
              <a:t>ANTIOXIDANTS &amp;</a:t>
            </a:r>
          </a:p>
          <a:p>
            <a:pPr algn="just"/>
            <a:r>
              <a:rPr lang="it-IT" sz="1400" b="1" dirty="0">
                <a:solidFill>
                  <a:schemeClr val="bg1"/>
                </a:solidFill>
                <a:effectLst/>
                <a:latin typeface="Avenir Black" panose="02000503020000020003" pitchFamily="2" charset="0"/>
              </a:rPr>
              <a:t>DERMO-NORMALIZING AGENTS</a:t>
            </a:r>
          </a:p>
        </p:txBody>
      </p:sp>
      <p:sp>
        <p:nvSpPr>
          <p:cNvPr id="30" name="CasellaDiTesto 29">
            <a:extLst>
              <a:ext uri="{FF2B5EF4-FFF2-40B4-BE49-F238E27FC236}">
                <a16:creationId xmlns:a16="http://schemas.microsoft.com/office/drawing/2014/main" id="{1A343AAF-BB23-A445-5D23-F725B94D11EB}"/>
              </a:ext>
            </a:extLst>
          </p:cNvPr>
          <p:cNvSpPr txBox="1"/>
          <p:nvPr/>
        </p:nvSpPr>
        <p:spPr>
          <a:xfrm>
            <a:off x="8000360" y="4437854"/>
            <a:ext cx="3583530" cy="276999"/>
          </a:xfrm>
          <a:prstGeom prst="rect">
            <a:avLst/>
          </a:prstGeom>
          <a:noFill/>
          <a:ln>
            <a:noFill/>
          </a:ln>
        </p:spPr>
        <p:txBody>
          <a:bodyPr wrap="square">
            <a:spAutoFit/>
          </a:bodyPr>
          <a:lstStyle/>
          <a:p>
            <a:pPr algn="just"/>
            <a:r>
              <a:rPr lang="it-IT" sz="1200" b="1" dirty="0">
                <a:solidFill>
                  <a:srgbClr val="012754"/>
                </a:solidFill>
                <a:effectLst/>
                <a:latin typeface="Avenir" panose="02000503020000020003" pitchFamily="2" charset="0"/>
              </a:rPr>
              <a:t>Action </a:t>
            </a:r>
            <a:r>
              <a:rPr lang="it-IT" sz="1200" b="1" dirty="0" err="1">
                <a:solidFill>
                  <a:srgbClr val="012754"/>
                </a:solidFill>
                <a:effectLst/>
                <a:latin typeface="Avenir" panose="02000503020000020003" pitchFamily="2" charset="0"/>
              </a:rPr>
              <a:t>against</a:t>
            </a:r>
            <a:r>
              <a:rPr lang="it-IT" sz="1200" b="1" dirty="0">
                <a:solidFill>
                  <a:srgbClr val="012754"/>
                </a:solidFill>
                <a:effectLst/>
                <a:latin typeface="Avenir" panose="02000503020000020003" pitchFamily="2" charset="0"/>
              </a:rPr>
              <a:t> </a:t>
            </a:r>
            <a:r>
              <a:rPr lang="it-IT" sz="1200" b="1" dirty="0" err="1">
                <a:solidFill>
                  <a:srgbClr val="012754"/>
                </a:solidFill>
                <a:effectLst/>
                <a:latin typeface="Avenir" panose="02000503020000020003" pitchFamily="2" charset="0"/>
              </a:rPr>
              <a:t>pigment-increasing</a:t>
            </a:r>
            <a:r>
              <a:rPr lang="it-IT" sz="1200" b="1" dirty="0">
                <a:solidFill>
                  <a:srgbClr val="012754"/>
                </a:solidFill>
                <a:effectLst/>
                <a:latin typeface="Avenir" panose="02000503020000020003" pitchFamily="2" charset="0"/>
              </a:rPr>
              <a:t> free </a:t>
            </a:r>
            <a:r>
              <a:rPr lang="it-IT" sz="1200" b="1" dirty="0" err="1">
                <a:solidFill>
                  <a:srgbClr val="012754"/>
                </a:solidFill>
                <a:effectLst/>
                <a:latin typeface="Avenir" panose="02000503020000020003" pitchFamily="2" charset="0"/>
              </a:rPr>
              <a:t>radicals</a:t>
            </a:r>
            <a:endParaRPr lang="it-IT" sz="1200" b="1" dirty="0">
              <a:solidFill>
                <a:srgbClr val="012754"/>
              </a:solidFill>
              <a:effectLst/>
              <a:latin typeface="Avenir" panose="02000503020000020003" pitchFamily="2" charset="0"/>
            </a:endParaRPr>
          </a:p>
        </p:txBody>
      </p:sp>
      <p:sp>
        <p:nvSpPr>
          <p:cNvPr id="31" name="Rettangolo 30">
            <a:extLst>
              <a:ext uri="{FF2B5EF4-FFF2-40B4-BE49-F238E27FC236}">
                <a16:creationId xmlns:a16="http://schemas.microsoft.com/office/drawing/2014/main" id="{4A0CE983-DD03-3285-6E06-FC904B1DEAAB}"/>
              </a:ext>
            </a:extLst>
          </p:cNvPr>
          <p:cNvSpPr/>
          <p:nvPr/>
        </p:nvSpPr>
        <p:spPr>
          <a:xfrm>
            <a:off x="8076557" y="5001697"/>
            <a:ext cx="3657599" cy="276999"/>
          </a:xfrm>
          <a:prstGeom prst="rect">
            <a:avLst/>
          </a:prstGeom>
          <a:noFill/>
        </p:spPr>
        <p:txBody>
          <a:bodyPr wrap="square">
            <a:spAutoFit/>
          </a:bodyPr>
          <a:lstStyle/>
          <a:p>
            <a:r>
              <a:rPr lang="it-IT" sz="1200" dirty="0">
                <a:effectLst/>
                <a:latin typeface="Avenir Black" panose="02000503020000020003" pitchFamily="2" charset="0"/>
              </a:rPr>
              <a:t>- POTASSIUM AZELOYL DIGLYCINATE </a:t>
            </a:r>
          </a:p>
        </p:txBody>
      </p:sp>
      <p:sp>
        <p:nvSpPr>
          <p:cNvPr id="32" name="Rettangolo 31">
            <a:extLst>
              <a:ext uri="{FF2B5EF4-FFF2-40B4-BE49-F238E27FC236}">
                <a16:creationId xmlns:a16="http://schemas.microsoft.com/office/drawing/2014/main" id="{A7893133-2EE7-31AC-8760-6B3C21DD1548}"/>
              </a:ext>
            </a:extLst>
          </p:cNvPr>
          <p:cNvSpPr/>
          <p:nvPr/>
        </p:nvSpPr>
        <p:spPr>
          <a:xfrm>
            <a:off x="8076557" y="5275682"/>
            <a:ext cx="3657599" cy="276999"/>
          </a:xfrm>
          <a:prstGeom prst="rect">
            <a:avLst/>
          </a:prstGeom>
          <a:noFill/>
        </p:spPr>
        <p:txBody>
          <a:bodyPr wrap="square">
            <a:spAutoFit/>
          </a:bodyPr>
          <a:lstStyle/>
          <a:p>
            <a:r>
              <a:rPr lang="it-IT" sz="1200" dirty="0">
                <a:latin typeface="Avenir Black" panose="02000503020000020003" pitchFamily="2" charset="0"/>
              </a:rPr>
              <a:t>- </a:t>
            </a:r>
            <a:r>
              <a:rPr lang="it-IT" sz="1200" dirty="0">
                <a:effectLst/>
                <a:latin typeface="Avenir Black" panose="02000503020000020003" pitchFamily="2" charset="0"/>
              </a:rPr>
              <a:t>SODIUM DNA</a:t>
            </a:r>
          </a:p>
        </p:txBody>
      </p:sp>
      <p:sp>
        <p:nvSpPr>
          <p:cNvPr id="33" name="CasellaDiTesto 32">
            <a:extLst>
              <a:ext uri="{FF2B5EF4-FFF2-40B4-BE49-F238E27FC236}">
                <a16:creationId xmlns:a16="http://schemas.microsoft.com/office/drawing/2014/main" id="{48E3024E-23FA-8D91-163A-40991A1590A8}"/>
              </a:ext>
            </a:extLst>
          </p:cNvPr>
          <p:cNvSpPr txBox="1"/>
          <p:nvPr/>
        </p:nvSpPr>
        <p:spPr>
          <a:xfrm>
            <a:off x="8076556" y="5536432"/>
            <a:ext cx="3583531" cy="276999"/>
          </a:xfrm>
          <a:prstGeom prst="rect">
            <a:avLst/>
          </a:prstGeom>
          <a:noFill/>
        </p:spPr>
        <p:txBody>
          <a:bodyPr wrap="square">
            <a:spAutoFit/>
          </a:bodyPr>
          <a:lstStyle/>
          <a:p>
            <a:r>
              <a:rPr lang="it-IT" sz="1200" dirty="0">
                <a:effectLst/>
                <a:latin typeface="Avenir Black" panose="02000503020000020003" pitchFamily="2" charset="0"/>
              </a:rPr>
              <a:t>- HYALURONIC ACID</a:t>
            </a:r>
          </a:p>
        </p:txBody>
      </p:sp>
    </p:spTree>
    <p:extLst>
      <p:ext uri="{BB962C8B-B14F-4D97-AF65-F5344CB8AC3E}">
        <p14:creationId xmlns:p14="http://schemas.microsoft.com/office/powerpoint/2010/main" val="24609062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69D728C5-9A61-A59F-192A-D071444A0CA4}"/>
              </a:ext>
            </a:extLst>
          </p:cNvPr>
          <p:cNvSpPr txBox="1"/>
          <p:nvPr/>
        </p:nvSpPr>
        <p:spPr>
          <a:xfrm>
            <a:off x="741956" y="1219200"/>
            <a:ext cx="3301702" cy="307777"/>
          </a:xfrm>
          <a:prstGeom prst="rect">
            <a:avLst/>
          </a:prstGeom>
          <a:solidFill>
            <a:srgbClr val="85C5D7"/>
          </a:solidFill>
          <a:ln>
            <a:noFill/>
          </a:ln>
        </p:spPr>
        <p:txBody>
          <a:bodyPr wrap="square">
            <a:spAutoFit/>
          </a:bodyPr>
          <a:lstStyle/>
          <a:p>
            <a:r>
              <a:rPr lang="it-IT" sz="1400" dirty="0">
                <a:solidFill>
                  <a:schemeClr val="bg1"/>
                </a:solidFill>
                <a:effectLst/>
                <a:latin typeface="Avenir Medium" panose="02000503020000020003" pitchFamily="2" charset="0"/>
              </a:rPr>
              <a:t>MELANOGENIC ENZYME BLOCKERS</a:t>
            </a:r>
          </a:p>
        </p:txBody>
      </p:sp>
      <p:sp>
        <p:nvSpPr>
          <p:cNvPr id="5" name="CasellaDiTesto 4">
            <a:extLst>
              <a:ext uri="{FF2B5EF4-FFF2-40B4-BE49-F238E27FC236}">
                <a16:creationId xmlns:a16="http://schemas.microsoft.com/office/drawing/2014/main" id="{BF5A643B-A1E6-9F16-3497-77D78BF1B79C}"/>
              </a:ext>
            </a:extLst>
          </p:cNvPr>
          <p:cNvSpPr txBox="1"/>
          <p:nvPr/>
        </p:nvSpPr>
        <p:spPr>
          <a:xfrm>
            <a:off x="741956" y="1524717"/>
            <a:ext cx="3429000" cy="276999"/>
          </a:xfrm>
          <a:prstGeom prst="rect">
            <a:avLst/>
          </a:prstGeom>
          <a:noFill/>
          <a:ln>
            <a:noFill/>
          </a:ln>
        </p:spPr>
        <p:txBody>
          <a:bodyPr wrap="square">
            <a:spAutoFit/>
          </a:bodyPr>
          <a:lstStyle/>
          <a:p>
            <a:pPr algn="just"/>
            <a:r>
              <a:rPr lang="it-IT" sz="1200" b="1" dirty="0" err="1">
                <a:effectLst/>
                <a:latin typeface="Avenir" panose="02000503020000020003" pitchFamily="2" charset="0"/>
              </a:rPr>
              <a:t>Tyrosinase</a:t>
            </a:r>
            <a:r>
              <a:rPr lang="it-IT" sz="1200" b="1" dirty="0">
                <a:effectLst/>
                <a:latin typeface="Avenir" panose="02000503020000020003" pitchFamily="2" charset="0"/>
              </a:rPr>
              <a:t> </a:t>
            </a:r>
            <a:r>
              <a:rPr lang="it-IT" sz="1200" b="1" dirty="0" err="1">
                <a:effectLst/>
                <a:latin typeface="Avenir" panose="02000503020000020003" pitchFamily="2" charset="0"/>
              </a:rPr>
              <a:t>inhibitors</a:t>
            </a:r>
            <a:endParaRPr lang="it-IT" sz="1200" dirty="0">
              <a:effectLst/>
              <a:latin typeface="Avenir" panose="02000503020000020003" pitchFamily="2" charset="0"/>
            </a:endParaRPr>
          </a:p>
        </p:txBody>
      </p:sp>
      <p:sp>
        <p:nvSpPr>
          <p:cNvPr id="6" name="Rettangolo 5">
            <a:extLst>
              <a:ext uri="{FF2B5EF4-FFF2-40B4-BE49-F238E27FC236}">
                <a16:creationId xmlns:a16="http://schemas.microsoft.com/office/drawing/2014/main" id="{AEFE2F88-822C-11DD-BBAE-5285E1EC179B}"/>
              </a:ext>
            </a:extLst>
          </p:cNvPr>
          <p:cNvSpPr/>
          <p:nvPr/>
        </p:nvSpPr>
        <p:spPr>
          <a:xfrm>
            <a:off x="741956" y="1908694"/>
            <a:ext cx="3362227" cy="276999"/>
          </a:xfrm>
          <a:prstGeom prst="rect">
            <a:avLst/>
          </a:prstGeom>
          <a:noFill/>
        </p:spPr>
        <p:txBody>
          <a:bodyPr wrap="square">
            <a:spAutoFit/>
          </a:bodyPr>
          <a:lstStyle/>
          <a:p>
            <a:r>
              <a:rPr lang="it-IT" sz="1200" dirty="0">
                <a:effectLst/>
                <a:latin typeface="Avenir Black" panose="02000503020000020003" pitchFamily="2" charset="0"/>
              </a:rPr>
              <a:t>- TRANEXAMIC ACID</a:t>
            </a:r>
          </a:p>
        </p:txBody>
      </p:sp>
      <p:pic>
        <p:nvPicPr>
          <p:cNvPr id="7" name="Immagine 6">
            <a:extLst>
              <a:ext uri="{FF2B5EF4-FFF2-40B4-BE49-F238E27FC236}">
                <a16:creationId xmlns:a16="http://schemas.microsoft.com/office/drawing/2014/main" id="{9AEDE974-1FC1-B514-97D5-9B14D73FF583}"/>
              </a:ext>
            </a:extLst>
          </p:cNvPr>
          <p:cNvPicPr>
            <a:picLocks noChangeAspect="1"/>
          </p:cNvPicPr>
          <p:nvPr/>
        </p:nvPicPr>
        <p:blipFill rotWithShape="1">
          <a:blip r:embed="rId2">
            <a:extLst>
              <a:ext uri="{28A0092B-C50C-407E-A947-70E740481C1C}">
                <a14:useLocalDpi xmlns:a14="http://schemas.microsoft.com/office/drawing/2010/main" val="0"/>
              </a:ext>
            </a:extLst>
          </a:blip>
          <a:srcRect l="12425" t="26538" r="198" b="10025"/>
          <a:stretch/>
        </p:blipFill>
        <p:spPr>
          <a:xfrm rot="16200000">
            <a:off x="7726881" y="1525776"/>
            <a:ext cx="6056579" cy="2931467"/>
          </a:xfrm>
          <a:prstGeom prst="rect">
            <a:avLst/>
          </a:prstGeom>
        </p:spPr>
      </p:pic>
      <p:pic>
        <p:nvPicPr>
          <p:cNvPr id="8" name="Immagine 7">
            <a:extLst>
              <a:ext uri="{FF2B5EF4-FFF2-40B4-BE49-F238E27FC236}">
                <a16:creationId xmlns:a16="http://schemas.microsoft.com/office/drawing/2014/main" id="{1CBA722F-0AD8-BDEC-302B-542A2EE17645}"/>
              </a:ext>
            </a:extLst>
          </p:cNvPr>
          <p:cNvPicPr>
            <a:picLocks noChangeAspect="1"/>
          </p:cNvPicPr>
          <p:nvPr/>
        </p:nvPicPr>
        <p:blipFill rotWithShape="1">
          <a:blip r:embed="rId3">
            <a:extLst>
              <a:ext uri="{28A0092B-C50C-407E-A947-70E740481C1C}">
                <a14:useLocalDpi xmlns:a14="http://schemas.microsoft.com/office/drawing/2010/main" val="0"/>
              </a:ext>
            </a:extLst>
          </a:blip>
          <a:srcRect l="33095" r="35428"/>
          <a:stretch/>
        </p:blipFill>
        <p:spPr>
          <a:xfrm>
            <a:off x="8458200" y="599163"/>
            <a:ext cx="1781479" cy="5659673"/>
          </a:xfrm>
          <a:prstGeom prst="rect">
            <a:avLst/>
          </a:prstGeom>
        </p:spPr>
      </p:pic>
      <p:sp>
        <p:nvSpPr>
          <p:cNvPr id="9" name="Rettangolo 8">
            <a:extLst>
              <a:ext uri="{FF2B5EF4-FFF2-40B4-BE49-F238E27FC236}">
                <a16:creationId xmlns:a16="http://schemas.microsoft.com/office/drawing/2014/main" id="{DDF84439-A651-87FC-99BB-DCA8FFDD7C3F}"/>
              </a:ext>
            </a:extLst>
          </p:cNvPr>
          <p:cNvSpPr/>
          <p:nvPr/>
        </p:nvSpPr>
        <p:spPr>
          <a:xfrm>
            <a:off x="741956" y="304800"/>
            <a:ext cx="7716244" cy="400110"/>
          </a:xfrm>
          <a:prstGeom prst="rect">
            <a:avLst/>
          </a:prstGeom>
          <a:solidFill>
            <a:srgbClr val="012755"/>
          </a:solidFill>
        </p:spPr>
        <p:txBody>
          <a:bodyPr wrap="square">
            <a:spAutoFit/>
          </a:bodyPr>
          <a:lstStyle/>
          <a:p>
            <a:pPr algn="ctr">
              <a:spcAft>
                <a:spcPts val="1735"/>
              </a:spcAft>
            </a:pPr>
            <a:r>
              <a:rPr lang="en-US" sz="2000" b="1" spc="300" dirty="0">
                <a:solidFill>
                  <a:schemeClr val="bg1"/>
                </a:solidFill>
                <a:latin typeface="Arial" charset="0"/>
                <a:ea typeface="Calibri" charset="0"/>
              </a:rPr>
              <a:t>HOME CREAM</a:t>
            </a:r>
            <a:r>
              <a:rPr lang="en-US" sz="2000" b="1" spc="300" noProof="0" dirty="0">
                <a:solidFill>
                  <a:schemeClr val="bg1"/>
                </a:solidFill>
                <a:latin typeface="Arial" charset="0"/>
                <a:ea typeface="Calibri" charset="0"/>
              </a:rPr>
              <a:t> </a:t>
            </a:r>
            <a:r>
              <a:rPr lang="en-US" sz="2000" spc="300" dirty="0">
                <a:solidFill>
                  <a:schemeClr val="bg1"/>
                </a:solidFill>
                <a:latin typeface="Arial" charset="0"/>
                <a:ea typeface="Calibri" charset="0"/>
              </a:rPr>
              <a:t>ingredients</a:t>
            </a:r>
            <a:endParaRPr lang="en-US" sz="2000" noProof="0" dirty="0">
              <a:solidFill>
                <a:schemeClr val="bg1"/>
              </a:solidFill>
            </a:endParaRPr>
          </a:p>
        </p:txBody>
      </p:sp>
      <p:sp>
        <p:nvSpPr>
          <p:cNvPr id="10" name="CasellaDiTesto 9">
            <a:extLst>
              <a:ext uri="{FF2B5EF4-FFF2-40B4-BE49-F238E27FC236}">
                <a16:creationId xmlns:a16="http://schemas.microsoft.com/office/drawing/2014/main" id="{28AD5E4C-040A-00DA-1846-E4CE11C995E1}"/>
              </a:ext>
            </a:extLst>
          </p:cNvPr>
          <p:cNvSpPr txBox="1"/>
          <p:nvPr/>
        </p:nvSpPr>
        <p:spPr>
          <a:xfrm>
            <a:off x="838200" y="2206911"/>
            <a:ext cx="3368758" cy="3660489"/>
          </a:xfrm>
          <a:prstGeom prst="rect">
            <a:avLst/>
          </a:prstGeom>
          <a:noFill/>
        </p:spPr>
        <p:txBody>
          <a:bodyPr wrap="square">
            <a:spAutoFit/>
          </a:bodyPr>
          <a:lstStyle/>
          <a:p>
            <a:pPr algn="just">
              <a:lnSpc>
                <a:spcPct val="107000"/>
              </a:lnSpc>
              <a:spcAft>
                <a:spcPts val="800"/>
              </a:spcAft>
            </a:pPr>
            <a:r>
              <a:rPr lang="en-US" sz="1200" dirty="0">
                <a:latin typeface="Avenir" panose="02000503020000020003" pitchFamily="2" charset="0"/>
                <a:ea typeface="Calibri" panose="020F0502020204030204" pitchFamily="34" charset="0"/>
                <a:cs typeface="Calibri Light" panose="020F0302020204030204" pitchFamily="34" charset="0"/>
              </a:rPr>
              <a:t>is a derivative of an essential amino acid, lysine.</a:t>
            </a:r>
          </a:p>
          <a:p>
            <a:pPr algn="just">
              <a:lnSpc>
                <a:spcPct val="107000"/>
              </a:lnSpc>
              <a:spcAft>
                <a:spcPts val="800"/>
              </a:spcAft>
            </a:pPr>
            <a:r>
              <a:rPr lang="en-US" sz="1200" dirty="0">
                <a:latin typeface="Avenir" panose="02000503020000020003" pitchFamily="2" charset="0"/>
                <a:ea typeface="Calibri" panose="020F0502020204030204" pitchFamily="34" charset="0"/>
                <a:cs typeface="Calibri Light" panose="020F0302020204030204" pitchFamily="34" charset="0"/>
              </a:rPr>
              <a:t>It has several mechanism of actions: </a:t>
            </a:r>
          </a:p>
          <a:p>
            <a:pPr marL="171450" indent="-171450" algn="just">
              <a:lnSpc>
                <a:spcPct val="107000"/>
              </a:lnSpc>
              <a:spcAft>
                <a:spcPts val="800"/>
              </a:spcAft>
              <a:buFont typeface="Arial" panose="020B0604020202020204" pitchFamily="34" charset="0"/>
              <a:buChar char="•"/>
            </a:pPr>
            <a:r>
              <a:rPr lang="en-US" sz="1200" dirty="0">
                <a:latin typeface="Avenir" panose="02000503020000020003" pitchFamily="2" charset="0"/>
                <a:ea typeface="Calibri" panose="020F0502020204030204" pitchFamily="34" charset="0"/>
                <a:cs typeface="Calibri Light" panose="020F0302020204030204" pitchFamily="34" charset="0"/>
              </a:rPr>
              <a:t>Anti-plasmin activity. Plasmin is responsible for the increase of MSH level, melanocyte stimulating hormone. Moreover, UV light improves the interaction of plasmin with keratinocytes and melanocytes and the release of some mediators which in turn stimulate the activity of tyrosinase and the formation of melanin. The blocking of plasmin allows to prevent the full cascade of melanin production.</a:t>
            </a:r>
          </a:p>
          <a:p>
            <a:pPr marL="171450" indent="-171450" algn="just">
              <a:lnSpc>
                <a:spcPct val="107000"/>
              </a:lnSpc>
              <a:spcAft>
                <a:spcPts val="800"/>
              </a:spcAft>
              <a:buFont typeface="Arial" panose="020B0604020202020204" pitchFamily="34" charset="0"/>
              <a:buChar char="•"/>
            </a:pPr>
            <a:r>
              <a:rPr lang="en-US" sz="1200" dirty="0">
                <a:latin typeface="Avenir" panose="02000503020000020003" pitchFamily="2" charset="0"/>
                <a:ea typeface="Calibri" panose="020F0502020204030204" pitchFamily="34" charset="0"/>
                <a:cs typeface="Calibri Light" panose="020F0302020204030204" pitchFamily="34" charset="0"/>
              </a:rPr>
              <a:t>Competitive inhibition of tyrosinase with its substrate </a:t>
            </a:r>
            <a:r>
              <a:rPr lang="en-US" sz="1200" dirty="0" err="1">
                <a:latin typeface="Avenir" panose="02000503020000020003" pitchFamily="2" charset="0"/>
                <a:ea typeface="Calibri" panose="020F0502020204030204" pitchFamily="34" charset="0"/>
                <a:cs typeface="Calibri Light" panose="020F0302020204030204" pitchFamily="34" charset="0"/>
              </a:rPr>
              <a:t>tyrosin</a:t>
            </a:r>
            <a:r>
              <a:rPr lang="en-US" sz="1200" dirty="0">
                <a:latin typeface="Avenir" panose="02000503020000020003" pitchFamily="2" charset="0"/>
                <a:ea typeface="Calibri" panose="020F0502020204030204" pitchFamily="34" charset="0"/>
                <a:cs typeface="Calibri Light" panose="020F0302020204030204" pitchFamily="34" charset="0"/>
              </a:rPr>
              <a:t>.</a:t>
            </a:r>
          </a:p>
          <a:p>
            <a:pPr algn="just">
              <a:lnSpc>
                <a:spcPct val="107000"/>
              </a:lnSpc>
              <a:spcAft>
                <a:spcPts val="800"/>
              </a:spcAft>
            </a:pPr>
            <a:endParaRPr lang="en-US" sz="1200" dirty="0">
              <a:latin typeface="Avenir" panose="02000503020000020003" pitchFamily="2" charset="0"/>
              <a:ea typeface="Calibri" panose="020F0502020204030204" pitchFamily="34" charset="0"/>
              <a:cs typeface="Calibri Light" panose="020F0302020204030204" pitchFamily="34" charset="0"/>
            </a:endParaRPr>
          </a:p>
        </p:txBody>
      </p:sp>
    </p:spTree>
    <p:extLst>
      <p:ext uri="{BB962C8B-B14F-4D97-AF65-F5344CB8AC3E}">
        <p14:creationId xmlns:p14="http://schemas.microsoft.com/office/powerpoint/2010/main" val="24416209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9919B5-C98A-2DCE-4632-1677D22F954D}"/>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310CDC92-9FDB-4AC0-2AE9-DE183364ECD9}"/>
              </a:ext>
            </a:extLst>
          </p:cNvPr>
          <p:cNvSpPr txBox="1"/>
          <p:nvPr/>
        </p:nvSpPr>
        <p:spPr>
          <a:xfrm>
            <a:off x="741956" y="1219200"/>
            <a:ext cx="3301702" cy="307777"/>
          </a:xfrm>
          <a:prstGeom prst="rect">
            <a:avLst/>
          </a:prstGeom>
          <a:solidFill>
            <a:srgbClr val="85C5D7"/>
          </a:solidFill>
          <a:ln>
            <a:noFill/>
          </a:ln>
        </p:spPr>
        <p:txBody>
          <a:bodyPr wrap="square">
            <a:spAutoFit/>
          </a:bodyPr>
          <a:lstStyle/>
          <a:p>
            <a:r>
              <a:rPr lang="it-IT" sz="1400" dirty="0">
                <a:solidFill>
                  <a:schemeClr val="bg1"/>
                </a:solidFill>
                <a:effectLst/>
                <a:latin typeface="Avenir Medium" panose="02000503020000020003" pitchFamily="2" charset="0"/>
              </a:rPr>
              <a:t>MELANOGENIC ENZYME BLOCKERS</a:t>
            </a:r>
          </a:p>
        </p:txBody>
      </p:sp>
      <p:sp>
        <p:nvSpPr>
          <p:cNvPr id="5" name="CasellaDiTesto 4">
            <a:extLst>
              <a:ext uri="{FF2B5EF4-FFF2-40B4-BE49-F238E27FC236}">
                <a16:creationId xmlns:a16="http://schemas.microsoft.com/office/drawing/2014/main" id="{64B756B9-B402-3C4E-BB6C-518F83D88EF6}"/>
              </a:ext>
            </a:extLst>
          </p:cNvPr>
          <p:cNvSpPr txBox="1"/>
          <p:nvPr/>
        </p:nvSpPr>
        <p:spPr>
          <a:xfrm>
            <a:off x="741956" y="1524717"/>
            <a:ext cx="3429000" cy="276999"/>
          </a:xfrm>
          <a:prstGeom prst="rect">
            <a:avLst/>
          </a:prstGeom>
          <a:noFill/>
          <a:ln>
            <a:noFill/>
          </a:ln>
        </p:spPr>
        <p:txBody>
          <a:bodyPr wrap="square">
            <a:spAutoFit/>
          </a:bodyPr>
          <a:lstStyle/>
          <a:p>
            <a:pPr algn="just"/>
            <a:r>
              <a:rPr lang="it-IT" sz="1200" b="1" dirty="0" err="1">
                <a:effectLst/>
                <a:latin typeface="Avenir" panose="02000503020000020003" pitchFamily="2" charset="0"/>
              </a:rPr>
              <a:t>Tyrosinase</a:t>
            </a:r>
            <a:r>
              <a:rPr lang="it-IT" sz="1200" b="1" dirty="0">
                <a:effectLst/>
                <a:latin typeface="Avenir" panose="02000503020000020003" pitchFamily="2" charset="0"/>
              </a:rPr>
              <a:t> </a:t>
            </a:r>
            <a:r>
              <a:rPr lang="it-IT" sz="1200" b="1" dirty="0" err="1">
                <a:effectLst/>
                <a:latin typeface="Avenir" panose="02000503020000020003" pitchFamily="2" charset="0"/>
              </a:rPr>
              <a:t>inhibitors</a:t>
            </a:r>
            <a:endParaRPr lang="it-IT" sz="1200" dirty="0">
              <a:effectLst/>
              <a:latin typeface="Avenir" panose="02000503020000020003" pitchFamily="2" charset="0"/>
            </a:endParaRPr>
          </a:p>
        </p:txBody>
      </p:sp>
      <p:pic>
        <p:nvPicPr>
          <p:cNvPr id="7" name="Immagine 6">
            <a:extLst>
              <a:ext uri="{FF2B5EF4-FFF2-40B4-BE49-F238E27FC236}">
                <a16:creationId xmlns:a16="http://schemas.microsoft.com/office/drawing/2014/main" id="{6A4C3868-FDDB-195E-EDCC-68EFCE0BE05A}"/>
              </a:ext>
            </a:extLst>
          </p:cNvPr>
          <p:cNvPicPr>
            <a:picLocks noChangeAspect="1"/>
          </p:cNvPicPr>
          <p:nvPr/>
        </p:nvPicPr>
        <p:blipFill rotWithShape="1">
          <a:blip r:embed="rId2">
            <a:extLst>
              <a:ext uri="{28A0092B-C50C-407E-A947-70E740481C1C}">
                <a14:useLocalDpi xmlns:a14="http://schemas.microsoft.com/office/drawing/2010/main" val="0"/>
              </a:ext>
            </a:extLst>
          </a:blip>
          <a:srcRect l="12425" t="26538" r="198" b="10025"/>
          <a:stretch/>
        </p:blipFill>
        <p:spPr>
          <a:xfrm rot="16200000">
            <a:off x="7726881" y="1525776"/>
            <a:ext cx="6056579" cy="2931467"/>
          </a:xfrm>
          <a:prstGeom prst="rect">
            <a:avLst/>
          </a:prstGeom>
        </p:spPr>
      </p:pic>
      <p:pic>
        <p:nvPicPr>
          <p:cNvPr id="8" name="Immagine 7">
            <a:extLst>
              <a:ext uri="{FF2B5EF4-FFF2-40B4-BE49-F238E27FC236}">
                <a16:creationId xmlns:a16="http://schemas.microsoft.com/office/drawing/2014/main" id="{EDEAC426-E959-34E2-A0AA-EF087364EF2F}"/>
              </a:ext>
            </a:extLst>
          </p:cNvPr>
          <p:cNvPicPr>
            <a:picLocks noChangeAspect="1"/>
          </p:cNvPicPr>
          <p:nvPr/>
        </p:nvPicPr>
        <p:blipFill rotWithShape="1">
          <a:blip r:embed="rId3">
            <a:extLst>
              <a:ext uri="{28A0092B-C50C-407E-A947-70E740481C1C}">
                <a14:useLocalDpi xmlns:a14="http://schemas.microsoft.com/office/drawing/2010/main" val="0"/>
              </a:ext>
            </a:extLst>
          </a:blip>
          <a:srcRect l="33095" r="35428"/>
          <a:stretch/>
        </p:blipFill>
        <p:spPr>
          <a:xfrm>
            <a:off x="8458200" y="599163"/>
            <a:ext cx="1781479" cy="5659673"/>
          </a:xfrm>
          <a:prstGeom prst="rect">
            <a:avLst/>
          </a:prstGeom>
        </p:spPr>
      </p:pic>
      <p:sp>
        <p:nvSpPr>
          <p:cNvPr id="9" name="Rettangolo 8">
            <a:extLst>
              <a:ext uri="{FF2B5EF4-FFF2-40B4-BE49-F238E27FC236}">
                <a16:creationId xmlns:a16="http://schemas.microsoft.com/office/drawing/2014/main" id="{D30A3439-C14D-FD25-55F7-B43A023475FD}"/>
              </a:ext>
            </a:extLst>
          </p:cNvPr>
          <p:cNvSpPr/>
          <p:nvPr/>
        </p:nvSpPr>
        <p:spPr>
          <a:xfrm>
            <a:off x="741956" y="304800"/>
            <a:ext cx="7716244" cy="400110"/>
          </a:xfrm>
          <a:prstGeom prst="rect">
            <a:avLst/>
          </a:prstGeom>
          <a:solidFill>
            <a:srgbClr val="012755"/>
          </a:solidFill>
        </p:spPr>
        <p:txBody>
          <a:bodyPr wrap="square">
            <a:spAutoFit/>
          </a:bodyPr>
          <a:lstStyle/>
          <a:p>
            <a:pPr algn="ctr">
              <a:spcAft>
                <a:spcPts val="1735"/>
              </a:spcAft>
            </a:pPr>
            <a:r>
              <a:rPr lang="en-US" sz="2000" b="1" spc="300" dirty="0">
                <a:solidFill>
                  <a:schemeClr val="bg1"/>
                </a:solidFill>
                <a:latin typeface="Arial" charset="0"/>
                <a:ea typeface="Calibri" charset="0"/>
              </a:rPr>
              <a:t>HOME CREAM</a:t>
            </a:r>
            <a:r>
              <a:rPr lang="en-US" sz="2000" b="1" spc="300" noProof="0" dirty="0">
                <a:solidFill>
                  <a:schemeClr val="bg1"/>
                </a:solidFill>
                <a:latin typeface="Arial" charset="0"/>
                <a:ea typeface="Calibri" charset="0"/>
              </a:rPr>
              <a:t> </a:t>
            </a:r>
            <a:r>
              <a:rPr lang="en-US" sz="2000" spc="300" dirty="0">
                <a:solidFill>
                  <a:schemeClr val="bg1"/>
                </a:solidFill>
                <a:latin typeface="Arial" charset="0"/>
                <a:ea typeface="Calibri" charset="0"/>
              </a:rPr>
              <a:t>ingredients</a:t>
            </a:r>
            <a:endParaRPr lang="en-US" sz="2000" noProof="0" dirty="0">
              <a:solidFill>
                <a:schemeClr val="bg1"/>
              </a:solidFill>
            </a:endParaRPr>
          </a:p>
        </p:txBody>
      </p:sp>
      <p:sp>
        <p:nvSpPr>
          <p:cNvPr id="2" name="Rettangolo 1">
            <a:extLst>
              <a:ext uri="{FF2B5EF4-FFF2-40B4-BE49-F238E27FC236}">
                <a16:creationId xmlns:a16="http://schemas.microsoft.com/office/drawing/2014/main" id="{7386B70B-14FC-04D1-A13D-0CCECAC3A5BF}"/>
              </a:ext>
            </a:extLst>
          </p:cNvPr>
          <p:cNvSpPr/>
          <p:nvPr/>
        </p:nvSpPr>
        <p:spPr>
          <a:xfrm>
            <a:off x="741956" y="2173395"/>
            <a:ext cx="3362227" cy="276999"/>
          </a:xfrm>
          <a:prstGeom prst="rect">
            <a:avLst/>
          </a:prstGeom>
          <a:noFill/>
        </p:spPr>
        <p:txBody>
          <a:bodyPr wrap="square">
            <a:spAutoFit/>
          </a:bodyPr>
          <a:lstStyle/>
          <a:p>
            <a:r>
              <a:rPr lang="it-IT" sz="1200" dirty="0">
                <a:effectLst/>
                <a:latin typeface="Avenir Black" panose="02000503020000020003" pitchFamily="2" charset="0"/>
              </a:rPr>
              <a:t>- AMINOETHYL PHOSPHINIC ACID </a:t>
            </a:r>
          </a:p>
        </p:txBody>
      </p:sp>
      <p:sp>
        <p:nvSpPr>
          <p:cNvPr id="3" name="Rettangolo 2">
            <a:extLst>
              <a:ext uri="{FF2B5EF4-FFF2-40B4-BE49-F238E27FC236}">
                <a16:creationId xmlns:a16="http://schemas.microsoft.com/office/drawing/2014/main" id="{A0F6820B-D52D-3ED7-9636-782D50256CFE}"/>
              </a:ext>
            </a:extLst>
          </p:cNvPr>
          <p:cNvSpPr/>
          <p:nvPr/>
        </p:nvSpPr>
        <p:spPr>
          <a:xfrm>
            <a:off x="741956" y="1908694"/>
            <a:ext cx="3362227" cy="276999"/>
          </a:xfrm>
          <a:prstGeom prst="rect">
            <a:avLst/>
          </a:prstGeom>
          <a:noFill/>
        </p:spPr>
        <p:txBody>
          <a:bodyPr wrap="square">
            <a:spAutoFit/>
          </a:bodyPr>
          <a:lstStyle/>
          <a:p>
            <a:r>
              <a:rPr lang="it-IT" sz="1200" dirty="0">
                <a:effectLst/>
                <a:latin typeface="Avenir Black" panose="02000503020000020003" pitchFamily="2" charset="0"/>
              </a:rPr>
              <a:t>- TRANEXAMIC ACID</a:t>
            </a:r>
          </a:p>
        </p:txBody>
      </p:sp>
      <p:sp>
        <p:nvSpPr>
          <p:cNvPr id="11" name="CasellaDiTesto 10">
            <a:extLst>
              <a:ext uri="{FF2B5EF4-FFF2-40B4-BE49-F238E27FC236}">
                <a16:creationId xmlns:a16="http://schemas.microsoft.com/office/drawing/2014/main" id="{0F13B14A-316D-CE8D-84A1-DF4BBFE0FF38}"/>
              </a:ext>
            </a:extLst>
          </p:cNvPr>
          <p:cNvSpPr txBox="1"/>
          <p:nvPr/>
        </p:nvSpPr>
        <p:spPr>
          <a:xfrm>
            <a:off x="838200" y="2514600"/>
            <a:ext cx="3390532" cy="1569660"/>
          </a:xfrm>
          <a:prstGeom prst="rect">
            <a:avLst/>
          </a:prstGeom>
          <a:noFill/>
        </p:spPr>
        <p:txBody>
          <a:bodyPr wrap="square">
            <a:spAutoFit/>
          </a:bodyPr>
          <a:lstStyle/>
          <a:p>
            <a:pPr algn="just"/>
            <a:r>
              <a:rPr lang="en-US" sz="1200" dirty="0">
                <a:latin typeface="Avenir" panose="02000503020000020003" pitchFamily="2" charset="0"/>
                <a:ea typeface="Calibri" panose="020F0502020204030204" pitchFamily="34" charset="0"/>
                <a:cs typeface="Calibri Light" panose="020F0302020204030204" pitchFamily="34" charset="0"/>
              </a:rPr>
              <a:t>stabilizes </a:t>
            </a:r>
            <a:r>
              <a:rPr lang="en-US" sz="1200" dirty="0" err="1">
                <a:latin typeface="Avenir" panose="02000503020000020003" pitchFamily="2" charset="0"/>
                <a:ea typeface="Calibri" panose="020F0502020204030204" pitchFamily="34" charset="0"/>
                <a:cs typeface="Calibri Light" panose="020F0302020204030204" pitchFamily="34" charset="0"/>
              </a:rPr>
              <a:t>DOPAchrome</a:t>
            </a:r>
            <a:r>
              <a:rPr lang="en-US" sz="1200" dirty="0">
                <a:latin typeface="Avenir" panose="02000503020000020003" pitchFamily="2" charset="0"/>
                <a:ea typeface="Calibri" panose="020F0502020204030204" pitchFamily="34" charset="0"/>
                <a:cs typeface="Calibri Light" panose="020F0302020204030204" pitchFamily="34" charset="0"/>
              </a:rPr>
              <a:t> and prevents the further steps of formation of DHI (</a:t>
            </a:r>
            <a:r>
              <a:rPr lang="en-US" sz="1200" dirty="0" err="1">
                <a:latin typeface="Avenir" panose="02000503020000020003" pitchFamily="2" charset="0"/>
                <a:ea typeface="Calibri" panose="020F0502020204030204" pitchFamily="34" charset="0"/>
                <a:cs typeface="Calibri Light" panose="020F0302020204030204" pitchFamily="34" charset="0"/>
              </a:rPr>
              <a:t>dihydroxyindole</a:t>
            </a:r>
            <a:r>
              <a:rPr lang="en-US" sz="1200" dirty="0">
                <a:latin typeface="Avenir" panose="02000503020000020003" pitchFamily="2" charset="0"/>
                <a:ea typeface="Calibri" panose="020F0502020204030204" pitchFamily="34" charset="0"/>
                <a:cs typeface="Calibri Light" panose="020F0302020204030204" pitchFamily="34" charset="0"/>
              </a:rPr>
              <a:t>) or its acid form DHICA. It is a chelating agent as well: binds to metal compounds and prevents their fundamental involvement in the melanin cascade regulation. It has an action on the microcirculation by improving epidermal metabolism. </a:t>
            </a:r>
          </a:p>
        </p:txBody>
      </p:sp>
    </p:spTree>
    <p:extLst>
      <p:ext uri="{BB962C8B-B14F-4D97-AF65-F5344CB8AC3E}">
        <p14:creationId xmlns:p14="http://schemas.microsoft.com/office/powerpoint/2010/main" val="2935071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5BDEF78F-A12C-7089-F035-A9290C16F6C0}"/>
              </a:ext>
            </a:extLst>
          </p:cNvPr>
          <p:cNvSpPr txBox="1"/>
          <p:nvPr/>
        </p:nvSpPr>
        <p:spPr>
          <a:xfrm>
            <a:off x="1295400" y="2084725"/>
            <a:ext cx="4082220" cy="3785652"/>
          </a:xfrm>
          <a:prstGeom prst="rect">
            <a:avLst/>
          </a:prstGeom>
          <a:noFill/>
        </p:spPr>
        <p:txBody>
          <a:bodyPr wrap="square">
            <a:spAutoFit/>
          </a:bodyPr>
          <a:lstStyle/>
          <a:p>
            <a:pPr algn="just"/>
            <a:r>
              <a:rPr lang="en-US" sz="1200" dirty="0">
                <a:latin typeface="Avenir Light" panose="020B0402020203020204" pitchFamily="34" charset="77"/>
              </a:rPr>
              <a:t>Hyperpigmentation is due to increased melanin production and deposition and is manifested as dark spots on the skin; especially on the face, hands, and other parts of the body often exposed to the sun and difficult to hide.</a:t>
            </a:r>
          </a:p>
          <a:p>
            <a:pPr algn="just"/>
            <a:endParaRPr lang="en-US" sz="1200" dirty="0">
              <a:latin typeface="Avenir Light" panose="020B0402020203020204" pitchFamily="34" charset="77"/>
            </a:endParaRPr>
          </a:p>
          <a:p>
            <a:pPr algn="just"/>
            <a:r>
              <a:rPr lang="en-US" sz="1200" dirty="0">
                <a:latin typeface="Avenir Light" panose="020B0402020203020204" pitchFamily="34" charset="77"/>
              </a:rPr>
              <a:t>Hyperpigmentation is caused by an increase of melanin in the basal and </a:t>
            </a:r>
            <a:r>
              <a:rPr lang="en-US" sz="1200" dirty="0" err="1">
                <a:latin typeface="Avenir Light" panose="020B0402020203020204" pitchFamily="34" charset="77"/>
              </a:rPr>
              <a:t>suprabasal</a:t>
            </a:r>
            <a:r>
              <a:rPr lang="en-US" sz="1200" dirty="0">
                <a:latin typeface="Avenir Light" panose="020B0402020203020204" pitchFamily="34" charset="77"/>
              </a:rPr>
              <a:t> layers of the epidermis, and it is associated with a normal or high number of melanocytes. It can be caused by various mechanisms, such as melanin transfer from the epidermis to the dermis, and its accumulation within </a:t>
            </a:r>
            <a:r>
              <a:rPr lang="en-US" sz="1200" dirty="0" err="1">
                <a:latin typeface="Avenir Light" panose="020B0402020203020204" pitchFamily="34" charset="77"/>
              </a:rPr>
              <a:t>melanophages</a:t>
            </a:r>
            <a:r>
              <a:rPr lang="en-US" sz="1200" dirty="0">
                <a:latin typeface="Avenir Light" panose="020B0402020203020204" pitchFamily="34" charset="77"/>
              </a:rPr>
              <a:t> (relating to pigmentary incontinence). It’s commonly seen in inflammatory skin diseases affecting the basal layer and/or junction dermo-epidermal layer.</a:t>
            </a:r>
          </a:p>
          <a:p>
            <a:pPr algn="just"/>
            <a:endParaRPr lang="en-US" sz="1200" dirty="0">
              <a:latin typeface="Avenir Light" panose="020B0402020203020204" pitchFamily="34" charset="77"/>
            </a:endParaRPr>
          </a:p>
          <a:p>
            <a:pPr algn="just"/>
            <a:r>
              <a:rPr lang="en-US" sz="1200" dirty="0">
                <a:latin typeface="Avenir Light" panose="020B0402020203020204" pitchFamily="34" charset="77"/>
              </a:rPr>
              <a:t>The main causes of these disorders are ultraviolet light, chronic inflammation, mechanical irritation of the skin, and an anomalous release of the hormone </a:t>
            </a:r>
            <a:r>
              <a:rPr lang="en-US" sz="1200" dirty="0">
                <a:latin typeface="Arial" panose="020B0604020202020204" pitchFamily="34" charset="0"/>
              </a:rPr>
              <a:t>α</a:t>
            </a:r>
            <a:r>
              <a:rPr lang="en-US" sz="1200" dirty="0">
                <a:latin typeface="Avenir Light" panose="020B0402020203020204" pitchFamily="34" charset="77"/>
              </a:rPr>
              <a:t>-MSH, which stimulates melanocytes.</a:t>
            </a:r>
          </a:p>
        </p:txBody>
      </p:sp>
      <p:pic>
        <p:nvPicPr>
          <p:cNvPr id="5" name="Immagine 4">
            <a:extLst>
              <a:ext uri="{FF2B5EF4-FFF2-40B4-BE49-F238E27FC236}">
                <a16:creationId xmlns:a16="http://schemas.microsoft.com/office/drawing/2014/main" id="{7FDA67CD-539B-66CA-5C9C-C9D0B3FF013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571" t="17141" r="3503" b="1996"/>
          <a:stretch/>
        </p:blipFill>
        <p:spPr>
          <a:xfrm>
            <a:off x="5911020" y="1981200"/>
            <a:ext cx="5076844" cy="3486609"/>
          </a:xfrm>
          <a:prstGeom prst="rect">
            <a:avLst/>
          </a:prstGeom>
          <a:noFill/>
          <a:ln w="38100">
            <a:solidFill>
              <a:schemeClr val="tx1"/>
            </a:solidFill>
          </a:ln>
        </p:spPr>
      </p:pic>
      <p:sp>
        <p:nvSpPr>
          <p:cNvPr id="6" name="CasellaDiTesto 5">
            <a:extLst>
              <a:ext uri="{FF2B5EF4-FFF2-40B4-BE49-F238E27FC236}">
                <a16:creationId xmlns:a16="http://schemas.microsoft.com/office/drawing/2014/main" id="{43794E9A-FA7F-0AEC-F9C0-A9165A398E18}"/>
              </a:ext>
            </a:extLst>
          </p:cNvPr>
          <p:cNvSpPr txBox="1"/>
          <p:nvPr/>
        </p:nvSpPr>
        <p:spPr>
          <a:xfrm>
            <a:off x="6127754" y="5562600"/>
            <a:ext cx="4892065" cy="307777"/>
          </a:xfrm>
          <a:prstGeom prst="rect">
            <a:avLst/>
          </a:prstGeom>
          <a:noFill/>
        </p:spPr>
        <p:txBody>
          <a:bodyPr wrap="square">
            <a:spAutoFit/>
          </a:bodyPr>
          <a:lstStyle/>
          <a:p>
            <a:pPr algn="just"/>
            <a:r>
              <a:rPr lang="it-IT" sz="700" dirty="0" err="1">
                <a:effectLst/>
                <a:latin typeface="Avenir Light" panose="020B0402020203020204" pitchFamily="34" charset="77"/>
              </a:rPr>
              <a:t>Intrinsic</a:t>
            </a:r>
            <a:r>
              <a:rPr lang="it-IT" sz="700" dirty="0">
                <a:effectLst/>
                <a:latin typeface="Avenir Light" panose="020B0402020203020204" pitchFamily="34" charset="77"/>
              </a:rPr>
              <a:t> and </a:t>
            </a:r>
            <a:r>
              <a:rPr lang="it-IT" sz="700" dirty="0" err="1">
                <a:effectLst/>
                <a:latin typeface="Avenir Light" panose="020B0402020203020204" pitchFamily="34" charset="77"/>
              </a:rPr>
              <a:t>extrinsic</a:t>
            </a:r>
            <a:r>
              <a:rPr lang="it-IT" sz="700" dirty="0">
                <a:effectLst/>
                <a:latin typeface="Avenir Light" panose="020B0402020203020204" pitchFamily="34" charset="77"/>
              </a:rPr>
              <a:t> </a:t>
            </a:r>
            <a:r>
              <a:rPr lang="it-IT" sz="700" dirty="0" err="1">
                <a:effectLst/>
                <a:latin typeface="Avenir Light" panose="020B0402020203020204" pitchFamily="34" charset="77"/>
              </a:rPr>
              <a:t>regulation</a:t>
            </a:r>
            <a:r>
              <a:rPr lang="it-IT" sz="700" dirty="0">
                <a:effectLst/>
                <a:latin typeface="Avenir Light" panose="020B0402020203020204" pitchFamily="34" charset="77"/>
              </a:rPr>
              <a:t> of human </a:t>
            </a:r>
            <a:r>
              <a:rPr lang="it-IT" sz="700" dirty="0" err="1">
                <a:effectLst/>
                <a:latin typeface="Avenir Light" panose="020B0402020203020204" pitchFamily="34" charset="77"/>
              </a:rPr>
              <a:t>skin</a:t>
            </a:r>
            <a:r>
              <a:rPr lang="it-IT" sz="700" dirty="0">
                <a:effectLst/>
                <a:latin typeface="Avenir Light" panose="020B0402020203020204" pitchFamily="34" charset="77"/>
              </a:rPr>
              <a:t> </a:t>
            </a:r>
            <a:r>
              <a:rPr lang="it-IT" sz="700" dirty="0" err="1">
                <a:effectLst/>
                <a:latin typeface="Avenir Light" panose="020B0402020203020204" pitchFamily="34" charset="77"/>
              </a:rPr>
              <a:t>melanogenesis</a:t>
            </a:r>
            <a:r>
              <a:rPr lang="it-IT" sz="700" dirty="0">
                <a:effectLst/>
                <a:latin typeface="Avenir Light" panose="020B0402020203020204" pitchFamily="34" charset="77"/>
              </a:rPr>
              <a:t> and </a:t>
            </a:r>
            <a:r>
              <a:rPr lang="it-IT" sz="700" dirty="0" err="1">
                <a:effectLst/>
                <a:latin typeface="Avenir Light" panose="020B0402020203020204" pitchFamily="34" charset="77"/>
              </a:rPr>
              <a:t>Pigmentation</a:t>
            </a:r>
            <a:r>
              <a:rPr lang="it-IT" sz="700" dirty="0">
                <a:effectLst/>
                <a:latin typeface="Avenir Light" panose="020B0402020203020204" pitchFamily="34" charset="77"/>
              </a:rPr>
              <a:t> C. Serre, V. </a:t>
            </a:r>
            <a:r>
              <a:rPr lang="it-IT" sz="700" dirty="0" err="1">
                <a:effectLst/>
                <a:latin typeface="Avenir Light" panose="020B0402020203020204" pitchFamily="34" charset="77"/>
              </a:rPr>
              <a:t>Busuttil</a:t>
            </a:r>
            <a:r>
              <a:rPr lang="it-IT" sz="700" dirty="0">
                <a:effectLst/>
                <a:latin typeface="Avenir Light" panose="020B0402020203020204" pitchFamily="34" charset="77"/>
              </a:rPr>
              <a:t> and J.-M. Botto Global </a:t>
            </a:r>
            <a:r>
              <a:rPr lang="it-IT" sz="700" dirty="0" err="1">
                <a:effectLst/>
                <a:latin typeface="Avenir Light" panose="020B0402020203020204" pitchFamily="34" charset="77"/>
              </a:rPr>
              <a:t>Skin</a:t>
            </a:r>
            <a:r>
              <a:rPr lang="it-IT" sz="700" dirty="0">
                <a:effectLst/>
                <a:latin typeface="Avenir Light" panose="020B0402020203020204" pitchFamily="34" charset="77"/>
              </a:rPr>
              <a:t> </a:t>
            </a:r>
            <a:r>
              <a:rPr lang="it-IT" sz="700" dirty="0" err="1">
                <a:effectLst/>
                <a:latin typeface="Avenir Light" panose="020B0402020203020204" pitchFamily="34" charset="77"/>
              </a:rPr>
              <a:t>Research</a:t>
            </a:r>
            <a:r>
              <a:rPr lang="it-IT" sz="700" dirty="0">
                <a:effectLst/>
                <a:latin typeface="Avenir Light" panose="020B0402020203020204" pitchFamily="34" charset="77"/>
              </a:rPr>
              <a:t> Center, Ashland, 655, </a:t>
            </a:r>
            <a:r>
              <a:rPr lang="it-IT" sz="700" dirty="0" err="1">
                <a:effectLst/>
                <a:latin typeface="Avenir Light" panose="020B0402020203020204" pitchFamily="34" charset="77"/>
              </a:rPr>
              <a:t>route</a:t>
            </a:r>
            <a:r>
              <a:rPr lang="it-IT" sz="700" dirty="0">
                <a:effectLst/>
                <a:latin typeface="Avenir Light" panose="020B0402020203020204" pitchFamily="34" charset="77"/>
              </a:rPr>
              <a:t> </a:t>
            </a:r>
            <a:r>
              <a:rPr lang="it-IT" sz="700" dirty="0" err="1">
                <a:effectLst/>
                <a:latin typeface="Avenir Light" panose="020B0402020203020204" pitchFamily="34" charset="77"/>
              </a:rPr>
              <a:t>du</a:t>
            </a:r>
            <a:r>
              <a:rPr lang="it-IT" sz="700" dirty="0">
                <a:effectLst/>
                <a:latin typeface="Avenir Light" panose="020B0402020203020204" pitchFamily="34" charset="77"/>
              </a:rPr>
              <a:t> Pin </a:t>
            </a:r>
            <a:r>
              <a:rPr lang="it-IT" sz="700" dirty="0" err="1">
                <a:effectLst/>
                <a:latin typeface="Avenir Light" panose="020B0402020203020204" pitchFamily="34" charset="77"/>
              </a:rPr>
              <a:t>Montard</a:t>
            </a:r>
            <a:r>
              <a:rPr lang="it-IT" sz="700" dirty="0">
                <a:effectLst/>
                <a:latin typeface="Avenir Light" panose="020B0402020203020204" pitchFamily="34" charset="77"/>
              </a:rPr>
              <a:t>, Sophia </a:t>
            </a:r>
            <a:r>
              <a:rPr lang="it-IT" sz="700" dirty="0" err="1">
                <a:effectLst/>
                <a:latin typeface="Avenir Light" panose="020B0402020203020204" pitchFamily="34" charset="77"/>
              </a:rPr>
              <a:t>Antipolis</a:t>
            </a:r>
            <a:r>
              <a:rPr lang="it-IT" sz="700" dirty="0">
                <a:effectLst/>
                <a:latin typeface="Avenir Light" panose="020B0402020203020204" pitchFamily="34" charset="77"/>
              </a:rPr>
              <a:t> 06904, France</a:t>
            </a:r>
          </a:p>
        </p:txBody>
      </p:sp>
      <p:sp>
        <p:nvSpPr>
          <p:cNvPr id="7" name="CasellaDiTesto 6">
            <a:extLst>
              <a:ext uri="{FF2B5EF4-FFF2-40B4-BE49-F238E27FC236}">
                <a16:creationId xmlns:a16="http://schemas.microsoft.com/office/drawing/2014/main" id="{FA2E12BC-C983-200F-83BA-72CA9C222252}"/>
              </a:ext>
            </a:extLst>
          </p:cNvPr>
          <p:cNvSpPr txBox="1"/>
          <p:nvPr/>
        </p:nvSpPr>
        <p:spPr>
          <a:xfrm>
            <a:off x="1295400" y="1295400"/>
            <a:ext cx="9733720" cy="369332"/>
          </a:xfrm>
          <a:prstGeom prst="rect">
            <a:avLst/>
          </a:prstGeom>
          <a:solidFill>
            <a:srgbClr val="85C5D7"/>
          </a:solidFill>
          <a:ln>
            <a:noFill/>
          </a:ln>
        </p:spPr>
        <p:txBody>
          <a:bodyPr wrap="square">
            <a:spAutoFit/>
          </a:bodyPr>
          <a:lstStyle/>
          <a:p>
            <a:pPr algn="ctr"/>
            <a:r>
              <a:rPr lang="it-IT" dirty="0">
                <a:latin typeface="Avenir Book" panose="02000503020000020003" pitchFamily="2" charset="0"/>
              </a:rPr>
              <a:t>HYPERPIGMENTATION &amp; SKIN SPOTS</a:t>
            </a:r>
            <a:endParaRPr lang="it-IT" dirty="0">
              <a:effectLst/>
              <a:latin typeface="Avenir Book" panose="02000503020000020003" pitchFamily="2" charset="0"/>
            </a:endParaRPr>
          </a:p>
        </p:txBody>
      </p:sp>
      <p:sp>
        <p:nvSpPr>
          <p:cNvPr id="8" name="CasellaDiTesto 7">
            <a:extLst>
              <a:ext uri="{FF2B5EF4-FFF2-40B4-BE49-F238E27FC236}">
                <a16:creationId xmlns:a16="http://schemas.microsoft.com/office/drawing/2014/main" id="{94B610FC-9806-0B1E-5519-18C4884138A2}"/>
              </a:ext>
            </a:extLst>
          </p:cNvPr>
          <p:cNvSpPr txBox="1"/>
          <p:nvPr/>
        </p:nvSpPr>
        <p:spPr>
          <a:xfrm>
            <a:off x="3114260" y="487136"/>
            <a:ext cx="6096000" cy="461665"/>
          </a:xfrm>
          <a:prstGeom prst="rect">
            <a:avLst/>
          </a:prstGeom>
          <a:noFill/>
        </p:spPr>
        <p:txBody>
          <a:bodyPr wrap="square">
            <a:spAutoFit/>
          </a:bodyPr>
          <a:lstStyle/>
          <a:p>
            <a:pPr algn="ctr"/>
            <a:r>
              <a:rPr lang="it-IT" sz="2400" b="1" dirty="0">
                <a:latin typeface="Avenir Heavy" panose="02000503020000020003" pitchFamily="2" charset="0"/>
              </a:rPr>
              <a:t>MELANOGENESIS</a:t>
            </a:r>
            <a:endParaRPr lang="it-IT" sz="2400" dirty="0"/>
          </a:p>
        </p:txBody>
      </p:sp>
    </p:spTree>
    <p:extLst>
      <p:ext uri="{BB962C8B-B14F-4D97-AF65-F5344CB8AC3E}">
        <p14:creationId xmlns:p14="http://schemas.microsoft.com/office/powerpoint/2010/main" val="40181067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FAD0AE-0788-2C1A-A712-6B3769BBC4CC}"/>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44B2374C-D0E2-C5B9-CCEA-BE94A351589C}"/>
              </a:ext>
            </a:extLst>
          </p:cNvPr>
          <p:cNvSpPr txBox="1"/>
          <p:nvPr/>
        </p:nvSpPr>
        <p:spPr>
          <a:xfrm>
            <a:off x="741956" y="1219200"/>
            <a:ext cx="3301702" cy="307777"/>
          </a:xfrm>
          <a:prstGeom prst="rect">
            <a:avLst/>
          </a:prstGeom>
          <a:solidFill>
            <a:srgbClr val="85C5D7"/>
          </a:solidFill>
          <a:ln>
            <a:noFill/>
          </a:ln>
        </p:spPr>
        <p:txBody>
          <a:bodyPr wrap="square">
            <a:spAutoFit/>
          </a:bodyPr>
          <a:lstStyle/>
          <a:p>
            <a:r>
              <a:rPr lang="it-IT" sz="1400" dirty="0">
                <a:solidFill>
                  <a:schemeClr val="bg1"/>
                </a:solidFill>
                <a:effectLst/>
                <a:latin typeface="Avenir Medium" panose="02000503020000020003" pitchFamily="2" charset="0"/>
              </a:rPr>
              <a:t>MELANOGENIC ENZYME BLOCKERS</a:t>
            </a:r>
          </a:p>
        </p:txBody>
      </p:sp>
      <p:sp>
        <p:nvSpPr>
          <p:cNvPr id="5" name="CasellaDiTesto 4">
            <a:extLst>
              <a:ext uri="{FF2B5EF4-FFF2-40B4-BE49-F238E27FC236}">
                <a16:creationId xmlns:a16="http://schemas.microsoft.com/office/drawing/2014/main" id="{34C3E23E-236C-3191-2C8E-9D34E8C551C3}"/>
              </a:ext>
            </a:extLst>
          </p:cNvPr>
          <p:cNvSpPr txBox="1"/>
          <p:nvPr/>
        </p:nvSpPr>
        <p:spPr>
          <a:xfrm>
            <a:off x="741956" y="1524717"/>
            <a:ext cx="3429000" cy="276999"/>
          </a:xfrm>
          <a:prstGeom prst="rect">
            <a:avLst/>
          </a:prstGeom>
          <a:noFill/>
          <a:ln>
            <a:noFill/>
          </a:ln>
        </p:spPr>
        <p:txBody>
          <a:bodyPr wrap="square">
            <a:spAutoFit/>
          </a:bodyPr>
          <a:lstStyle/>
          <a:p>
            <a:pPr algn="just"/>
            <a:r>
              <a:rPr lang="it-IT" sz="1200" b="1" dirty="0" err="1">
                <a:effectLst/>
                <a:latin typeface="Avenir" panose="02000503020000020003" pitchFamily="2" charset="0"/>
              </a:rPr>
              <a:t>Tyrosinase</a:t>
            </a:r>
            <a:r>
              <a:rPr lang="it-IT" sz="1200" b="1" dirty="0">
                <a:effectLst/>
                <a:latin typeface="Avenir" panose="02000503020000020003" pitchFamily="2" charset="0"/>
              </a:rPr>
              <a:t> </a:t>
            </a:r>
            <a:r>
              <a:rPr lang="it-IT" sz="1200" b="1" dirty="0" err="1">
                <a:effectLst/>
                <a:latin typeface="Avenir" panose="02000503020000020003" pitchFamily="2" charset="0"/>
              </a:rPr>
              <a:t>inhibitors</a:t>
            </a:r>
            <a:endParaRPr lang="it-IT" sz="1200" dirty="0">
              <a:effectLst/>
              <a:latin typeface="Avenir" panose="02000503020000020003" pitchFamily="2" charset="0"/>
            </a:endParaRPr>
          </a:p>
        </p:txBody>
      </p:sp>
      <p:pic>
        <p:nvPicPr>
          <p:cNvPr id="7" name="Immagine 6">
            <a:extLst>
              <a:ext uri="{FF2B5EF4-FFF2-40B4-BE49-F238E27FC236}">
                <a16:creationId xmlns:a16="http://schemas.microsoft.com/office/drawing/2014/main" id="{6AC6F352-70E3-3A9D-53B5-BC55C3495EF6}"/>
              </a:ext>
            </a:extLst>
          </p:cNvPr>
          <p:cNvPicPr>
            <a:picLocks noChangeAspect="1"/>
          </p:cNvPicPr>
          <p:nvPr/>
        </p:nvPicPr>
        <p:blipFill rotWithShape="1">
          <a:blip r:embed="rId2">
            <a:extLst>
              <a:ext uri="{28A0092B-C50C-407E-A947-70E740481C1C}">
                <a14:useLocalDpi xmlns:a14="http://schemas.microsoft.com/office/drawing/2010/main" val="0"/>
              </a:ext>
            </a:extLst>
          </a:blip>
          <a:srcRect l="12425" t="26538" r="198" b="10025"/>
          <a:stretch/>
        </p:blipFill>
        <p:spPr>
          <a:xfrm rot="16200000">
            <a:off x="7726881" y="1525776"/>
            <a:ext cx="6056579" cy="2931467"/>
          </a:xfrm>
          <a:prstGeom prst="rect">
            <a:avLst/>
          </a:prstGeom>
        </p:spPr>
      </p:pic>
      <p:pic>
        <p:nvPicPr>
          <p:cNvPr id="8" name="Immagine 7">
            <a:extLst>
              <a:ext uri="{FF2B5EF4-FFF2-40B4-BE49-F238E27FC236}">
                <a16:creationId xmlns:a16="http://schemas.microsoft.com/office/drawing/2014/main" id="{FD312F7D-6B0A-BEC0-FF70-260ABA0E5E70}"/>
              </a:ext>
            </a:extLst>
          </p:cNvPr>
          <p:cNvPicPr>
            <a:picLocks noChangeAspect="1"/>
          </p:cNvPicPr>
          <p:nvPr/>
        </p:nvPicPr>
        <p:blipFill rotWithShape="1">
          <a:blip r:embed="rId3">
            <a:extLst>
              <a:ext uri="{28A0092B-C50C-407E-A947-70E740481C1C}">
                <a14:useLocalDpi xmlns:a14="http://schemas.microsoft.com/office/drawing/2010/main" val="0"/>
              </a:ext>
            </a:extLst>
          </a:blip>
          <a:srcRect l="33095" r="35428"/>
          <a:stretch/>
        </p:blipFill>
        <p:spPr>
          <a:xfrm>
            <a:off x="8458200" y="599163"/>
            <a:ext cx="1781479" cy="5659673"/>
          </a:xfrm>
          <a:prstGeom prst="rect">
            <a:avLst/>
          </a:prstGeom>
        </p:spPr>
      </p:pic>
      <p:sp>
        <p:nvSpPr>
          <p:cNvPr id="9" name="Rettangolo 8">
            <a:extLst>
              <a:ext uri="{FF2B5EF4-FFF2-40B4-BE49-F238E27FC236}">
                <a16:creationId xmlns:a16="http://schemas.microsoft.com/office/drawing/2014/main" id="{795DF879-C5A7-1AC3-4E87-FB36C995F302}"/>
              </a:ext>
            </a:extLst>
          </p:cNvPr>
          <p:cNvSpPr/>
          <p:nvPr/>
        </p:nvSpPr>
        <p:spPr>
          <a:xfrm>
            <a:off x="741956" y="304800"/>
            <a:ext cx="7716244" cy="400110"/>
          </a:xfrm>
          <a:prstGeom prst="rect">
            <a:avLst/>
          </a:prstGeom>
          <a:solidFill>
            <a:srgbClr val="012755"/>
          </a:solidFill>
        </p:spPr>
        <p:txBody>
          <a:bodyPr wrap="square">
            <a:spAutoFit/>
          </a:bodyPr>
          <a:lstStyle/>
          <a:p>
            <a:pPr algn="ctr">
              <a:spcAft>
                <a:spcPts val="1735"/>
              </a:spcAft>
            </a:pPr>
            <a:r>
              <a:rPr lang="en-US" sz="2000" b="1" spc="300" dirty="0">
                <a:solidFill>
                  <a:schemeClr val="bg1"/>
                </a:solidFill>
                <a:latin typeface="Arial" charset="0"/>
                <a:ea typeface="Calibri" charset="0"/>
              </a:rPr>
              <a:t>HOME CREAM</a:t>
            </a:r>
            <a:r>
              <a:rPr lang="en-US" sz="2000" b="1" spc="300" noProof="0" dirty="0">
                <a:solidFill>
                  <a:schemeClr val="bg1"/>
                </a:solidFill>
                <a:latin typeface="Arial" charset="0"/>
                <a:ea typeface="Calibri" charset="0"/>
              </a:rPr>
              <a:t> </a:t>
            </a:r>
            <a:r>
              <a:rPr lang="en-US" sz="2000" spc="300" dirty="0">
                <a:solidFill>
                  <a:schemeClr val="bg1"/>
                </a:solidFill>
                <a:latin typeface="Arial" charset="0"/>
                <a:ea typeface="Calibri" charset="0"/>
              </a:rPr>
              <a:t>ingredients</a:t>
            </a:r>
            <a:endParaRPr lang="en-US" sz="2000" noProof="0" dirty="0">
              <a:solidFill>
                <a:schemeClr val="bg1"/>
              </a:solidFill>
            </a:endParaRPr>
          </a:p>
        </p:txBody>
      </p:sp>
      <p:sp>
        <p:nvSpPr>
          <p:cNvPr id="2" name="Rettangolo 1">
            <a:extLst>
              <a:ext uri="{FF2B5EF4-FFF2-40B4-BE49-F238E27FC236}">
                <a16:creationId xmlns:a16="http://schemas.microsoft.com/office/drawing/2014/main" id="{732CBE96-C9DF-8571-FE89-E75BB6DA1E4A}"/>
              </a:ext>
            </a:extLst>
          </p:cNvPr>
          <p:cNvSpPr/>
          <p:nvPr/>
        </p:nvSpPr>
        <p:spPr>
          <a:xfrm>
            <a:off x="741956" y="2173395"/>
            <a:ext cx="3362227" cy="276999"/>
          </a:xfrm>
          <a:prstGeom prst="rect">
            <a:avLst/>
          </a:prstGeom>
          <a:noFill/>
        </p:spPr>
        <p:txBody>
          <a:bodyPr wrap="square">
            <a:spAutoFit/>
          </a:bodyPr>
          <a:lstStyle/>
          <a:p>
            <a:r>
              <a:rPr lang="it-IT" sz="1200" dirty="0">
                <a:effectLst/>
                <a:latin typeface="Avenir Black" panose="02000503020000020003" pitchFamily="2" charset="0"/>
              </a:rPr>
              <a:t>- AMINOETHYL PHOSPHINIC ACID </a:t>
            </a:r>
          </a:p>
        </p:txBody>
      </p:sp>
      <p:sp>
        <p:nvSpPr>
          <p:cNvPr id="3" name="Rettangolo 2">
            <a:extLst>
              <a:ext uri="{FF2B5EF4-FFF2-40B4-BE49-F238E27FC236}">
                <a16:creationId xmlns:a16="http://schemas.microsoft.com/office/drawing/2014/main" id="{8FD61B3E-5A46-5269-BF35-A160ED029456}"/>
              </a:ext>
            </a:extLst>
          </p:cNvPr>
          <p:cNvSpPr/>
          <p:nvPr/>
        </p:nvSpPr>
        <p:spPr>
          <a:xfrm>
            <a:off x="741956" y="1908694"/>
            <a:ext cx="3362227" cy="276999"/>
          </a:xfrm>
          <a:prstGeom prst="rect">
            <a:avLst/>
          </a:prstGeom>
          <a:noFill/>
        </p:spPr>
        <p:txBody>
          <a:bodyPr wrap="square">
            <a:spAutoFit/>
          </a:bodyPr>
          <a:lstStyle/>
          <a:p>
            <a:r>
              <a:rPr lang="it-IT" sz="1200" dirty="0">
                <a:effectLst/>
                <a:latin typeface="Avenir Black" panose="02000503020000020003" pitchFamily="2" charset="0"/>
              </a:rPr>
              <a:t>- TRANEXAMIC ACID</a:t>
            </a:r>
          </a:p>
        </p:txBody>
      </p:sp>
      <p:sp>
        <p:nvSpPr>
          <p:cNvPr id="6" name="Rettangolo 5">
            <a:extLst>
              <a:ext uri="{FF2B5EF4-FFF2-40B4-BE49-F238E27FC236}">
                <a16:creationId xmlns:a16="http://schemas.microsoft.com/office/drawing/2014/main" id="{95186651-71EF-3A98-26C9-F4F73091F086}"/>
              </a:ext>
            </a:extLst>
          </p:cNvPr>
          <p:cNvSpPr/>
          <p:nvPr/>
        </p:nvSpPr>
        <p:spPr>
          <a:xfrm>
            <a:off x="741956" y="2438096"/>
            <a:ext cx="3362227" cy="276999"/>
          </a:xfrm>
          <a:prstGeom prst="rect">
            <a:avLst/>
          </a:prstGeom>
          <a:noFill/>
        </p:spPr>
        <p:txBody>
          <a:bodyPr wrap="square">
            <a:spAutoFit/>
          </a:bodyPr>
          <a:lstStyle/>
          <a:p>
            <a:r>
              <a:rPr lang="it-IT" sz="1200" dirty="0">
                <a:effectLst/>
                <a:latin typeface="Avenir Black" panose="02000503020000020003" pitchFamily="2" charset="0"/>
              </a:rPr>
              <a:t>- ARBUTIN</a:t>
            </a:r>
          </a:p>
        </p:txBody>
      </p:sp>
      <p:sp>
        <p:nvSpPr>
          <p:cNvPr id="10" name="CasellaDiTesto 9">
            <a:extLst>
              <a:ext uri="{FF2B5EF4-FFF2-40B4-BE49-F238E27FC236}">
                <a16:creationId xmlns:a16="http://schemas.microsoft.com/office/drawing/2014/main" id="{4B74D42D-5520-671E-B573-73882A092726}"/>
              </a:ext>
            </a:extLst>
          </p:cNvPr>
          <p:cNvSpPr txBox="1"/>
          <p:nvPr/>
        </p:nvSpPr>
        <p:spPr>
          <a:xfrm>
            <a:off x="812639" y="2732680"/>
            <a:ext cx="3411500" cy="1015663"/>
          </a:xfrm>
          <a:prstGeom prst="rect">
            <a:avLst/>
          </a:prstGeom>
          <a:noFill/>
        </p:spPr>
        <p:txBody>
          <a:bodyPr wrap="square">
            <a:spAutoFit/>
          </a:bodyPr>
          <a:lstStyle/>
          <a:p>
            <a:pPr algn="just"/>
            <a:r>
              <a:rPr lang="en-US" sz="1200" dirty="0">
                <a:latin typeface="Avenir" panose="02000503020000020003" pitchFamily="2" charset="0"/>
                <a:ea typeface="Calibri" panose="020F0502020204030204" pitchFamily="34" charset="0"/>
                <a:cs typeface="Calibri Light" panose="020F0302020204030204" pitchFamily="34" charset="0"/>
              </a:rPr>
              <a:t>is a glycoside that competes with DOPA at its receptor site of tyrosinase enzyme, acting as a substrate. It has good antioxidant capabilities as well, helping to reduce the amount of free radicals generated by UV rays. </a:t>
            </a:r>
          </a:p>
        </p:txBody>
      </p:sp>
    </p:spTree>
    <p:extLst>
      <p:ext uri="{BB962C8B-B14F-4D97-AF65-F5344CB8AC3E}">
        <p14:creationId xmlns:p14="http://schemas.microsoft.com/office/powerpoint/2010/main" val="27451666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2FFCC0-EE27-6642-A37B-6FB11F976F9F}"/>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7290A6AD-2602-7CA8-0FCC-5069FC6C2FB8}"/>
              </a:ext>
            </a:extLst>
          </p:cNvPr>
          <p:cNvSpPr txBox="1"/>
          <p:nvPr/>
        </p:nvSpPr>
        <p:spPr>
          <a:xfrm>
            <a:off x="741956" y="1219200"/>
            <a:ext cx="3301702" cy="307777"/>
          </a:xfrm>
          <a:prstGeom prst="rect">
            <a:avLst/>
          </a:prstGeom>
          <a:solidFill>
            <a:srgbClr val="85C5D7"/>
          </a:solidFill>
          <a:ln>
            <a:noFill/>
          </a:ln>
        </p:spPr>
        <p:txBody>
          <a:bodyPr wrap="square">
            <a:spAutoFit/>
          </a:bodyPr>
          <a:lstStyle/>
          <a:p>
            <a:r>
              <a:rPr lang="it-IT" sz="1400" dirty="0">
                <a:solidFill>
                  <a:schemeClr val="bg1"/>
                </a:solidFill>
                <a:effectLst/>
                <a:latin typeface="Avenir Medium" panose="02000503020000020003" pitchFamily="2" charset="0"/>
              </a:rPr>
              <a:t>MELANOGENIC ENZYME BLOCKERS</a:t>
            </a:r>
          </a:p>
        </p:txBody>
      </p:sp>
      <p:sp>
        <p:nvSpPr>
          <p:cNvPr id="5" name="CasellaDiTesto 4">
            <a:extLst>
              <a:ext uri="{FF2B5EF4-FFF2-40B4-BE49-F238E27FC236}">
                <a16:creationId xmlns:a16="http://schemas.microsoft.com/office/drawing/2014/main" id="{1428687D-5AA7-1AC3-B2EF-681279EE1EE3}"/>
              </a:ext>
            </a:extLst>
          </p:cNvPr>
          <p:cNvSpPr txBox="1"/>
          <p:nvPr/>
        </p:nvSpPr>
        <p:spPr>
          <a:xfrm>
            <a:off x="741956" y="1524717"/>
            <a:ext cx="3429000" cy="276999"/>
          </a:xfrm>
          <a:prstGeom prst="rect">
            <a:avLst/>
          </a:prstGeom>
          <a:noFill/>
          <a:ln>
            <a:noFill/>
          </a:ln>
        </p:spPr>
        <p:txBody>
          <a:bodyPr wrap="square">
            <a:spAutoFit/>
          </a:bodyPr>
          <a:lstStyle/>
          <a:p>
            <a:pPr algn="just"/>
            <a:r>
              <a:rPr lang="it-IT" sz="1200" b="1" dirty="0" err="1">
                <a:effectLst/>
                <a:latin typeface="Avenir" panose="02000503020000020003" pitchFamily="2" charset="0"/>
              </a:rPr>
              <a:t>Tyrosinase</a:t>
            </a:r>
            <a:r>
              <a:rPr lang="it-IT" sz="1200" b="1" dirty="0">
                <a:effectLst/>
                <a:latin typeface="Avenir" panose="02000503020000020003" pitchFamily="2" charset="0"/>
              </a:rPr>
              <a:t> </a:t>
            </a:r>
            <a:r>
              <a:rPr lang="it-IT" sz="1200" b="1" dirty="0" err="1">
                <a:effectLst/>
                <a:latin typeface="Avenir" panose="02000503020000020003" pitchFamily="2" charset="0"/>
              </a:rPr>
              <a:t>inhibitors</a:t>
            </a:r>
            <a:endParaRPr lang="it-IT" sz="1200" dirty="0">
              <a:effectLst/>
              <a:latin typeface="Avenir" panose="02000503020000020003" pitchFamily="2" charset="0"/>
            </a:endParaRPr>
          </a:p>
        </p:txBody>
      </p:sp>
      <p:pic>
        <p:nvPicPr>
          <p:cNvPr id="7" name="Immagine 6">
            <a:extLst>
              <a:ext uri="{FF2B5EF4-FFF2-40B4-BE49-F238E27FC236}">
                <a16:creationId xmlns:a16="http://schemas.microsoft.com/office/drawing/2014/main" id="{D18C9E91-FB67-6BD3-6AAE-3A24B32A8412}"/>
              </a:ext>
            </a:extLst>
          </p:cNvPr>
          <p:cNvPicPr>
            <a:picLocks noChangeAspect="1"/>
          </p:cNvPicPr>
          <p:nvPr/>
        </p:nvPicPr>
        <p:blipFill rotWithShape="1">
          <a:blip r:embed="rId2">
            <a:extLst>
              <a:ext uri="{28A0092B-C50C-407E-A947-70E740481C1C}">
                <a14:useLocalDpi xmlns:a14="http://schemas.microsoft.com/office/drawing/2010/main" val="0"/>
              </a:ext>
            </a:extLst>
          </a:blip>
          <a:srcRect l="12425" t="26538" r="198" b="10025"/>
          <a:stretch/>
        </p:blipFill>
        <p:spPr>
          <a:xfrm rot="16200000">
            <a:off x="7726881" y="1525776"/>
            <a:ext cx="6056579" cy="2931467"/>
          </a:xfrm>
          <a:prstGeom prst="rect">
            <a:avLst/>
          </a:prstGeom>
        </p:spPr>
      </p:pic>
      <p:pic>
        <p:nvPicPr>
          <p:cNvPr id="8" name="Immagine 7">
            <a:extLst>
              <a:ext uri="{FF2B5EF4-FFF2-40B4-BE49-F238E27FC236}">
                <a16:creationId xmlns:a16="http://schemas.microsoft.com/office/drawing/2014/main" id="{311B1ED8-F6D1-F05A-3AAA-08AA20D1B5B3}"/>
              </a:ext>
            </a:extLst>
          </p:cNvPr>
          <p:cNvPicPr>
            <a:picLocks noChangeAspect="1"/>
          </p:cNvPicPr>
          <p:nvPr/>
        </p:nvPicPr>
        <p:blipFill rotWithShape="1">
          <a:blip r:embed="rId3">
            <a:extLst>
              <a:ext uri="{28A0092B-C50C-407E-A947-70E740481C1C}">
                <a14:useLocalDpi xmlns:a14="http://schemas.microsoft.com/office/drawing/2010/main" val="0"/>
              </a:ext>
            </a:extLst>
          </a:blip>
          <a:srcRect l="33095" r="35428"/>
          <a:stretch/>
        </p:blipFill>
        <p:spPr>
          <a:xfrm>
            <a:off x="8458200" y="599163"/>
            <a:ext cx="1781479" cy="5659673"/>
          </a:xfrm>
          <a:prstGeom prst="rect">
            <a:avLst/>
          </a:prstGeom>
        </p:spPr>
      </p:pic>
      <p:sp>
        <p:nvSpPr>
          <p:cNvPr id="9" name="Rettangolo 8">
            <a:extLst>
              <a:ext uri="{FF2B5EF4-FFF2-40B4-BE49-F238E27FC236}">
                <a16:creationId xmlns:a16="http://schemas.microsoft.com/office/drawing/2014/main" id="{3920398C-3C3F-9BBE-D575-5B7361DD89CA}"/>
              </a:ext>
            </a:extLst>
          </p:cNvPr>
          <p:cNvSpPr/>
          <p:nvPr/>
        </p:nvSpPr>
        <p:spPr>
          <a:xfrm>
            <a:off x="741956" y="304800"/>
            <a:ext cx="7716244" cy="400110"/>
          </a:xfrm>
          <a:prstGeom prst="rect">
            <a:avLst/>
          </a:prstGeom>
          <a:solidFill>
            <a:srgbClr val="012755"/>
          </a:solidFill>
        </p:spPr>
        <p:txBody>
          <a:bodyPr wrap="square">
            <a:spAutoFit/>
          </a:bodyPr>
          <a:lstStyle/>
          <a:p>
            <a:pPr algn="ctr">
              <a:spcAft>
                <a:spcPts val="1735"/>
              </a:spcAft>
            </a:pPr>
            <a:r>
              <a:rPr lang="en-US" sz="2000" b="1" spc="300" dirty="0">
                <a:solidFill>
                  <a:schemeClr val="bg1"/>
                </a:solidFill>
                <a:latin typeface="Arial" charset="0"/>
                <a:ea typeface="Calibri" charset="0"/>
              </a:rPr>
              <a:t>HOME CREAM</a:t>
            </a:r>
            <a:r>
              <a:rPr lang="en-US" sz="2000" b="1" spc="300" noProof="0" dirty="0">
                <a:solidFill>
                  <a:schemeClr val="bg1"/>
                </a:solidFill>
                <a:latin typeface="Arial" charset="0"/>
                <a:ea typeface="Calibri" charset="0"/>
              </a:rPr>
              <a:t> </a:t>
            </a:r>
            <a:r>
              <a:rPr lang="en-US" sz="2000" spc="300" dirty="0">
                <a:solidFill>
                  <a:schemeClr val="bg1"/>
                </a:solidFill>
                <a:latin typeface="Arial" charset="0"/>
                <a:ea typeface="Calibri" charset="0"/>
              </a:rPr>
              <a:t>ingredients</a:t>
            </a:r>
            <a:endParaRPr lang="en-US" sz="2000" noProof="0" dirty="0">
              <a:solidFill>
                <a:schemeClr val="bg1"/>
              </a:solidFill>
            </a:endParaRPr>
          </a:p>
        </p:txBody>
      </p:sp>
      <p:sp>
        <p:nvSpPr>
          <p:cNvPr id="2" name="Rettangolo 1">
            <a:extLst>
              <a:ext uri="{FF2B5EF4-FFF2-40B4-BE49-F238E27FC236}">
                <a16:creationId xmlns:a16="http://schemas.microsoft.com/office/drawing/2014/main" id="{54094E02-1C7E-FF3F-46B1-3EC7718B129D}"/>
              </a:ext>
            </a:extLst>
          </p:cNvPr>
          <p:cNvSpPr/>
          <p:nvPr/>
        </p:nvSpPr>
        <p:spPr>
          <a:xfrm>
            <a:off x="741956" y="2173395"/>
            <a:ext cx="3362227" cy="276999"/>
          </a:xfrm>
          <a:prstGeom prst="rect">
            <a:avLst/>
          </a:prstGeom>
          <a:noFill/>
        </p:spPr>
        <p:txBody>
          <a:bodyPr wrap="square">
            <a:spAutoFit/>
          </a:bodyPr>
          <a:lstStyle/>
          <a:p>
            <a:r>
              <a:rPr lang="it-IT" sz="1200" dirty="0">
                <a:effectLst/>
                <a:latin typeface="Avenir Black" panose="02000503020000020003" pitchFamily="2" charset="0"/>
              </a:rPr>
              <a:t>- AMINOETHYL PHOSPHINIC ACID </a:t>
            </a:r>
          </a:p>
        </p:txBody>
      </p:sp>
      <p:sp>
        <p:nvSpPr>
          <p:cNvPr id="3" name="Rettangolo 2">
            <a:extLst>
              <a:ext uri="{FF2B5EF4-FFF2-40B4-BE49-F238E27FC236}">
                <a16:creationId xmlns:a16="http://schemas.microsoft.com/office/drawing/2014/main" id="{22D66087-842C-4D7E-322F-E36471A342D1}"/>
              </a:ext>
            </a:extLst>
          </p:cNvPr>
          <p:cNvSpPr/>
          <p:nvPr/>
        </p:nvSpPr>
        <p:spPr>
          <a:xfrm>
            <a:off x="741956" y="1908694"/>
            <a:ext cx="3362227" cy="276999"/>
          </a:xfrm>
          <a:prstGeom prst="rect">
            <a:avLst/>
          </a:prstGeom>
          <a:noFill/>
        </p:spPr>
        <p:txBody>
          <a:bodyPr wrap="square">
            <a:spAutoFit/>
          </a:bodyPr>
          <a:lstStyle/>
          <a:p>
            <a:r>
              <a:rPr lang="it-IT" sz="1200" dirty="0">
                <a:effectLst/>
                <a:latin typeface="Avenir Black" panose="02000503020000020003" pitchFamily="2" charset="0"/>
              </a:rPr>
              <a:t>- TRANEXAMIC ACID</a:t>
            </a:r>
          </a:p>
        </p:txBody>
      </p:sp>
      <p:sp>
        <p:nvSpPr>
          <p:cNvPr id="6" name="Rettangolo 5">
            <a:extLst>
              <a:ext uri="{FF2B5EF4-FFF2-40B4-BE49-F238E27FC236}">
                <a16:creationId xmlns:a16="http://schemas.microsoft.com/office/drawing/2014/main" id="{EE7998D8-18AE-82BA-5377-60AEC115FCCB}"/>
              </a:ext>
            </a:extLst>
          </p:cNvPr>
          <p:cNvSpPr/>
          <p:nvPr/>
        </p:nvSpPr>
        <p:spPr>
          <a:xfrm>
            <a:off x="741956" y="2438096"/>
            <a:ext cx="3362227" cy="276999"/>
          </a:xfrm>
          <a:prstGeom prst="rect">
            <a:avLst/>
          </a:prstGeom>
          <a:noFill/>
        </p:spPr>
        <p:txBody>
          <a:bodyPr wrap="square">
            <a:spAutoFit/>
          </a:bodyPr>
          <a:lstStyle/>
          <a:p>
            <a:r>
              <a:rPr lang="it-IT" sz="1200" dirty="0">
                <a:effectLst/>
                <a:latin typeface="Avenir Black" panose="02000503020000020003" pitchFamily="2" charset="0"/>
              </a:rPr>
              <a:t>- ARBUTIN</a:t>
            </a:r>
          </a:p>
        </p:txBody>
      </p:sp>
      <p:sp>
        <p:nvSpPr>
          <p:cNvPr id="11" name="Rettangolo 10">
            <a:extLst>
              <a:ext uri="{FF2B5EF4-FFF2-40B4-BE49-F238E27FC236}">
                <a16:creationId xmlns:a16="http://schemas.microsoft.com/office/drawing/2014/main" id="{119CA239-E6E2-3C79-7FE3-DDAF18A1AC95}"/>
              </a:ext>
            </a:extLst>
          </p:cNvPr>
          <p:cNvSpPr/>
          <p:nvPr/>
        </p:nvSpPr>
        <p:spPr>
          <a:xfrm>
            <a:off x="741956" y="2702797"/>
            <a:ext cx="3362227" cy="276999"/>
          </a:xfrm>
          <a:prstGeom prst="rect">
            <a:avLst/>
          </a:prstGeom>
          <a:noFill/>
        </p:spPr>
        <p:txBody>
          <a:bodyPr wrap="square">
            <a:spAutoFit/>
          </a:bodyPr>
          <a:lstStyle/>
          <a:p>
            <a:r>
              <a:rPr lang="it-IT" sz="1200" dirty="0">
                <a:effectLst/>
                <a:latin typeface="Avenir Black" panose="02000503020000020003" pitchFamily="2" charset="0"/>
              </a:rPr>
              <a:t>- </a:t>
            </a:r>
            <a:r>
              <a:rPr lang="it-IT" sz="1200" dirty="0">
                <a:latin typeface="Avenir Black" panose="02000503020000020003" pitchFamily="2" charset="0"/>
              </a:rPr>
              <a:t>OLIGOPEPTIDE-34</a:t>
            </a:r>
            <a:endParaRPr lang="it-IT" sz="1200" dirty="0">
              <a:effectLst/>
              <a:latin typeface="Avenir Black" panose="02000503020000020003" pitchFamily="2" charset="0"/>
            </a:endParaRPr>
          </a:p>
        </p:txBody>
      </p:sp>
    </p:spTree>
    <p:extLst>
      <p:ext uri="{BB962C8B-B14F-4D97-AF65-F5344CB8AC3E}">
        <p14:creationId xmlns:p14="http://schemas.microsoft.com/office/powerpoint/2010/main" val="2894721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D96D0E-7F0E-1F42-9231-C6C22A0AF5AD}"/>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A9767295-1326-252E-EAC8-7277573623E6}"/>
              </a:ext>
            </a:extLst>
          </p:cNvPr>
          <p:cNvSpPr txBox="1"/>
          <p:nvPr/>
        </p:nvSpPr>
        <p:spPr>
          <a:xfrm>
            <a:off x="741956" y="1219200"/>
            <a:ext cx="3301702" cy="307777"/>
          </a:xfrm>
          <a:prstGeom prst="rect">
            <a:avLst/>
          </a:prstGeom>
          <a:solidFill>
            <a:srgbClr val="85C5D7"/>
          </a:solidFill>
          <a:ln>
            <a:noFill/>
          </a:ln>
        </p:spPr>
        <p:txBody>
          <a:bodyPr wrap="square">
            <a:spAutoFit/>
          </a:bodyPr>
          <a:lstStyle/>
          <a:p>
            <a:r>
              <a:rPr lang="it-IT" sz="1400" dirty="0">
                <a:solidFill>
                  <a:schemeClr val="bg1"/>
                </a:solidFill>
                <a:effectLst/>
                <a:latin typeface="Avenir Medium" panose="02000503020000020003" pitchFamily="2" charset="0"/>
              </a:rPr>
              <a:t>MELANOGENIC ENZYME BLOCKERS</a:t>
            </a:r>
          </a:p>
        </p:txBody>
      </p:sp>
      <p:sp>
        <p:nvSpPr>
          <p:cNvPr id="5" name="CasellaDiTesto 4">
            <a:extLst>
              <a:ext uri="{FF2B5EF4-FFF2-40B4-BE49-F238E27FC236}">
                <a16:creationId xmlns:a16="http://schemas.microsoft.com/office/drawing/2014/main" id="{78A6FA0A-412A-19DA-7D97-170DCC8158D4}"/>
              </a:ext>
            </a:extLst>
          </p:cNvPr>
          <p:cNvSpPr txBox="1"/>
          <p:nvPr/>
        </p:nvSpPr>
        <p:spPr>
          <a:xfrm>
            <a:off x="741956" y="1524717"/>
            <a:ext cx="3429000" cy="276999"/>
          </a:xfrm>
          <a:prstGeom prst="rect">
            <a:avLst/>
          </a:prstGeom>
          <a:noFill/>
          <a:ln>
            <a:noFill/>
          </a:ln>
        </p:spPr>
        <p:txBody>
          <a:bodyPr wrap="square">
            <a:spAutoFit/>
          </a:bodyPr>
          <a:lstStyle/>
          <a:p>
            <a:pPr algn="just"/>
            <a:r>
              <a:rPr lang="it-IT" sz="1200" b="1" dirty="0" err="1">
                <a:effectLst/>
                <a:latin typeface="Avenir" panose="02000503020000020003" pitchFamily="2" charset="0"/>
              </a:rPr>
              <a:t>Tyrosinase</a:t>
            </a:r>
            <a:r>
              <a:rPr lang="it-IT" sz="1200" b="1" dirty="0">
                <a:effectLst/>
                <a:latin typeface="Avenir" panose="02000503020000020003" pitchFamily="2" charset="0"/>
              </a:rPr>
              <a:t> </a:t>
            </a:r>
            <a:r>
              <a:rPr lang="it-IT" sz="1200" b="1" dirty="0" err="1">
                <a:effectLst/>
                <a:latin typeface="Avenir" panose="02000503020000020003" pitchFamily="2" charset="0"/>
              </a:rPr>
              <a:t>inhibitors</a:t>
            </a:r>
            <a:endParaRPr lang="it-IT" sz="1200" dirty="0">
              <a:effectLst/>
              <a:latin typeface="Avenir" panose="02000503020000020003" pitchFamily="2" charset="0"/>
            </a:endParaRPr>
          </a:p>
        </p:txBody>
      </p:sp>
      <p:pic>
        <p:nvPicPr>
          <p:cNvPr id="7" name="Immagine 6">
            <a:extLst>
              <a:ext uri="{FF2B5EF4-FFF2-40B4-BE49-F238E27FC236}">
                <a16:creationId xmlns:a16="http://schemas.microsoft.com/office/drawing/2014/main" id="{007C5EC1-E8B1-1875-0139-6661A19BFAE9}"/>
              </a:ext>
            </a:extLst>
          </p:cNvPr>
          <p:cNvPicPr>
            <a:picLocks noChangeAspect="1"/>
          </p:cNvPicPr>
          <p:nvPr/>
        </p:nvPicPr>
        <p:blipFill rotWithShape="1">
          <a:blip r:embed="rId2">
            <a:extLst>
              <a:ext uri="{28A0092B-C50C-407E-A947-70E740481C1C}">
                <a14:useLocalDpi xmlns:a14="http://schemas.microsoft.com/office/drawing/2010/main" val="0"/>
              </a:ext>
            </a:extLst>
          </a:blip>
          <a:srcRect l="12425" t="26538" r="198" b="10025"/>
          <a:stretch/>
        </p:blipFill>
        <p:spPr>
          <a:xfrm rot="16200000">
            <a:off x="7726881" y="1525776"/>
            <a:ext cx="6056579" cy="2931467"/>
          </a:xfrm>
          <a:prstGeom prst="rect">
            <a:avLst/>
          </a:prstGeom>
        </p:spPr>
      </p:pic>
      <p:pic>
        <p:nvPicPr>
          <p:cNvPr id="8" name="Immagine 7">
            <a:extLst>
              <a:ext uri="{FF2B5EF4-FFF2-40B4-BE49-F238E27FC236}">
                <a16:creationId xmlns:a16="http://schemas.microsoft.com/office/drawing/2014/main" id="{4303FC6B-8F44-9E27-709B-0E8FDB2E05C7}"/>
              </a:ext>
            </a:extLst>
          </p:cNvPr>
          <p:cNvPicPr>
            <a:picLocks noChangeAspect="1"/>
          </p:cNvPicPr>
          <p:nvPr/>
        </p:nvPicPr>
        <p:blipFill rotWithShape="1">
          <a:blip r:embed="rId3">
            <a:extLst>
              <a:ext uri="{28A0092B-C50C-407E-A947-70E740481C1C}">
                <a14:useLocalDpi xmlns:a14="http://schemas.microsoft.com/office/drawing/2010/main" val="0"/>
              </a:ext>
            </a:extLst>
          </a:blip>
          <a:srcRect l="33095" r="35428"/>
          <a:stretch/>
        </p:blipFill>
        <p:spPr>
          <a:xfrm>
            <a:off x="8458200" y="599163"/>
            <a:ext cx="1781479" cy="5659673"/>
          </a:xfrm>
          <a:prstGeom prst="rect">
            <a:avLst/>
          </a:prstGeom>
        </p:spPr>
      </p:pic>
      <p:sp>
        <p:nvSpPr>
          <p:cNvPr id="9" name="Rettangolo 8">
            <a:extLst>
              <a:ext uri="{FF2B5EF4-FFF2-40B4-BE49-F238E27FC236}">
                <a16:creationId xmlns:a16="http://schemas.microsoft.com/office/drawing/2014/main" id="{7F7401FE-61E6-BFF1-D4E6-27D2AAA804A3}"/>
              </a:ext>
            </a:extLst>
          </p:cNvPr>
          <p:cNvSpPr/>
          <p:nvPr/>
        </p:nvSpPr>
        <p:spPr>
          <a:xfrm>
            <a:off x="741956" y="304800"/>
            <a:ext cx="7716244" cy="400110"/>
          </a:xfrm>
          <a:prstGeom prst="rect">
            <a:avLst/>
          </a:prstGeom>
          <a:solidFill>
            <a:srgbClr val="012755"/>
          </a:solidFill>
        </p:spPr>
        <p:txBody>
          <a:bodyPr wrap="square">
            <a:spAutoFit/>
          </a:bodyPr>
          <a:lstStyle/>
          <a:p>
            <a:pPr algn="ctr">
              <a:spcAft>
                <a:spcPts val="1735"/>
              </a:spcAft>
            </a:pPr>
            <a:r>
              <a:rPr lang="en-US" sz="2000" b="1" spc="300" dirty="0">
                <a:solidFill>
                  <a:schemeClr val="bg1"/>
                </a:solidFill>
                <a:latin typeface="Arial" charset="0"/>
                <a:ea typeface="Calibri" charset="0"/>
              </a:rPr>
              <a:t>HOME CREAM</a:t>
            </a:r>
            <a:r>
              <a:rPr lang="en-US" sz="2000" b="1" spc="300" noProof="0" dirty="0">
                <a:solidFill>
                  <a:schemeClr val="bg1"/>
                </a:solidFill>
                <a:latin typeface="Arial" charset="0"/>
                <a:ea typeface="Calibri" charset="0"/>
              </a:rPr>
              <a:t> </a:t>
            </a:r>
            <a:r>
              <a:rPr lang="en-US" sz="2000" spc="300" dirty="0">
                <a:solidFill>
                  <a:schemeClr val="bg1"/>
                </a:solidFill>
                <a:latin typeface="Arial" charset="0"/>
                <a:ea typeface="Calibri" charset="0"/>
              </a:rPr>
              <a:t>ingredients</a:t>
            </a:r>
            <a:endParaRPr lang="en-US" sz="2000" noProof="0" dirty="0">
              <a:solidFill>
                <a:schemeClr val="bg1"/>
              </a:solidFill>
            </a:endParaRPr>
          </a:p>
        </p:txBody>
      </p:sp>
      <p:sp>
        <p:nvSpPr>
          <p:cNvPr id="2" name="Rettangolo 1">
            <a:extLst>
              <a:ext uri="{FF2B5EF4-FFF2-40B4-BE49-F238E27FC236}">
                <a16:creationId xmlns:a16="http://schemas.microsoft.com/office/drawing/2014/main" id="{0CB4F64E-15D5-3B19-3617-85E9C1EFD9CD}"/>
              </a:ext>
            </a:extLst>
          </p:cNvPr>
          <p:cNvSpPr/>
          <p:nvPr/>
        </p:nvSpPr>
        <p:spPr>
          <a:xfrm>
            <a:off x="741956" y="2173395"/>
            <a:ext cx="3362227" cy="276999"/>
          </a:xfrm>
          <a:prstGeom prst="rect">
            <a:avLst/>
          </a:prstGeom>
          <a:noFill/>
        </p:spPr>
        <p:txBody>
          <a:bodyPr wrap="square">
            <a:spAutoFit/>
          </a:bodyPr>
          <a:lstStyle/>
          <a:p>
            <a:r>
              <a:rPr lang="it-IT" sz="1200" dirty="0">
                <a:effectLst/>
                <a:latin typeface="Avenir Black" panose="02000503020000020003" pitchFamily="2" charset="0"/>
              </a:rPr>
              <a:t>- AMINOETHYL PHOSPHINIC ACID </a:t>
            </a:r>
          </a:p>
        </p:txBody>
      </p:sp>
      <p:sp>
        <p:nvSpPr>
          <p:cNvPr id="3" name="Rettangolo 2">
            <a:extLst>
              <a:ext uri="{FF2B5EF4-FFF2-40B4-BE49-F238E27FC236}">
                <a16:creationId xmlns:a16="http://schemas.microsoft.com/office/drawing/2014/main" id="{ACEE0965-8C7E-080B-76BB-20645EEF309E}"/>
              </a:ext>
            </a:extLst>
          </p:cNvPr>
          <p:cNvSpPr/>
          <p:nvPr/>
        </p:nvSpPr>
        <p:spPr>
          <a:xfrm>
            <a:off x="741956" y="1908694"/>
            <a:ext cx="3362227" cy="276999"/>
          </a:xfrm>
          <a:prstGeom prst="rect">
            <a:avLst/>
          </a:prstGeom>
          <a:noFill/>
        </p:spPr>
        <p:txBody>
          <a:bodyPr wrap="square">
            <a:spAutoFit/>
          </a:bodyPr>
          <a:lstStyle/>
          <a:p>
            <a:r>
              <a:rPr lang="it-IT" sz="1200" dirty="0">
                <a:effectLst/>
                <a:latin typeface="Avenir Black" panose="02000503020000020003" pitchFamily="2" charset="0"/>
              </a:rPr>
              <a:t>- TRANEXAMIC ACID</a:t>
            </a:r>
          </a:p>
        </p:txBody>
      </p:sp>
      <p:sp>
        <p:nvSpPr>
          <p:cNvPr id="6" name="Rettangolo 5">
            <a:extLst>
              <a:ext uri="{FF2B5EF4-FFF2-40B4-BE49-F238E27FC236}">
                <a16:creationId xmlns:a16="http://schemas.microsoft.com/office/drawing/2014/main" id="{F5521298-4655-9225-9093-CE1E706E6151}"/>
              </a:ext>
            </a:extLst>
          </p:cNvPr>
          <p:cNvSpPr/>
          <p:nvPr/>
        </p:nvSpPr>
        <p:spPr>
          <a:xfrm>
            <a:off x="741956" y="2438096"/>
            <a:ext cx="3362227" cy="276999"/>
          </a:xfrm>
          <a:prstGeom prst="rect">
            <a:avLst/>
          </a:prstGeom>
          <a:noFill/>
        </p:spPr>
        <p:txBody>
          <a:bodyPr wrap="square">
            <a:spAutoFit/>
          </a:bodyPr>
          <a:lstStyle/>
          <a:p>
            <a:r>
              <a:rPr lang="it-IT" sz="1200" dirty="0">
                <a:effectLst/>
                <a:latin typeface="Avenir Black" panose="02000503020000020003" pitchFamily="2" charset="0"/>
              </a:rPr>
              <a:t>- ARBUTIN</a:t>
            </a:r>
          </a:p>
        </p:txBody>
      </p:sp>
      <p:sp>
        <p:nvSpPr>
          <p:cNvPr id="11" name="Rettangolo 10">
            <a:extLst>
              <a:ext uri="{FF2B5EF4-FFF2-40B4-BE49-F238E27FC236}">
                <a16:creationId xmlns:a16="http://schemas.microsoft.com/office/drawing/2014/main" id="{EE3A4EF9-304A-7B9B-6A86-41DA3E0F163F}"/>
              </a:ext>
            </a:extLst>
          </p:cNvPr>
          <p:cNvSpPr/>
          <p:nvPr/>
        </p:nvSpPr>
        <p:spPr>
          <a:xfrm>
            <a:off x="741956" y="2702797"/>
            <a:ext cx="3362227" cy="276999"/>
          </a:xfrm>
          <a:prstGeom prst="rect">
            <a:avLst/>
          </a:prstGeom>
          <a:noFill/>
        </p:spPr>
        <p:txBody>
          <a:bodyPr wrap="square">
            <a:spAutoFit/>
          </a:bodyPr>
          <a:lstStyle/>
          <a:p>
            <a:r>
              <a:rPr lang="it-IT" sz="1200" dirty="0">
                <a:effectLst/>
                <a:latin typeface="Avenir Black" panose="02000503020000020003" pitchFamily="2" charset="0"/>
              </a:rPr>
              <a:t>- </a:t>
            </a:r>
            <a:r>
              <a:rPr lang="it-IT" sz="1200" dirty="0">
                <a:latin typeface="Avenir Black" panose="02000503020000020003" pitchFamily="2" charset="0"/>
              </a:rPr>
              <a:t>OLIGOPEPTIDE-34</a:t>
            </a:r>
            <a:endParaRPr lang="it-IT" sz="1200" dirty="0">
              <a:effectLst/>
              <a:latin typeface="Avenir Black" panose="02000503020000020003" pitchFamily="2" charset="0"/>
            </a:endParaRPr>
          </a:p>
        </p:txBody>
      </p:sp>
      <p:sp>
        <p:nvSpPr>
          <p:cNvPr id="10" name="Rettangolo 9">
            <a:extLst>
              <a:ext uri="{FF2B5EF4-FFF2-40B4-BE49-F238E27FC236}">
                <a16:creationId xmlns:a16="http://schemas.microsoft.com/office/drawing/2014/main" id="{3AF22702-DEE5-BD98-37F5-FAB0E873FDDB}"/>
              </a:ext>
            </a:extLst>
          </p:cNvPr>
          <p:cNvSpPr/>
          <p:nvPr/>
        </p:nvSpPr>
        <p:spPr>
          <a:xfrm>
            <a:off x="741956" y="2967498"/>
            <a:ext cx="3362227" cy="276999"/>
          </a:xfrm>
          <a:prstGeom prst="rect">
            <a:avLst/>
          </a:prstGeom>
          <a:noFill/>
        </p:spPr>
        <p:txBody>
          <a:bodyPr wrap="square">
            <a:spAutoFit/>
          </a:bodyPr>
          <a:lstStyle/>
          <a:p>
            <a:r>
              <a:rPr lang="it-IT" sz="1200" b="1" dirty="0">
                <a:effectLst/>
                <a:latin typeface="Avenir Black" panose="02000503020000020003" pitchFamily="2" charset="0"/>
              </a:rPr>
              <a:t>- GLABRIDIN</a:t>
            </a:r>
          </a:p>
        </p:txBody>
      </p:sp>
      <p:sp>
        <p:nvSpPr>
          <p:cNvPr id="12" name="CasellaDiTesto 11">
            <a:extLst>
              <a:ext uri="{FF2B5EF4-FFF2-40B4-BE49-F238E27FC236}">
                <a16:creationId xmlns:a16="http://schemas.microsoft.com/office/drawing/2014/main" id="{32835C67-052F-03A2-E481-2D5B524C4E7F}"/>
              </a:ext>
            </a:extLst>
          </p:cNvPr>
          <p:cNvSpPr txBox="1"/>
          <p:nvPr/>
        </p:nvSpPr>
        <p:spPr>
          <a:xfrm>
            <a:off x="838200" y="3200400"/>
            <a:ext cx="3390530" cy="3162661"/>
          </a:xfrm>
          <a:prstGeom prst="rect">
            <a:avLst/>
          </a:prstGeom>
          <a:noFill/>
        </p:spPr>
        <p:txBody>
          <a:bodyPr wrap="square">
            <a:spAutoFit/>
          </a:bodyPr>
          <a:lstStyle/>
          <a:p>
            <a:pPr algn="just">
              <a:lnSpc>
                <a:spcPct val="107000"/>
              </a:lnSpc>
              <a:spcAft>
                <a:spcPts val="800"/>
              </a:spcAft>
            </a:pPr>
            <a:r>
              <a:rPr lang="en-US" sz="1200" dirty="0">
                <a:latin typeface="Avenir" panose="02000503020000020003" pitchFamily="2" charset="0"/>
                <a:ea typeface="Calibri" panose="020F0502020204030204" pitchFamily="34" charset="0"/>
                <a:cs typeface="Calibri Light" panose="020F0302020204030204" pitchFamily="34" charset="0"/>
              </a:rPr>
              <a:t>is a natural licorice derivative and an extremely powerful depigmenting agent.</a:t>
            </a:r>
          </a:p>
          <a:p>
            <a:pPr algn="just">
              <a:lnSpc>
                <a:spcPct val="107000"/>
              </a:lnSpc>
              <a:spcAft>
                <a:spcPts val="800"/>
              </a:spcAft>
            </a:pPr>
            <a:r>
              <a:rPr lang="en-US" sz="1200" dirty="0">
                <a:latin typeface="Avenir" panose="02000503020000020003" pitchFamily="2" charset="0"/>
                <a:ea typeface="Calibri" panose="020F0502020204030204" pitchFamily="34" charset="0"/>
                <a:cs typeface="Calibri Light" panose="020F0302020204030204" pitchFamily="34" charset="0"/>
              </a:rPr>
              <a:t>It’s an example of non-competitive tyrosinase inhibition; this means the binding site does not coincide with the substrate binding site (see arbutin or tranexamic acid), but it involves another portion of the enzyme.</a:t>
            </a:r>
          </a:p>
          <a:p>
            <a:pPr algn="just">
              <a:lnSpc>
                <a:spcPct val="107000"/>
              </a:lnSpc>
              <a:spcAft>
                <a:spcPts val="800"/>
              </a:spcAft>
            </a:pPr>
            <a:r>
              <a:rPr lang="en-US" sz="1200" dirty="0">
                <a:latin typeface="Avenir" panose="02000503020000020003" pitchFamily="2" charset="0"/>
                <a:ea typeface="Calibri" panose="020F0502020204030204" pitchFamily="34" charset="0"/>
                <a:cs typeface="Calibri Light" panose="020F0302020204030204" pitchFamily="34" charset="0"/>
              </a:rPr>
              <a:t>Anti-inflammatory effects of </a:t>
            </a:r>
            <a:r>
              <a:rPr lang="en-US" sz="1200" dirty="0" err="1">
                <a:latin typeface="Avenir" panose="02000503020000020003" pitchFamily="2" charset="0"/>
                <a:ea typeface="Calibri" panose="020F0502020204030204" pitchFamily="34" charset="0"/>
                <a:cs typeface="Calibri Light" panose="020F0302020204030204" pitchFamily="34" charset="0"/>
              </a:rPr>
              <a:t>glabridin</a:t>
            </a:r>
            <a:r>
              <a:rPr lang="en-US" sz="1200" dirty="0">
                <a:latin typeface="Avenir" panose="02000503020000020003" pitchFamily="2" charset="0"/>
                <a:ea typeface="Calibri" panose="020F0502020204030204" pitchFamily="34" charset="0"/>
                <a:cs typeface="Calibri Light" panose="020F0302020204030204" pitchFamily="34" charset="0"/>
              </a:rPr>
              <a:t> in vitro were also shown by its inhibition of superoxide anion productions and cyclooxygenase activities. These data indicated that </a:t>
            </a:r>
            <a:r>
              <a:rPr lang="en-US" sz="1200" dirty="0" err="1">
                <a:latin typeface="Avenir" panose="02000503020000020003" pitchFamily="2" charset="0"/>
                <a:ea typeface="Calibri" panose="020F0502020204030204" pitchFamily="34" charset="0"/>
                <a:cs typeface="Calibri Light" panose="020F0302020204030204" pitchFamily="34" charset="0"/>
              </a:rPr>
              <a:t>glabridin</a:t>
            </a:r>
            <a:r>
              <a:rPr lang="en-US" sz="1200" dirty="0">
                <a:latin typeface="Avenir" panose="02000503020000020003" pitchFamily="2" charset="0"/>
                <a:ea typeface="Calibri" panose="020F0502020204030204" pitchFamily="34" charset="0"/>
                <a:cs typeface="Calibri Light" panose="020F0302020204030204" pitchFamily="34" charset="0"/>
              </a:rPr>
              <a:t> is a unique compound possessing more than one function.</a:t>
            </a:r>
          </a:p>
          <a:p>
            <a:pPr algn="just">
              <a:lnSpc>
                <a:spcPct val="107000"/>
              </a:lnSpc>
              <a:spcAft>
                <a:spcPts val="800"/>
              </a:spcAft>
            </a:pPr>
            <a:endParaRPr lang="en-US" sz="1200" dirty="0">
              <a:latin typeface="Avenir" panose="02000503020000020003" pitchFamily="2" charset="0"/>
              <a:ea typeface="Calibri" panose="020F0502020204030204" pitchFamily="34" charset="0"/>
              <a:cs typeface="Calibri Light" panose="020F0302020204030204" pitchFamily="34" charset="0"/>
            </a:endParaRPr>
          </a:p>
        </p:txBody>
      </p:sp>
    </p:spTree>
    <p:extLst>
      <p:ext uri="{BB962C8B-B14F-4D97-AF65-F5344CB8AC3E}">
        <p14:creationId xmlns:p14="http://schemas.microsoft.com/office/powerpoint/2010/main" val="37122657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604F14-2418-08D8-A50F-7E184B80D27D}"/>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A79EAA9A-5B0F-FAC3-70DB-9165F97EBD36}"/>
              </a:ext>
            </a:extLst>
          </p:cNvPr>
          <p:cNvSpPr txBox="1"/>
          <p:nvPr/>
        </p:nvSpPr>
        <p:spPr>
          <a:xfrm>
            <a:off x="741956" y="1219200"/>
            <a:ext cx="3301702" cy="307777"/>
          </a:xfrm>
          <a:prstGeom prst="rect">
            <a:avLst/>
          </a:prstGeom>
          <a:solidFill>
            <a:srgbClr val="85C5D7"/>
          </a:solidFill>
          <a:ln>
            <a:noFill/>
          </a:ln>
        </p:spPr>
        <p:txBody>
          <a:bodyPr wrap="square">
            <a:spAutoFit/>
          </a:bodyPr>
          <a:lstStyle/>
          <a:p>
            <a:r>
              <a:rPr lang="it-IT" sz="1400" dirty="0">
                <a:solidFill>
                  <a:schemeClr val="bg1"/>
                </a:solidFill>
                <a:effectLst/>
                <a:latin typeface="Avenir Medium" panose="02000503020000020003" pitchFamily="2" charset="0"/>
              </a:rPr>
              <a:t>MELANOGENIC ENZYME BLOCKERS</a:t>
            </a:r>
          </a:p>
        </p:txBody>
      </p:sp>
      <p:sp>
        <p:nvSpPr>
          <p:cNvPr id="5" name="CasellaDiTesto 4">
            <a:extLst>
              <a:ext uri="{FF2B5EF4-FFF2-40B4-BE49-F238E27FC236}">
                <a16:creationId xmlns:a16="http://schemas.microsoft.com/office/drawing/2014/main" id="{B6596B2A-B386-86E4-704D-2A7B2F49F5DB}"/>
              </a:ext>
            </a:extLst>
          </p:cNvPr>
          <p:cNvSpPr txBox="1"/>
          <p:nvPr/>
        </p:nvSpPr>
        <p:spPr>
          <a:xfrm>
            <a:off x="741956" y="1524717"/>
            <a:ext cx="3429000" cy="276999"/>
          </a:xfrm>
          <a:prstGeom prst="rect">
            <a:avLst/>
          </a:prstGeom>
          <a:noFill/>
          <a:ln>
            <a:noFill/>
          </a:ln>
        </p:spPr>
        <p:txBody>
          <a:bodyPr wrap="square">
            <a:spAutoFit/>
          </a:bodyPr>
          <a:lstStyle/>
          <a:p>
            <a:pPr algn="just"/>
            <a:r>
              <a:rPr lang="it-IT" sz="1200" b="1" dirty="0" err="1">
                <a:effectLst/>
                <a:latin typeface="Avenir" panose="02000503020000020003" pitchFamily="2" charset="0"/>
              </a:rPr>
              <a:t>Tyrosinase</a:t>
            </a:r>
            <a:r>
              <a:rPr lang="it-IT" sz="1200" b="1" dirty="0">
                <a:effectLst/>
                <a:latin typeface="Avenir" panose="02000503020000020003" pitchFamily="2" charset="0"/>
              </a:rPr>
              <a:t> </a:t>
            </a:r>
            <a:r>
              <a:rPr lang="it-IT" sz="1200" b="1" dirty="0" err="1">
                <a:effectLst/>
                <a:latin typeface="Avenir" panose="02000503020000020003" pitchFamily="2" charset="0"/>
              </a:rPr>
              <a:t>inhibitors</a:t>
            </a:r>
            <a:endParaRPr lang="it-IT" sz="1200" dirty="0">
              <a:effectLst/>
              <a:latin typeface="Avenir" panose="02000503020000020003" pitchFamily="2" charset="0"/>
            </a:endParaRPr>
          </a:p>
        </p:txBody>
      </p:sp>
      <p:pic>
        <p:nvPicPr>
          <p:cNvPr id="7" name="Immagine 6">
            <a:extLst>
              <a:ext uri="{FF2B5EF4-FFF2-40B4-BE49-F238E27FC236}">
                <a16:creationId xmlns:a16="http://schemas.microsoft.com/office/drawing/2014/main" id="{D2C4B47E-6E6F-D165-98E6-4DF55A045CF6}"/>
              </a:ext>
            </a:extLst>
          </p:cNvPr>
          <p:cNvPicPr>
            <a:picLocks noChangeAspect="1"/>
          </p:cNvPicPr>
          <p:nvPr/>
        </p:nvPicPr>
        <p:blipFill rotWithShape="1">
          <a:blip r:embed="rId2">
            <a:extLst>
              <a:ext uri="{28A0092B-C50C-407E-A947-70E740481C1C}">
                <a14:useLocalDpi xmlns:a14="http://schemas.microsoft.com/office/drawing/2010/main" val="0"/>
              </a:ext>
            </a:extLst>
          </a:blip>
          <a:srcRect l="12425" t="26538" r="198" b="10025"/>
          <a:stretch/>
        </p:blipFill>
        <p:spPr>
          <a:xfrm rot="16200000">
            <a:off x="7726881" y="1525776"/>
            <a:ext cx="6056579" cy="2931467"/>
          </a:xfrm>
          <a:prstGeom prst="rect">
            <a:avLst/>
          </a:prstGeom>
        </p:spPr>
      </p:pic>
      <p:pic>
        <p:nvPicPr>
          <p:cNvPr id="8" name="Immagine 7">
            <a:extLst>
              <a:ext uri="{FF2B5EF4-FFF2-40B4-BE49-F238E27FC236}">
                <a16:creationId xmlns:a16="http://schemas.microsoft.com/office/drawing/2014/main" id="{3BA9BDA2-5791-2814-6811-CE69A4E5AD63}"/>
              </a:ext>
            </a:extLst>
          </p:cNvPr>
          <p:cNvPicPr>
            <a:picLocks noChangeAspect="1"/>
          </p:cNvPicPr>
          <p:nvPr/>
        </p:nvPicPr>
        <p:blipFill rotWithShape="1">
          <a:blip r:embed="rId3">
            <a:extLst>
              <a:ext uri="{28A0092B-C50C-407E-A947-70E740481C1C}">
                <a14:useLocalDpi xmlns:a14="http://schemas.microsoft.com/office/drawing/2010/main" val="0"/>
              </a:ext>
            </a:extLst>
          </a:blip>
          <a:srcRect l="33095" r="35428"/>
          <a:stretch/>
        </p:blipFill>
        <p:spPr>
          <a:xfrm>
            <a:off x="8458200" y="599163"/>
            <a:ext cx="1781479" cy="5659673"/>
          </a:xfrm>
          <a:prstGeom prst="rect">
            <a:avLst/>
          </a:prstGeom>
        </p:spPr>
      </p:pic>
      <p:sp>
        <p:nvSpPr>
          <p:cNvPr id="9" name="Rettangolo 8">
            <a:extLst>
              <a:ext uri="{FF2B5EF4-FFF2-40B4-BE49-F238E27FC236}">
                <a16:creationId xmlns:a16="http://schemas.microsoft.com/office/drawing/2014/main" id="{776B2513-66D5-6154-922E-711EAEA98DC3}"/>
              </a:ext>
            </a:extLst>
          </p:cNvPr>
          <p:cNvSpPr/>
          <p:nvPr/>
        </p:nvSpPr>
        <p:spPr>
          <a:xfrm>
            <a:off x="741956" y="304800"/>
            <a:ext cx="7716244" cy="400110"/>
          </a:xfrm>
          <a:prstGeom prst="rect">
            <a:avLst/>
          </a:prstGeom>
          <a:solidFill>
            <a:srgbClr val="012755"/>
          </a:solidFill>
        </p:spPr>
        <p:txBody>
          <a:bodyPr wrap="square">
            <a:spAutoFit/>
          </a:bodyPr>
          <a:lstStyle/>
          <a:p>
            <a:pPr algn="ctr">
              <a:spcAft>
                <a:spcPts val="1735"/>
              </a:spcAft>
            </a:pPr>
            <a:r>
              <a:rPr lang="en-US" sz="2000" b="1" spc="300" dirty="0">
                <a:solidFill>
                  <a:schemeClr val="bg1"/>
                </a:solidFill>
                <a:latin typeface="Arial" charset="0"/>
                <a:ea typeface="Calibri" charset="0"/>
              </a:rPr>
              <a:t>HOME CREAM</a:t>
            </a:r>
            <a:r>
              <a:rPr lang="en-US" sz="2000" b="1" spc="300" noProof="0" dirty="0">
                <a:solidFill>
                  <a:schemeClr val="bg1"/>
                </a:solidFill>
                <a:latin typeface="Arial" charset="0"/>
                <a:ea typeface="Calibri" charset="0"/>
              </a:rPr>
              <a:t> </a:t>
            </a:r>
            <a:r>
              <a:rPr lang="en-US" sz="2000" spc="300" dirty="0">
                <a:solidFill>
                  <a:schemeClr val="bg1"/>
                </a:solidFill>
                <a:latin typeface="Arial" charset="0"/>
                <a:ea typeface="Calibri" charset="0"/>
              </a:rPr>
              <a:t>ingredients</a:t>
            </a:r>
            <a:endParaRPr lang="en-US" sz="2000" noProof="0" dirty="0">
              <a:solidFill>
                <a:schemeClr val="bg1"/>
              </a:solidFill>
            </a:endParaRPr>
          </a:p>
        </p:txBody>
      </p:sp>
      <p:sp>
        <p:nvSpPr>
          <p:cNvPr id="2" name="Rettangolo 1">
            <a:extLst>
              <a:ext uri="{FF2B5EF4-FFF2-40B4-BE49-F238E27FC236}">
                <a16:creationId xmlns:a16="http://schemas.microsoft.com/office/drawing/2014/main" id="{9FA4FE09-6C66-F8BE-12AB-5D6A512CCDB8}"/>
              </a:ext>
            </a:extLst>
          </p:cNvPr>
          <p:cNvSpPr/>
          <p:nvPr/>
        </p:nvSpPr>
        <p:spPr>
          <a:xfrm>
            <a:off x="741956" y="2173395"/>
            <a:ext cx="3362227" cy="276999"/>
          </a:xfrm>
          <a:prstGeom prst="rect">
            <a:avLst/>
          </a:prstGeom>
          <a:noFill/>
        </p:spPr>
        <p:txBody>
          <a:bodyPr wrap="square">
            <a:spAutoFit/>
          </a:bodyPr>
          <a:lstStyle/>
          <a:p>
            <a:r>
              <a:rPr lang="it-IT" sz="1200" dirty="0">
                <a:effectLst/>
                <a:latin typeface="Avenir Black" panose="02000503020000020003" pitchFamily="2" charset="0"/>
              </a:rPr>
              <a:t>- AMINOETHYL PHOSPHINIC ACID </a:t>
            </a:r>
          </a:p>
        </p:txBody>
      </p:sp>
      <p:sp>
        <p:nvSpPr>
          <p:cNvPr id="3" name="Rettangolo 2">
            <a:extLst>
              <a:ext uri="{FF2B5EF4-FFF2-40B4-BE49-F238E27FC236}">
                <a16:creationId xmlns:a16="http://schemas.microsoft.com/office/drawing/2014/main" id="{8796E211-9D22-62C9-B588-C5F63EFAE1B9}"/>
              </a:ext>
            </a:extLst>
          </p:cNvPr>
          <p:cNvSpPr/>
          <p:nvPr/>
        </p:nvSpPr>
        <p:spPr>
          <a:xfrm>
            <a:off x="741956" y="1908694"/>
            <a:ext cx="3362227" cy="276999"/>
          </a:xfrm>
          <a:prstGeom prst="rect">
            <a:avLst/>
          </a:prstGeom>
          <a:noFill/>
        </p:spPr>
        <p:txBody>
          <a:bodyPr wrap="square">
            <a:spAutoFit/>
          </a:bodyPr>
          <a:lstStyle/>
          <a:p>
            <a:r>
              <a:rPr lang="it-IT" sz="1200" dirty="0">
                <a:effectLst/>
                <a:latin typeface="Avenir Black" panose="02000503020000020003" pitchFamily="2" charset="0"/>
              </a:rPr>
              <a:t>- TRANEXAMIC ACID</a:t>
            </a:r>
          </a:p>
        </p:txBody>
      </p:sp>
      <p:sp>
        <p:nvSpPr>
          <p:cNvPr id="6" name="Rettangolo 5">
            <a:extLst>
              <a:ext uri="{FF2B5EF4-FFF2-40B4-BE49-F238E27FC236}">
                <a16:creationId xmlns:a16="http://schemas.microsoft.com/office/drawing/2014/main" id="{90F5E673-2A25-53B9-F0E7-7E6141A8B6D0}"/>
              </a:ext>
            </a:extLst>
          </p:cNvPr>
          <p:cNvSpPr/>
          <p:nvPr/>
        </p:nvSpPr>
        <p:spPr>
          <a:xfrm>
            <a:off x="741956" y="2438096"/>
            <a:ext cx="3362227" cy="276999"/>
          </a:xfrm>
          <a:prstGeom prst="rect">
            <a:avLst/>
          </a:prstGeom>
          <a:noFill/>
        </p:spPr>
        <p:txBody>
          <a:bodyPr wrap="square">
            <a:spAutoFit/>
          </a:bodyPr>
          <a:lstStyle/>
          <a:p>
            <a:r>
              <a:rPr lang="it-IT" sz="1200" dirty="0">
                <a:effectLst/>
                <a:latin typeface="Avenir Black" panose="02000503020000020003" pitchFamily="2" charset="0"/>
              </a:rPr>
              <a:t>- ARBUTIN</a:t>
            </a:r>
          </a:p>
        </p:txBody>
      </p:sp>
      <p:sp>
        <p:nvSpPr>
          <p:cNvPr id="11" name="Rettangolo 10">
            <a:extLst>
              <a:ext uri="{FF2B5EF4-FFF2-40B4-BE49-F238E27FC236}">
                <a16:creationId xmlns:a16="http://schemas.microsoft.com/office/drawing/2014/main" id="{4BC3A751-3C24-E8EC-2956-D2FF875241DF}"/>
              </a:ext>
            </a:extLst>
          </p:cNvPr>
          <p:cNvSpPr/>
          <p:nvPr/>
        </p:nvSpPr>
        <p:spPr>
          <a:xfrm>
            <a:off x="741956" y="2702797"/>
            <a:ext cx="3362227" cy="276999"/>
          </a:xfrm>
          <a:prstGeom prst="rect">
            <a:avLst/>
          </a:prstGeom>
          <a:noFill/>
        </p:spPr>
        <p:txBody>
          <a:bodyPr wrap="square">
            <a:spAutoFit/>
          </a:bodyPr>
          <a:lstStyle/>
          <a:p>
            <a:r>
              <a:rPr lang="it-IT" sz="1200" dirty="0">
                <a:effectLst/>
                <a:latin typeface="Avenir Black" panose="02000503020000020003" pitchFamily="2" charset="0"/>
              </a:rPr>
              <a:t>- </a:t>
            </a:r>
            <a:r>
              <a:rPr lang="it-IT" sz="1200" dirty="0">
                <a:latin typeface="Avenir Black" panose="02000503020000020003" pitchFamily="2" charset="0"/>
              </a:rPr>
              <a:t>OLIGOPEPTIDE-34</a:t>
            </a:r>
            <a:endParaRPr lang="it-IT" sz="1200" dirty="0">
              <a:effectLst/>
              <a:latin typeface="Avenir Black" panose="02000503020000020003" pitchFamily="2" charset="0"/>
            </a:endParaRPr>
          </a:p>
        </p:txBody>
      </p:sp>
      <p:sp>
        <p:nvSpPr>
          <p:cNvPr id="10" name="Rettangolo 9">
            <a:extLst>
              <a:ext uri="{FF2B5EF4-FFF2-40B4-BE49-F238E27FC236}">
                <a16:creationId xmlns:a16="http://schemas.microsoft.com/office/drawing/2014/main" id="{2FA05BA5-ABDB-5EC2-5464-55299C92A403}"/>
              </a:ext>
            </a:extLst>
          </p:cNvPr>
          <p:cNvSpPr/>
          <p:nvPr/>
        </p:nvSpPr>
        <p:spPr>
          <a:xfrm>
            <a:off x="741956" y="2967498"/>
            <a:ext cx="3362227" cy="276999"/>
          </a:xfrm>
          <a:prstGeom prst="rect">
            <a:avLst/>
          </a:prstGeom>
          <a:noFill/>
        </p:spPr>
        <p:txBody>
          <a:bodyPr wrap="square">
            <a:spAutoFit/>
          </a:bodyPr>
          <a:lstStyle/>
          <a:p>
            <a:r>
              <a:rPr lang="it-IT" sz="1200" b="1" dirty="0">
                <a:effectLst/>
                <a:latin typeface="Avenir Black" panose="02000503020000020003" pitchFamily="2" charset="0"/>
              </a:rPr>
              <a:t>- GLABRIDIN</a:t>
            </a:r>
          </a:p>
        </p:txBody>
      </p:sp>
      <p:sp>
        <p:nvSpPr>
          <p:cNvPr id="14" name="Rettangolo 13">
            <a:extLst>
              <a:ext uri="{FF2B5EF4-FFF2-40B4-BE49-F238E27FC236}">
                <a16:creationId xmlns:a16="http://schemas.microsoft.com/office/drawing/2014/main" id="{727EE5A5-279F-D63B-D27B-D1505577F639}"/>
              </a:ext>
            </a:extLst>
          </p:cNvPr>
          <p:cNvSpPr/>
          <p:nvPr/>
        </p:nvSpPr>
        <p:spPr>
          <a:xfrm>
            <a:off x="741956" y="3232199"/>
            <a:ext cx="3362227" cy="276999"/>
          </a:xfrm>
          <a:prstGeom prst="rect">
            <a:avLst/>
          </a:prstGeom>
          <a:noFill/>
        </p:spPr>
        <p:txBody>
          <a:bodyPr wrap="square">
            <a:spAutoFit/>
          </a:bodyPr>
          <a:lstStyle/>
          <a:p>
            <a:r>
              <a:rPr lang="it-IT" sz="1200" b="1" dirty="0">
                <a:effectLst/>
                <a:latin typeface="Avenir Black" panose="02000503020000020003" pitchFamily="2" charset="0"/>
              </a:rPr>
              <a:t>- SILYBUM MARIANUM EXTRACT</a:t>
            </a:r>
          </a:p>
        </p:txBody>
      </p:sp>
      <p:sp>
        <p:nvSpPr>
          <p:cNvPr id="15" name="Rettangolo 14">
            <a:extLst>
              <a:ext uri="{FF2B5EF4-FFF2-40B4-BE49-F238E27FC236}">
                <a16:creationId xmlns:a16="http://schemas.microsoft.com/office/drawing/2014/main" id="{95098C16-E46F-8DF0-008B-EA1316F042AE}"/>
              </a:ext>
            </a:extLst>
          </p:cNvPr>
          <p:cNvSpPr/>
          <p:nvPr/>
        </p:nvSpPr>
        <p:spPr>
          <a:xfrm>
            <a:off x="741956" y="3496900"/>
            <a:ext cx="3362227" cy="276999"/>
          </a:xfrm>
          <a:prstGeom prst="rect">
            <a:avLst/>
          </a:prstGeom>
          <a:noFill/>
        </p:spPr>
        <p:txBody>
          <a:bodyPr wrap="square">
            <a:spAutoFit/>
          </a:bodyPr>
          <a:lstStyle/>
          <a:p>
            <a:r>
              <a:rPr lang="it-IT" sz="1200" b="1" dirty="0">
                <a:effectLst/>
                <a:latin typeface="Avenir Black" panose="02000503020000020003" pitchFamily="2" charset="0"/>
              </a:rPr>
              <a:t>- PHENYLETHYL RESORCINOL</a:t>
            </a:r>
          </a:p>
        </p:txBody>
      </p:sp>
      <p:sp>
        <p:nvSpPr>
          <p:cNvPr id="16" name="Rettangolo 15">
            <a:extLst>
              <a:ext uri="{FF2B5EF4-FFF2-40B4-BE49-F238E27FC236}">
                <a16:creationId xmlns:a16="http://schemas.microsoft.com/office/drawing/2014/main" id="{0BDF6DCA-8FB9-F3C0-93B1-8179BA10139A}"/>
              </a:ext>
            </a:extLst>
          </p:cNvPr>
          <p:cNvSpPr/>
          <p:nvPr/>
        </p:nvSpPr>
        <p:spPr>
          <a:xfrm>
            <a:off x="741956" y="3761601"/>
            <a:ext cx="3362227" cy="276999"/>
          </a:xfrm>
          <a:prstGeom prst="rect">
            <a:avLst/>
          </a:prstGeom>
          <a:noFill/>
        </p:spPr>
        <p:txBody>
          <a:bodyPr wrap="square">
            <a:spAutoFit/>
          </a:bodyPr>
          <a:lstStyle/>
          <a:p>
            <a:r>
              <a:rPr lang="it-IT" sz="1200" b="1" dirty="0">
                <a:effectLst/>
                <a:latin typeface="Avenir Black" panose="02000503020000020003" pitchFamily="2" charset="0"/>
              </a:rPr>
              <a:t>- GLYCYRRHETINIC ACID</a:t>
            </a:r>
          </a:p>
        </p:txBody>
      </p:sp>
    </p:spTree>
    <p:extLst>
      <p:ext uri="{BB962C8B-B14F-4D97-AF65-F5344CB8AC3E}">
        <p14:creationId xmlns:p14="http://schemas.microsoft.com/office/powerpoint/2010/main" val="31308300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7F4E7B-35BE-E867-FA14-172DFE1BE3DB}"/>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B964FAD2-F2B7-0DC8-F93C-7D71B7866492}"/>
              </a:ext>
            </a:extLst>
          </p:cNvPr>
          <p:cNvSpPr txBox="1"/>
          <p:nvPr/>
        </p:nvSpPr>
        <p:spPr>
          <a:xfrm>
            <a:off x="741956" y="1219200"/>
            <a:ext cx="3301702" cy="307777"/>
          </a:xfrm>
          <a:prstGeom prst="rect">
            <a:avLst/>
          </a:prstGeom>
          <a:solidFill>
            <a:srgbClr val="85C5D7"/>
          </a:solidFill>
          <a:ln>
            <a:noFill/>
          </a:ln>
        </p:spPr>
        <p:txBody>
          <a:bodyPr wrap="square">
            <a:spAutoFit/>
          </a:bodyPr>
          <a:lstStyle/>
          <a:p>
            <a:r>
              <a:rPr lang="it-IT" sz="1400" dirty="0">
                <a:solidFill>
                  <a:schemeClr val="bg1"/>
                </a:solidFill>
                <a:effectLst/>
                <a:latin typeface="Avenir Medium" panose="02000503020000020003" pitchFamily="2" charset="0"/>
              </a:rPr>
              <a:t>MELANOGENIC ENZYME BLOCKERS</a:t>
            </a:r>
          </a:p>
        </p:txBody>
      </p:sp>
      <p:sp>
        <p:nvSpPr>
          <p:cNvPr id="5" name="CasellaDiTesto 4">
            <a:extLst>
              <a:ext uri="{FF2B5EF4-FFF2-40B4-BE49-F238E27FC236}">
                <a16:creationId xmlns:a16="http://schemas.microsoft.com/office/drawing/2014/main" id="{7A825041-6970-66DF-C128-424665C991B6}"/>
              </a:ext>
            </a:extLst>
          </p:cNvPr>
          <p:cNvSpPr txBox="1"/>
          <p:nvPr/>
        </p:nvSpPr>
        <p:spPr>
          <a:xfrm>
            <a:off x="741956" y="1524717"/>
            <a:ext cx="3429000" cy="276999"/>
          </a:xfrm>
          <a:prstGeom prst="rect">
            <a:avLst/>
          </a:prstGeom>
          <a:noFill/>
          <a:ln>
            <a:noFill/>
          </a:ln>
        </p:spPr>
        <p:txBody>
          <a:bodyPr wrap="square">
            <a:spAutoFit/>
          </a:bodyPr>
          <a:lstStyle/>
          <a:p>
            <a:pPr algn="just"/>
            <a:r>
              <a:rPr lang="it-IT" sz="1200" b="1" dirty="0" err="1">
                <a:effectLst/>
                <a:latin typeface="Avenir" panose="02000503020000020003" pitchFamily="2" charset="0"/>
              </a:rPr>
              <a:t>Tyrosinase</a:t>
            </a:r>
            <a:r>
              <a:rPr lang="it-IT" sz="1200" b="1" dirty="0">
                <a:effectLst/>
                <a:latin typeface="Avenir" panose="02000503020000020003" pitchFamily="2" charset="0"/>
              </a:rPr>
              <a:t> </a:t>
            </a:r>
            <a:r>
              <a:rPr lang="it-IT" sz="1200" b="1" dirty="0" err="1">
                <a:effectLst/>
                <a:latin typeface="Avenir" panose="02000503020000020003" pitchFamily="2" charset="0"/>
              </a:rPr>
              <a:t>inhibitors</a:t>
            </a:r>
            <a:endParaRPr lang="it-IT" sz="1200" dirty="0">
              <a:effectLst/>
              <a:latin typeface="Avenir" panose="02000503020000020003" pitchFamily="2" charset="0"/>
            </a:endParaRPr>
          </a:p>
        </p:txBody>
      </p:sp>
      <p:pic>
        <p:nvPicPr>
          <p:cNvPr id="7" name="Immagine 6">
            <a:extLst>
              <a:ext uri="{FF2B5EF4-FFF2-40B4-BE49-F238E27FC236}">
                <a16:creationId xmlns:a16="http://schemas.microsoft.com/office/drawing/2014/main" id="{A05EFE89-A4CD-CC66-11FD-2D2645F93E91}"/>
              </a:ext>
            </a:extLst>
          </p:cNvPr>
          <p:cNvPicPr>
            <a:picLocks noChangeAspect="1"/>
          </p:cNvPicPr>
          <p:nvPr/>
        </p:nvPicPr>
        <p:blipFill rotWithShape="1">
          <a:blip r:embed="rId2">
            <a:extLst>
              <a:ext uri="{28A0092B-C50C-407E-A947-70E740481C1C}">
                <a14:useLocalDpi xmlns:a14="http://schemas.microsoft.com/office/drawing/2010/main" val="0"/>
              </a:ext>
            </a:extLst>
          </a:blip>
          <a:srcRect l="12425" t="26538" r="198" b="10025"/>
          <a:stretch/>
        </p:blipFill>
        <p:spPr>
          <a:xfrm rot="16200000">
            <a:off x="7726881" y="1525776"/>
            <a:ext cx="6056579" cy="2931467"/>
          </a:xfrm>
          <a:prstGeom prst="rect">
            <a:avLst/>
          </a:prstGeom>
        </p:spPr>
      </p:pic>
      <p:pic>
        <p:nvPicPr>
          <p:cNvPr id="8" name="Immagine 7">
            <a:extLst>
              <a:ext uri="{FF2B5EF4-FFF2-40B4-BE49-F238E27FC236}">
                <a16:creationId xmlns:a16="http://schemas.microsoft.com/office/drawing/2014/main" id="{BC823A04-5ED9-117E-6CEF-71515AE04074}"/>
              </a:ext>
            </a:extLst>
          </p:cNvPr>
          <p:cNvPicPr>
            <a:picLocks noChangeAspect="1"/>
          </p:cNvPicPr>
          <p:nvPr/>
        </p:nvPicPr>
        <p:blipFill rotWithShape="1">
          <a:blip r:embed="rId3">
            <a:extLst>
              <a:ext uri="{28A0092B-C50C-407E-A947-70E740481C1C}">
                <a14:useLocalDpi xmlns:a14="http://schemas.microsoft.com/office/drawing/2010/main" val="0"/>
              </a:ext>
            </a:extLst>
          </a:blip>
          <a:srcRect l="33095" r="35428"/>
          <a:stretch/>
        </p:blipFill>
        <p:spPr>
          <a:xfrm>
            <a:off x="8458200" y="599163"/>
            <a:ext cx="1781479" cy="5659673"/>
          </a:xfrm>
          <a:prstGeom prst="rect">
            <a:avLst/>
          </a:prstGeom>
        </p:spPr>
      </p:pic>
      <p:sp>
        <p:nvSpPr>
          <p:cNvPr id="9" name="Rettangolo 8">
            <a:extLst>
              <a:ext uri="{FF2B5EF4-FFF2-40B4-BE49-F238E27FC236}">
                <a16:creationId xmlns:a16="http://schemas.microsoft.com/office/drawing/2014/main" id="{FAF410D5-F2FD-2EC1-047F-1AC1A67CBC9F}"/>
              </a:ext>
            </a:extLst>
          </p:cNvPr>
          <p:cNvSpPr/>
          <p:nvPr/>
        </p:nvSpPr>
        <p:spPr>
          <a:xfrm>
            <a:off x="741956" y="304800"/>
            <a:ext cx="7716244" cy="400110"/>
          </a:xfrm>
          <a:prstGeom prst="rect">
            <a:avLst/>
          </a:prstGeom>
          <a:solidFill>
            <a:srgbClr val="012755"/>
          </a:solidFill>
        </p:spPr>
        <p:txBody>
          <a:bodyPr wrap="square">
            <a:spAutoFit/>
          </a:bodyPr>
          <a:lstStyle/>
          <a:p>
            <a:pPr algn="ctr">
              <a:spcAft>
                <a:spcPts val="1735"/>
              </a:spcAft>
            </a:pPr>
            <a:r>
              <a:rPr lang="en-US" sz="2000" b="1" spc="300" dirty="0">
                <a:solidFill>
                  <a:schemeClr val="bg1"/>
                </a:solidFill>
                <a:latin typeface="Arial" charset="0"/>
                <a:ea typeface="Calibri" charset="0"/>
              </a:rPr>
              <a:t>HOME CREAM</a:t>
            </a:r>
            <a:r>
              <a:rPr lang="en-US" sz="2000" b="1" spc="300" noProof="0" dirty="0">
                <a:solidFill>
                  <a:schemeClr val="bg1"/>
                </a:solidFill>
                <a:latin typeface="Arial" charset="0"/>
                <a:ea typeface="Calibri" charset="0"/>
              </a:rPr>
              <a:t> </a:t>
            </a:r>
            <a:r>
              <a:rPr lang="en-US" sz="2000" spc="300" dirty="0">
                <a:solidFill>
                  <a:schemeClr val="bg1"/>
                </a:solidFill>
                <a:latin typeface="Arial" charset="0"/>
                <a:ea typeface="Calibri" charset="0"/>
              </a:rPr>
              <a:t>ingredients</a:t>
            </a:r>
            <a:endParaRPr lang="en-US" sz="2000" noProof="0" dirty="0">
              <a:solidFill>
                <a:schemeClr val="bg1"/>
              </a:solidFill>
            </a:endParaRPr>
          </a:p>
        </p:txBody>
      </p:sp>
      <p:sp>
        <p:nvSpPr>
          <p:cNvPr id="2" name="Rettangolo 1">
            <a:extLst>
              <a:ext uri="{FF2B5EF4-FFF2-40B4-BE49-F238E27FC236}">
                <a16:creationId xmlns:a16="http://schemas.microsoft.com/office/drawing/2014/main" id="{E1BB7F66-5ACA-70DA-2602-3FE5F75D4AC5}"/>
              </a:ext>
            </a:extLst>
          </p:cNvPr>
          <p:cNvSpPr/>
          <p:nvPr/>
        </p:nvSpPr>
        <p:spPr>
          <a:xfrm>
            <a:off x="741956" y="2173395"/>
            <a:ext cx="3362227" cy="276999"/>
          </a:xfrm>
          <a:prstGeom prst="rect">
            <a:avLst/>
          </a:prstGeom>
          <a:noFill/>
        </p:spPr>
        <p:txBody>
          <a:bodyPr wrap="square">
            <a:spAutoFit/>
          </a:bodyPr>
          <a:lstStyle/>
          <a:p>
            <a:r>
              <a:rPr lang="it-IT" sz="1200" dirty="0">
                <a:effectLst/>
                <a:latin typeface="Avenir Black" panose="02000503020000020003" pitchFamily="2" charset="0"/>
              </a:rPr>
              <a:t>- AMINOETHYL PHOSPHINIC ACID </a:t>
            </a:r>
          </a:p>
        </p:txBody>
      </p:sp>
      <p:sp>
        <p:nvSpPr>
          <p:cNvPr id="3" name="Rettangolo 2">
            <a:extLst>
              <a:ext uri="{FF2B5EF4-FFF2-40B4-BE49-F238E27FC236}">
                <a16:creationId xmlns:a16="http://schemas.microsoft.com/office/drawing/2014/main" id="{C4D55801-9E58-D982-F86E-B4B617AC7D16}"/>
              </a:ext>
            </a:extLst>
          </p:cNvPr>
          <p:cNvSpPr/>
          <p:nvPr/>
        </p:nvSpPr>
        <p:spPr>
          <a:xfrm>
            <a:off x="741956" y="1908694"/>
            <a:ext cx="3362227" cy="276999"/>
          </a:xfrm>
          <a:prstGeom prst="rect">
            <a:avLst/>
          </a:prstGeom>
          <a:noFill/>
        </p:spPr>
        <p:txBody>
          <a:bodyPr wrap="square">
            <a:spAutoFit/>
          </a:bodyPr>
          <a:lstStyle/>
          <a:p>
            <a:r>
              <a:rPr lang="it-IT" sz="1200" dirty="0">
                <a:effectLst/>
                <a:latin typeface="Avenir Black" panose="02000503020000020003" pitchFamily="2" charset="0"/>
              </a:rPr>
              <a:t>- TRANEXAMIC ACID</a:t>
            </a:r>
          </a:p>
        </p:txBody>
      </p:sp>
      <p:sp>
        <p:nvSpPr>
          <p:cNvPr id="6" name="Rettangolo 5">
            <a:extLst>
              <a:ext uri="{FF2B5EF4-FFF2-40B4-BE49-F238E27FC236}">
                <a16:creationId xmlns:a16="http://schemas.microsoft.com/office/drawing/2014/main" id="{605B1D43-E0CB-B75D-A692-1F331F7CE8E6}"/>
              </a:ext>
            </a:extLst>
          </p:cNvPr>
          <p:cNvSpPr/>
          <p:nvPr/>
        </p:nvSpPr>
        <p:spPr>
          <a:xfrm>
            <a:off x="741956" y="2438096"/>
            <a:ext cx="3362227" cy="276999"/>
          </a:xfrm>
          <a:prstGeom prst="rect">
            <a:avLst/>
          </a:prstGeom>
          <a:noFill/>
        </p:spPr>
        <p:txBody>
          <a:bodyPr wrap="square">
            <a:spAutoFit/>
          </a:bodyPr>
          <a:lstStyle/>
          <a:p>
            <a:r>
              <a:rPr lang="it-IT" sz="1200" dirty="0">
                <a:effectLst/>
                <a:latin typeface="Avenir Black" panose="02000503020000020003" pitchFamily="2" charset="0"/>
              </a:rPr>
              <a:t>- ARBUTIN</a:t>
            </a:r>
          </a:p>
        </p:txBody>
      </p:sp>
      <p:sp>
        <p:nvSpPr>
          <p:cNvPr id="11" name="Rettangolo 10">
            <a:extLst>
              <a:ext uri="{FF2B5EF4-FFF2-40B4-BE49-F238E27FC236}">
                <a16:creationId xmlns:a16="http://schemas.microsoft.com/office/drawing/2014/main" id="{B16C97ED-C8BF-7705-153C-EDC1A5C90377}"/>
              </a:ext>
            </a:extLst>
          </p:cNvPr>
          <p:cNvSpPr/>
          <p:nvPr/>
        </p:nvSpPr>
        <p:spPr>
          <a:xfrm>
            <a:off x="741956" y="2702797"/>
            <a:ext cx="3362227" cy="276999"/>
          </a:xfrm>
          <a:prstGeom prst="rect">
            <a:avLst/>
          </a:prstGeom>
          <a:noFill/>
        </p:spPr>
        <p:txBody>
          <a:bodyPr wrap="square">
            <a:spAutoFit/>
          </a:bodyPr>
          <a:lstStyle/>
          <a:p>
            <a:r>
              <a:rPr lang="it-IT" sz="1200" dirty="0">
                <a:effectLst/>
                <a:latin typeface="Avenir Black" panose="02000503020000020003" pitchFamily="2" charset="0"/>
              </a:rPr>
              <a:t>- </a:t>
            </a:r>
            <a:r>
              <a:rPr lang="it-IT" sz="1200" dirty="0">
                <a:latin typeface="Avenir Black" panose="02000503020000020003" pitchFamily="2" charset="0"/>
              </a:rPr>
              <a:t>OLIGOPEPTIDE-34</a:t>
            </a:r>
            <a:endParaRPr lang="it-IT" sz="1200" dirty="0">
              <a:effectLst/>
              <a:latin typeface="Avenir Black" panose="02000503020000020003" pitchFamily="2" charset="0"/>
            </a:endParaRPr>
          </a:p>
        </p:txBody>
      </p:sp>
      <p:sp>
        <p:nvSpPr>
          <p:cNvPr id="10" name="Rettangolo 9">
            <a:extLst>
              <a:ext uri="{FF2B5EF4-FFF2-40B4-BE49-F238E27FC236}">
                <a16:creationId xmlns:a16="http://schemas.microsoft.com/office/drawing/2014/main" id="{5722917F-EA04-CED3-BF95-F8C01CF17B60}"/>
              </a:ext>
            </a:extLst>
          </p:cNvPr>
          <p:cNvSpPr/>
          <p:nvPr/>
        </p:nvSpPr>
        <p:spPr>
          <a:xfrm>
            <a:off x="741956" y="2967498"/>
            <a:ext cx="3362227" cy="276999"/>
          </a:xfrm>
          <a:prstGeom prst="rect">
            <a:avLst/>
          </a:prstGeom>
          <a:noFill/>
        </p:spPr>
        <p:txBody>
          <a:bodyPr wrap="square">
            <a:spAutoFit/>
          </a:bodyPr>
          <a:lstStyle/>
          <a:p>
            <a:r>
              <a:rPr lang="it-IT" sz="1200" b="1" dirty="0">
                <a:effectLst/>
                <a:latin typeface="Avenir Black" panose="02000503020000020003" pitchFamily="2" charset="0"/>
              </a:rPr>
              <a:t>- GLABRIDIN</a:t>
            </a:r>
          </a:p>
        </p:txBody>
      </p:sp>
      <p:sp>
        <p:nvSpPr>
          <p:cNvPr id="14" name="Rettangolo 13">
            <a:extLst>
              <a:ext uri="{FF2B5EF4-FFF2-40B4-BE49-F238E27FC236}">
                <a16:creationId xmlns:a16="http://schemas.microsoft.com/office/drawing/2014/main" id="{F53F7CCF-5219-5C88-F2BF-C0802BD906B4}"/>
              </a:ext>
            </a:extLst>
          </p:cNvPr>
          <p:cNvSpPr/>
          <p:nvPr/>
        </p:nvSpPr>
        <p:spPr>
          <a:xfrm>
            <a:off x="741956" y="3232199"/>
            <a:ext cx="3362227" cy="276999"/>
          </a:xfrm>
          <a:prstGeom prst="rect">
            <a:avLst/>
          </a:prstGeom>
          <a:noFill/>
        </p:spPr>
        <p:txBody>
          <a:bodyPr wrap="square">
            <a:spAutoFit/>
          </a:bodyPr>
          <a:lstStyle/>
          <a:p>
            <a:r>
              <a:rPr lang="it-IT" sz="1200" b="1" dirty="0">
                <a:effectLst/>
                <a:latin typeface="Avenir Black" panose="02000503020000020003" pitchFamily="2" charset="0"/>
              </a:rPr>
              <a:t>- SILYBUM MARIANUM EXTRACT</a:t>
            </a:r>
          </a:p>
        </p:txBody>
      </p:sp>
      <p:sp>
        <p:nvSpPr>
          <p:cNvPr id="15" name="Rettangolo 14">
            <a:extLst>
              <a:ext uri="{FF2B5EF4-FFF2-40B4-BE49-F238E27FC236}">
                <a16:creationId xmlns:a16="http://schemas.microsoft.com/office/drawing/2014/main" id="{9DAACC7A-5E4D-01DC-702E-DAB4F3999887}"/>
              </a:ext>
            </a:extLst>
          </p:cNvPr>
          <p:cNvSpPr/>
          <p:nvPr/>
        </p:nvSpPr>
        <p:spPr>
          <a:xfrm>
            <a:off x="741956" y="3496900"/>
            <a:ext cx="3362227" cy="276999"/>
          </a:xfrm>
          <a:prstGeom prst="rect">
            <a:avLst/>
          </a:prstGeom>
          <a:noFill/>
        </p:spPr>
        <p:txBody>
          <a:bodyPr wrap="square">
            <a:spAutoFit/>
          </a:bodyPr>
          <a:lstStyle/>
          <a:p>
            <a:r>
              <a:rPr lang="it-IT" sz="1200" b="1" dirty="0">
                <a:effectLst/>
                <a:latin typeface="Avenir Black" panose="02000503020000020003" pitchFamily="2" charset="0"/>
              </a:rPr>
              <a:t>- PHENYLETHYL RESORCINOL</a:t>
            </a:r>
          </a:p>
        </p:txBody>
      </p:sp>
      <p:sp>
        <p:nvSpPr>
          <p:cNvPr id="16" name="Rettangolo 15">
            <a:extLst>
              <a:ext uri="{FF2B5EF4-FFF2-40B4-BE49-F238E27FC236}">
                <a16:creationId xmlns:a16="http://schemas.microsoft.com/office/drawing/2014/main" id="{9D1C1E91-7CAE-1C39-6F9E-5E955932C85B}"/>
              </a:ext>
            </a:extLst>
          </p:cNvPr>
          <p:cNvSpPr/>
          <p:nvPr/>
        </p:nvSpPr>
        <p:spPr>
          <a:xfrm>
            <a:off x="741956" y="3761601"/>
            <a:ext cx="3362227" cy="276999"/>
          </a:xfrm>
          <a:prstGeom prst="rect">
            <a:avLst/>
          </a:prstGeom>
          <a:noFill/>
        </p:spPr>
        <p:txBody>
          <a:bodyPr wrap="square">
            <a:spAutoFit/>
          </a:bodyPr>
          <a:lstStyle/>
          <a:p>
            <a:r>
              <a:rPr lang="it-IT" sz="1200" b="1" dirty="0">
                <a:effectLst/>
                <a:latin typeface="Avenir Black" panose="02000503020000020003" pitchFamily="2" charset="0"/>
              </a:rPr>
              <a:t>- GLYCYRRHETINIC ACID</a:t>
            </a:r>
          </a:p>
        </p:txBody>
      </p:sp>
      <p:sp>
        <p:nvSpPr>
          <p:cNvPr id="12" name="Rettangolo 11">
            <a:extLst>
              <a:ext uri="{FF2B5EF4-FFF2-40B4-BE49-F238E27FC236}">
                <a16:creationId xmlns:a16="http://schemas.microsoft.com/office/drawing/2014/main" id="{A9B6C042-17B8-CA1F-285C-5941D850F9A4}"/>
              </a:ext>
            </a:extLst>
          </p:cNvPr>
          <p:cNvSpPr/>
          <p:nvPr/>
        </p:nvSpPr>
        <p:spPr>
          <a:xfrm>
            <a:off x="741956" y="4782515"/>
            <a:ext cx="3377469" cy="276999"/>
          </a:xfrm>
          <a:prstGeom prst="rect">
            <a:avLst/>
          </a:prstGeom>
          <a:noFill/>
        </p:spPr>
        <p:txBody>
          <a:bodyPr wrap="square">
            <a:spAutoFit/>
          </a:bodyPr>
          <a:lstStyle/>
          <a:p>
            <a:r>
              <a:rPr lang="it-IT" sz="1200" b="1" dirty="0">
                <a:solidFill>
                  <a:srgbClr val="012754"/>
                </a:solidFill>
                <a:effectLst/>
                <a:latin typeface="Avenir Black" panose="02000503020000020003" pitchFamily="2" charset="0"/>
              </a:rPr>
              <a:t>- SALICYLIC ACID </a:t>
            </a:r>
          </a:p>
        </p:txBody>
      </p:sp>
      <p:sp>
        <p:nvSpPr>
          <p:cNvPr id="13" name="CasellaDiTesto 12">
            <a:extLst>
              <a:ext uri="{FF2B5EF4-FFF2-40B4-BE49-F238E27FC236}">
                <a16:creationId xmlns:a16="http://schemas.microsoft.com/office/drawing/2014/main" id="{F146E3DD-5A17-6F97-1DAC-B9E5286D5F03}"/>
              </a:ext>
            </a:extLst>
          </p:cNvPr>
          <p:cNvSpPr txBox="1"/>
          <p:nvPr/>
        </p:nvSpPr>
        <p:spPr>
          <a:xfrm>
            <a:off x="741956" y="4137114"/>
            <a:ext cx="3330005" cy="307777"/>
          </a:xfrm>
          <a:prstGeom prst="rect">
            <a:avLst/>
          </a:prstGeom>
          <a:solidFill>
            <a:srgbClr val="85C5D7"/>
          </a:solidFill>
        </p:spPr>
        <p:txBody>
          <a:bodyPr wrap="square">
            <a:spAutoFit/>
          </a:bodyPr>
          <a:lstStyle/>
          <a:p>
            <a:pPr algn="just"/>
            <a:r>
              <a:rPr lang="it-IT" sz="1400" dirty="0">
                <a:solidFill>
                  <a:schemeClr val="bg1"/>
                </a:solidFill>
                <a:effectLst/>
                <a:latin typeface="Avenir Medium" panose="02000503020000020003" pitchFamily="2" charset="0"/>
              </a:rPr>
              <a:t>INCREASE IN CELL TURNOVER</a:t>
            </a:r>
          </a:p>
        </p:txBody>
      </p:sp>
      <p:sp>
        <p:nvSpPr>
          <p:cNvPr id="17" name="CasellaDiTesto 16">
            <a:extLst>
              <a:ext uri="{FF2B5EF4-FFF2-40B4-BE49-F238E27FC236}">
                <a16:creationId xmlns:a16="http://schemas.microsoft.com/office/drawing/2014/main" id="{89D50CF1-CFD7-0E40-D4A9-69E6B23E303F}"/>
              </a:ext>
            </a:extLst>
          </p:cNvPr>
          <p:cNvSpPr txBox="1"/>
          <p:nvPr/>
        </p:nvSpPr>
        <p:spPr>
          <a:xfrm>
            <a:off x="741956" y="4454492"/>
            <a:ext cx="3429000" cy="276999"/>
          </a:xfrm>
          <a:prstGeom prst="rect">
            <a:avLst/>
          </a:prstGeom>
          <a:noFill/>
        </p:spPr>
        <p:txBody>
          <a:bodyPr wrap="square">
            <a:spAutoFit/>
          </a:bodyPr>
          <a:lstStyle/>
          <a:p>
            <a:pPr algn="just"/>
            <a:r>
              <a:rPr lang="it-IT" sz="1200" b="1" dirty="0" err="1">
                <a:solidFill>
                  <a:srgbClr val="012754"/>
                </a:solidFill>
                <a:effectLst/>
                <a:latin typeface="Avenir" panose="02000503020000020003" pitchFamily="2" charset="0"/>
              </a:rPr>
              <a:t>Removal</a:t>
            </a:r>
            <a:r>
              <a:rPr lang="it-IT" sz="1200" b="1" dirty="0">
                <a:solidFill>
                  <a:srgbClr val="012754"/>
                </a:solidFill>
                <a:effectLst/>
                <a:latin typeface="Avenir" panose="02000503020000020003" pitchFamily="2" charset="0"/>
              </a:rPr>
              <a:t> of </a:t>
            </a:r>
            <a:r>
              <a:rPr lang="it-IT" sz="1200" b="1" dirty="0" err="1">
                <a:solidFill>
                  <a:srgbClr val="012754"/>
                </a:solidFill>
                <a:effectLst/>
                <a:latin typeface="Avenir" panose="02000503020000020003" pitchFamily="2" charset="0"/>
              </a:rPr>
              <a:t>pre-existing</a:t>
            </a:r>
            <a:r>
              <a:rPr lang="it-IT" sz="1200" b="1" dirty="0">
                <a:solidFill>
                  <a:srgbClr val="012754"/>
                </a:solidFill>
                <a:effectLst/>
                <a:latin typeface="Avenir" panose="02000503020000020003" pitchFamily="2" charset="0"/>
              </a:rPr>
              <a:t> </a:t>
            </a:r>
            <a:r>
              <a:rPr lang="it-IT" sz="1200" b="1" dirty="0" err="1">
                <a:solidFill>
                  <a:srgbClr val="012754"/>
                </a:solidFill>
                <a:effectLst/>
                <a:latin typeface="Avenir" panose="02000503020000020003" pitchFamily="2" charset="0"/>
              </a:rPr>
              <a:t>melanin</a:t>
            </a:r>
            <a:endParaRPr lang="it-IT" sz="1200" dirty="0">
              <a:solidFill>
                <a:srgbClr val="012754"/>
              </a:solidFill>
              <a:effectLst/>
              <a:latin typeface="Avenir" panose="02000503020000020003" pitchFamily="2" charset="0"/>
            </a:endParaRPr>
          </a:p>
        </p:txBody>
      </p:sp>
      <p:sp>
        <p:nvSpPr>
          <p:cNvPr id="18" name="Rettangolo 17">
            <a:extLst>
              <a:ext uri="{FF2B5EF4-FFF2-40B4-BE49-F238E27FC236}">
                <a16:creationId xmlns:a16="http://schemas.microsoft.com/office/drawing/2014/main" id="{ADB0691B-C168-DD54-19EC-4358484C45DA}"/>
              </a:ext>
            </a:extLst>
          </p:cNvPr>
          <p:cNvSpPr/>
          <p:nvPr/>
        </p:nvSpPr>
        <p:spPr>
          <a:xfrm>
            <a:off x="741956" y="5039739"/>
            <a:ext cx="3377469" cy="276999"/>
          </a:xfrm>
          <a:prstGeom prst="rect">
            <a:avLst/>
          </a:prstGeom>
          <a:noFill/>
        </p:spPr>
        <p:txBody>
          <a:bodyPr wrap="square">
            <a:spAutoFit/>
          </a:bodyPr>
          <a:lstStyle/>
          <a:p>
            <a:r>
              <a:rPr lang="it-IT" sz="1200" b="1" dirty="0">
                <a:solidFill>
                  <a:srgbClr val="012754"/>
                </a:solidFill>
                <a:effectLst/>
                <a:latin typeface="Avenir Black" panose="02000503020000020003" pitchFamily="2" charset="0"/>
              </a:rPr>
              <a:t>- CITRIC ACID</a:t>
            </a:r>
          </a:p>
        </p:txBody>
      </p:sp>
      <p:sp>
        <p:nvSpPr>
          <p:cNvPr id="19" name="Rettangolo 18">
            <a:extLst>
              <a:ext uri="{FF2B5EF4-FFF2-40B4-BE49-F238E27FC236}">
                <a16:creationId xmlns:a16="http://schemas.microsoft.com/office/drawing/2014/main" id="{2862E696-E537-E1E2-61C2-D3E22A17C1AA}"/>
              </a:ext>
            </a:extLst>
          </p:cNvPr>
          <p:cNvSpPr/>
          <p:nvPr/>
        </p:nvSpPr>
        <p:spPr>
          <a:xfrm>
            <a:off x="741956" y="5296963"/>
            <a:ext cx="3377469" cy="276999"/>
          </a:xfrm>
          <a:prstGeom prst="rect">
            <a:avLst/>
          </a:prstGeom>
          <a:noFill/>
        </p:spPr>
        <p:txBody>
          <a:bodyPr wrap="square">
            <a:spAutoFit/>
          </a:bodyPr>
          <a:lstStyle/>
          <a:p>
            <a:r>
              <a:rPr lang="it-IT" sz="1200" b="1" dirty="0">
                <a:solidFill>
                  <a:srgbClr val="012754"/>
                </a:solidFill>
                <a:latin typeface="Avenir Black" panose="02000503020000020003" pitchFamily="2" charset="0"/>
              </a:rPr>
              <a:t>- </a:t>
            </a:r>
            <a:r>
              <a:rPr lang="it-IT" sz="1200" b="1" dirty="0">
                <a:solidFill>
                  <a:srgbClr val="012754"/>
                </a:solidFill>
                <a:effectLst/>
                <a:latin typeface="Avenir Black" panose="02000503020000020003" pitchFamily="2" charset="0"/>
              </a:rPr>
              <a:t>TARTARIC ACID</a:t>
            </a:r>
          </a:p>
        </p:txBody>
      </p:sp>
      <p:sp>
        <p:nvSpPr>
          <p:cNvPr id="20" name="Rettangolo 19">
            <a:extLst>
              <a:ext uri="{FF2B5EF4-FFF2-40B4-BE49-F238E27FC236}">
                <a16:creationId xmlns:a16="http://schemas.microsoft.com/office/drawing/2014/main" id="{0AAA5A8B-EABE-FEE6-620F-488A62B247E3}"/>
              </a:ext>
            </a:extLst>
          </p:cNvPr>
          <p:cNvSpPr/>
          <p:nvPr/>
        </p:nvSpPr>
        <p:spPr>
          <a:xfrm>
            <a:off x="741956" y="5554186"/>
            <a:ext cx="3377469" cy="276999"/>
          </a:xfrm>
          <a:prstGeom prst="rect">
            <a:avLst/>
          </a:prstGeom>
          <a:noFill/>
        </p:spPr>
        <p:txBody>
          <a:bodyPr wrap="square">
            <a:spAutoFit/>
          </a:bodyPr>
          <a:lstStyle/>
          <a:p>
            <a:r>
              <a:rPr lang="it-IT" sz="1200" b="1" dirty="0">
                <a:solidFill>
                  <a:srgbClr val="012754"/>
                </a:solidFill>
                <a:effectLst/>
                <a:latin typeface="Avenir Black" panose="02000503020000020003" pitchFamily="2" charset="0"/>
              </a:rPr>
              <a:t>- RETINOL</a:t>
            </a:r>
          </a:p>
        </p:txBody>
      </p:sp>
    </p:spTree>
    <p:extLst>
      <p:ext uri="{BB962C8B-B14F-4D97-AF65-F5344CB8AC3E}">
        <p14:creationId xmlns:p14="http://schemas.microsoft.com/office/powerpoint/2010/main" val="20408987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326A2A-AB2F-73E5-1D75-F0125CB870AE}"/>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15CB530E-BC92-5DDD-8073-8A89B710979A}"/>
              </a:ext>
            </a:extLst>
          </p:cNvPr>
          <p:cNvSpPr txBox="1"/>
          <p:nvPr/>
        </p:nvSpPr>
        <p:spPr>
          <a:xfrm>
            <a:off x="741956" y="1219200"/>
            <a:ext cx="3301702" cy="307777"/>
          </a:xfrm>
          <a:prstGeom prst="rect">
            <a:avLst/>
          </a:prstGeom>
          <a:solidFill>
            <a:srgbClr val="85C5D7"/>
          </a:solidFill>
          <a:ln>
            <a:noFill/>
          </a:ln>
        </p:spPr>
        <p:txBody>
          <a:bodyPr wrap="square">
            <a:spAutoFit/>
          </a:bodyPr>
          <a:lstStyle/>
          <a:p>
            <a:r>
              <a:rPr lang="it-IT" sz="1400" dirty="0">
                <a:solidFill>
                  <a:schemeClr val="bg1"/>
                </a:solidFill>
                <a:effectLst/>
                <a:latin typeface="Avenir Medium" panose="02000503020000020003" pitchFamily="2" charset="0"/>
              </a:rPr>
              <a:t>MELANOGENIC ENZYME BLOCKERS</a:t>
            </a:r>
          </a:p>
        </p:txBody>
      </p:sp>
      <p:sp>
        <p:nvSpPr>
          <p:cNvPr id="5" name="CasellaDiTesto 4">
            <a:extLst>
              <a:ext uri="{FF2B5EF4-FFF2-40B4-BE49-F238E27FC236}">
                <a16:creationId xmlns:a16="http://schemas.microsoft.com/office/drawing/2014/main" id="{9E40FDC8-3BF6-684B-B5DA-B7E44EE1D81B}"/>
              </a:ext>
            </a:extLst>
          </p:cNvPr>
          <p:cNvSpPr txBox="1"/>
          <p:nvPr/>
        </p:nvSpPr>
        <p:spPr>
          <a:xfrm>
            <a:off x="741956" y="1524717"/>
            <a:ext cx="3429000" cy="276999"/>
          </a:xfrm>
          <a:prstGeom prst="rect">
            <a:avLst/>
          </a:prstGeom>
          <a:noFill/>
          <a:ln>
            <a:noFill/>
          </a:ln>
        </p:spPr>
        <p:txBody>
          <a:bodyPr wrap="square">
            <a:spAutoFit/>
          </a:bodyPr>
          <a:lstStyle/>
          <a:p>
            <a:pPr algn="just"/>
            <a:r>
              <a:rPr lang="it-IT" sz="1200" b="1" dirty="0" err="1">
                <a:effectLst/>
                <a:latin typeface="Avenir" panose="02000503020000020003" pitchFamily="2" charset="0"/>
              </a:rPr>
              <a:t>Tyrosinase</a:t>
            </a:r>
            <a:r>
              <a:rPr lang="it-IT" sz="1200" b="1" dirty="0">
                <a:effectLst/>
                <a:latin typeface="Avenir" panose="02000503020000020003" pitchFamily="2" charset="0"/>
              </a:rPr>
              <a:t> </a:t>
            </a:r>
            <a:r>
              <a:rPr lang="it-IT" sz="1200" b="1" dirty="0" err="1">
                <a:effectLst/>
                <a:latin typeface="Avenir" panose="02000503020000020003" pitchFamily="2" charset="0"/>
              </a:rPr>
              <a:t>inhibitors</a:t>
            </a:r>
            <a:endParaRPr lang="it-IT" sz="1200" dirty="0">
              <a:effectLst/>
              <a:latin typeface="Avenir" panose="02000503020000020003" pitchFamily="2" charset="0"/>
            </a:endParaRPr>
          </a:p>
        </p:txBody>
      </p:sp>
      <p:pic>
        <p:nvPicPr>
          <p:cNvPr id="7" name="Immagine 6">
            <a:extLst>
              <a:ext uri="{FF2B5EF4-FFF2-40B4-BE49-F238E27FC236}">
                <a16:creationId xmlns:a16="http://schemas.microsoft.com/office/drawing/2014/main" id="{C2CCF880-3437-FA4B-CB44-DD741945DF6E}"/>
              </a:ext>
            </a:extLst>
          </p:cNvPr>
          <p:cNvPicPr>
            <a:picLocks noChangeAspect="1"/>
          </p:cNvPicPr>
          <p:nvPr/>
        </p:nvPicPr>
        <p:blipFill rotWithShape="1">
          <a:blip r:embed="rId2">
            <a:extLst>
              <a:ext uri="{28A0092B-C50C-407E-A947-70E740481C1C}">
                <a14:useLocalDpi xmlns:a14="http://schemas.microsoft.com/office/drawing/2010/main" val="0"/>
              </a:ext>
            </a:extLst>
          </a:blip>
          <a:srcRect l="12425" t="26538" r="198" b="10025"/>
          <a:stretch/>
        </p:blipFill>
        <p:spPr>
          <a:xfrm rot="16200000">
            <a:off x="7726881" y="1525776"/>
            <a:ext cx="6056579" cy="2931467"/>
          </a:xfrm>
          <a:prstGeom prst="rect">
            <a:avLst/>
          </a:prstGeom>
        </p:spPr>
      </p:pic>
      <p:pic>
        <p:nvPicPr>
          <p:cNvPr id="8" name="Immagine 7">
            <a:extLst>
              <a:ext uri="{FF2B5EF4-FFF2-40B4-BE49-F238E27FC236}">
                <a16:creationId xmlns:a16="http://schemas.microsoft.com/office/drawing/2014/main" id="{0F5EF6B9-9D51-8093-4BE8-C60E94FCC3CE}"/>
              </a:ext>
            </a:extLst>
          </p:cNvPr>
          <p:cNvPicPr>
            <a:picLocks noChangeAspect="1"/>
          </p:cNvPicPr>
          <p:nvPr/>
        </p:nvPicPr>
        <p:blipFill rotWithShape="1">
          <a:blip r:embed="rId3">
            <a:extLst>
              <a:ext uri="{28A0092B-C50C-407E-A947-70E740481C1C}">
                <a14:useLocalDpi xmlns:a14="http://schemas.microsoft.com/office/drawing/2010/main" val="0"/>
              </a:ext>
            </a:extLst>
          </a:blip>
          <a:srcRect l="33095" r="35428"/>
          <a:stretch/>
        </p:blipFill>
        <p:spPr>
          <a:xfrm>
            <a:off x="8458200" y="599163"/>
            <a:ext cx="1781479" cy="5659673"/>
          </a:xfrm>
          <a:prstGeom prst="rect">
            <a:avLst/>
          </a:prstGeom>
        </p:spPr>
      </p:pic>
      <p:sp>
        <p:nvSpPr>
          <p:cNvPr id="9" name="Rettangolo 8">
            <a:extLst>
              <a:ext uri="{FF2B5EF4-FFF2-40B4-BE49-F238E27FC236}">
                <a16:creationId xmlns:a16="http://schemas.microsoft.com/office/drawing/2014/main" id="{4553DB17-DCC2-9B8A-1853-575FD5D70F54}"/>
              </a:ext>
            </a:extLst>
          </p:cNvPr>
          <p:cNvSpPr/>
          <p:nvPr/>
        </p:nvSpPr>
        <p:spPr>
          <a:xfrm>
            <a:off x="741956" y="304800"/>
            <a:ext cx="7716244" cy="400110"/>
          </a:xfrm>
          <a:prstGeom prst="rect">
            <a:avLst/>
          </a:prstGeom>
          <a:solidFill>
            <a:srgbClr val="012755"/>
          </a:solidFill>
        </p:spPr>
        <p:txBody>
          <a:bodyPr wrap="square">
            <a:spAutoFit/>
          </a:bodyPr>
          <a:lstStyle/>
          <a:p>
            <a:pPr algn="ctr">
              <a:spcAft>
                <a:spcPts val="1735"/>
              </a:spcAft>
            </a:pPr>
            <a:r>
              <a:rPr lang="en-US" sz="2000" b="1" spc="300" dirty="0">
                <a:solidFill>
                  <a:schemeClr val="bg1"/>
                </a:solidFill>
                <a:latin typeface="Arial" charset="0"/>
                <a:ea typeface="Calibri" charset="0"/>
              </a:rPr>
              <a:t>HOME CREAM</a:t>
            </a:r>
            <a:r>
              <a:rPr lang="en-US" sz="2000" b="1" spc="300" noProof="0" dirty="0">
                <a:solidFill>
                  <a:schemeClr val="bg1"/>
                </a:solidFill>
                <a:latin typeface="Arial" charset="0"/>
                <a:ea typeface="Calibri" charset="0"/>
              </a:rPr>
              <a:t> </a:t>
            </a:r>
            <a:r>
              <a:rPr lang="en-US" sz="2000" spc="300" dirty="0">
                <a:solidFill>
                  <a:schemeClr val="bg1"/>
                </a:solidFill>
                <a:latin typeface="Arial" charset="0"/>
                <a:ea typeface="Calibri" charset="0"/>
              </a:rPr>
              <a:t>ingredients</a:t>
            </a:r>
            <a:endParaRPr lang="en-US" sz="2000" noProof="0" dirty="0">
              <a:solidFill>
                <a:schemeClr val="bg1"/>
              </a:solidFill>
            </a:endParaRPr>
          </a:p>
        </p:txBody>
      </p:sp>
      <p:sp>
        <p:nvSpPr>
          <p:cNvPr id="2" name="Rettangolo 1">
            <a:extLst>
              <a:ext uri="{FF2B5EF4-FFF2-40B4-BE49-F238E27FC236}">
                <a16:creationId xmlns:a16="http://schemas.microsoft.com/office/drawing/2014/main" id="{DED2D42C-42A1-C257-482B-F084334FCE89}"/>
              </a:ext>
            </a:extLst>
          </p:cNvPr>
          <p:cNvSpPr/>
          <p:nvPr/>
        </p:nvSpPr>
        <p:spPr>
          <a:xfrm>
            <a:off x="741956" y="2173395"/>
            <a:ext cx="3362227" cy="276999"/>
          </a:xfrm>
          <a:prstGeom prst="rect">
            <a:avLst/>
          </a:prstGeom>
          <a:noFill/>
        </p:spPr>
        <p:txBody>
          <a:bodyPr wrap="square">
            <a:spAutoFit/>
          </a:bodyPr>
          <a:lstStyle/>
          <a:p>
            <a:r>
              <a:rPr lang="it-IT" sz="1200" dirty="0">
                <a:effectLst/>
                <a:latin typeface="Avenir Black" panose="02000503020000020003" pitchFamily="2" charset="0"/>
              </a:rPr>
              <a:t>- AMINOETHYL PHOSPHINIC ACID </a:t>
            </a:r>
          </a:p>
        </p:txBody>
      </p:sp>
      <p:sp>
        <p:nvSpPr>
          <p:cNvPr id="3" name="Rettangolo 2">
            <a:extLst>
              <a:ext uri="{FF2B5EF4-FFF2-40B4-BE49-F238E27FC236}">
                <a16:creationId xmlns:a16="http://schemas.microsoft.com/office/drawing/2014/main" id="{C38E69E1-5747-B8D6-F7F7-3726376D9C92}"/>
              </a:ext>
            </a:extLst>
          </p:cNvPr>
          <p:cNvSpPr/>
          <p:nvPr/>
        </p:nvSpPr>
        <p:spPr>
          <a:xfrm>
            <a:off x="741956" y="1908694"/>
            <a:ext cx="3362227" cy="276999"/>
          </a:xfrm>
          <a:prstGeom prst="rect">
            <a:avLst/>
          </a:prstGeom>
          <a:noFill/>
        </p:spPr>
        <p:txBody>
          <a:bodyPr wrap="square">
            <a:spAutoFit/>
          </a:bodyPr>
          <a:lstStyle/>
          <a:p>
            <a:r>
              <a:rPr lang="it-IT" sz="1200" dirty="0">
                <a:effectLst/>
                <a:latin typeface="Avenir Black" panose="02000503020000020003" pitchFamily="2" charset="0"/>
              </a:rPr>
              <a:t>- TRANEXAMIC ACID</a:t>
            </a:r>
          </a:p>
        </p:txBody>
      </p:sp>
      <p:sp>
        <p:nvSpPr>
          <p:cNvPr id="6" name="Rettangolo 5">
            <a:extLst>
              <a:ext uri="{FF2B5EF4-FFF2-40B4-BE49-F238E27FC236}">
                <a16:creationId xmlns:a16="http://schemas.microsoft.com/office/drawing/2014/main" id="{FF157E42-E5CA-E73C-21C2-3E0CFFC86844}"/>
              </a:ext>
            </a:extLst>
          </p:cNvPr>
          <p:cNvSpPr/>
          <p:nvPr/>
        </p:nvSpPr>
        <p:spPr>
          <a:xfrm>
            <a:off x="741956" y="2438096"/>
            <a:ext cx="3362227" cy="276999"/>
          </a:xfrm>
          <a:prstGeom prst="rect">
            <a:avLst/>
          </a:prstGeom>
          <a:noFill/>
        </p:spPr>
        <p:txBody>
          <a:bodyPr wrap="square">
            <a:spAutoFit/>
          </a:bodyPr>
          <a:lstStyle/>
          <a:p>
            <a:r>
              <a:rPr lang="it-IT" sz="1200" dirty="0">
                <a:effectLst/>
                <a:latin typeface="Avenir Black" panose="02000503020000020003" pitchFamily="2" charset="0"/>
              </a:rPr>
              <a:t>- ARBUTIN</a:t>
            </a:r>
          </a:p>
        </p:txBody>
      </p:sp>
      <p:sp>
        <p:nvSpPr>
          <p:cNvPr id="11" name="Rettangolo 10">
            <a:extLst>
              <a:ext uri="{FF2B5EF4-FFF2-40B4-BE49-F238E27FC236}">
                <a16:creationId xmlns:a16="http://schemas.microsoft.com/office/drawing/2014/main" id="{3ACCEFB3-628E-D428-97D7-1ACC312497A0}"/>
              </a:ext>
            </a:extLst>
          </p:cNvPr>
          <p:cNvSpPr/>
          <p:nvPr/>
        </p:nvSpPr>
        <p:spPr>
          <a:xfrm>
            <a:off x="741956" y="2702797"/>
            <a:ext cx="3362227" cy="276999"/>
          </a:xfrm>
          <a:prstGeom prst="rect">
            <a:avLst/>
          </a:prstGeom>
          <a:noFill/>
        </p:spPr>
        <p:txBody>
          <a:bodyPr wrap="square">
            <a:spAutoFit/>
          </a:bodyPr>
          <a:lstStyle/>
          <a:p>
            <a:r>
              <a:rPr lang="it-IT" sz="1200" dirty="0">
                <a:effectLst/>
                <a:latin typeface="Avenir Black" panose="02000503020000020003" pitchFamily="2" charset="0"/>
              </a:rPr>
              <a:t>- </a:t>
            </a:r>
            <a:r>
              <a:rPr lang="it-IT" sz="1200" dirty="0">
                <a:latin typeface="Avenir Black" panose="02000503020000020003" pitchFamily="2" charset="0"/>
              </a:rPr>
              <a:t>OLIGOPEPTIDE-34</a:t>
            </a:r>
            <a:endParaRPr lang="it-IT" sz="1200" dirty="0">
              <a:effectLst/>
              <a:latin typeface="Avenir Black" panose="02000503020000020003" pitchFamily="2" charset="0"/>
            </a:endParaRPr>
          </a:p>
        </p:txBody>
      </p:sp>
      <p:sp>
        <p:nvSpPr>
          <p:cNvPr id="10" name="Rettangolo 9">
            <a:extLst>
              <a:ext uri="{FF2B5EF4-FFF2-40B4-BE49-F238E27FC236}">
                <a16:creationId xmlns:a16="http://schemas.microsoft.com/office/drawing/2014/main" id="{129E8092-F2C8-7449-72CB-19D25FDE6389}"/>
              </a:ext>
            </a:extLst>
          </p:cNvPr>
          <p:cNvSpPr/>
          <p:nvPr/>
        </p:nvSpPr>
        <p:spPr>
          <a:xfrm>
            <a:off x="741956" y="2967498"/>
            <a:ext cx="3362227" cy="276999"/>
          </a:xfrm>
          <a:prstGeom prst="rect">
            <a:avLst/>
          </a:prstGeom>
          <a:noFill/>
        </p:spPr>
        <p:txBody>
          <a:bodyPr wrap="square">
            <a:spAutoFit/>
          </a:bodyPr>
          <a:lstStyle/>
          <a:p>
            <a:r>
              <a:rPr lang="it-IT" sz="1200" b="1" dirty="0">
                <a:effectLst/>
                <a:latin typeface="Avenir Black" panose="02000503020000020003" pitchFamily="2" charset="0"/>
              </a:rPr>
              <a:t>- GLABRIDIN</a:t>
            </a:r>
          </a:p>
        </p:txBody>
      </p:sp>
      <p:sp>
        <p:nvSpPr>
          <p:cNvPr id="14" name="Rettangolo 13">
            <a:extLst>
              <a:ext uri="{FF2B5EF4-FFF2-40B4-BE49-F238E27FC236}">
                <a16:creationId xmlns:a16="http://schemas.microsoft.com/office/drawing/2014/main" id="{1B03224E-A2EE-E801-EA08-6EA1DEBB0EDD}"/>
              </a:ext>
            </a:extLst>
          </p:cNvPr>
          <p:cNvSpPr/>
          <p:nvPr/>
        </p:nvSpPr>
        <p:spPr>
          <a:xfrm>
            <a:off x="741956" y="3232199"/>
            <a:ext cx="3362227" cy="276999"/>
          </a:xfrm>
          <a:prstGeom prst="rect">
            <a:avLst/>
          </a:prstGeom>
          <a:noFill/>
        </p:spPr>
        <p:txBody>
          <a:bodyPr wrap="square">
            <a:spAutoFit/>
          </a:bodyPr>
          <a:lstStyle/>
          <a:p>
            <a:r>
              <a:rPr lang="it-IT" sz="1200" b="1" dirty="0">
                <a:effectLst/>
                <a:latin typeface="Avenir Black" panose="02000503020000020003" pitchFamily="2" charset="0"/>
              </a:rPr>
              <a:t>- SILYBUM MARIANUM EXTRACT</a:t>
            </a:r>
          </a:p>
        </p:txBody>
      </p:sp>
      <p:sp>
        <p:nvSpPr>
          <p:cNvPr id="15" name="Rettangolo 14">
            <a:extLst>
              <a:ext uri="{FF2B5EF4-FFF2-40B4-BE49-F238E27FC236}">
                <a16:creationId xmlns:a16="http://schemas.microsoft.com/office/drawing/2014/main" id="{7E3E951C-E00A-B422-3104-5DFB4A4A755B}"/>
              </a:ext>
            </a:extLst>
          </p:cNvPr>
          <p:cNvSpPr/>
          <p:nvPr/>
        </p:nvSpPr>
        <p:spPr>
          <a:xfrm>
            <a:off x="741956" y="3496900"/>
            <a:ext cx="3362227" cy="276999"/>
          </a:xfrm>
          <a:prstGeom prst="rect">
            <a:avLst/>
          </a:prstGeom>
          <a:noFill/>
        </p:spPr>
        <p:txBody>
          <a:bodyPr wrap="square">
            <a:spAutoFit/>
          </a:bodyPr>
          <a:lstStyle/>
          <a:p>
            <a:r>
              <a:rPr lang="it-IT" sz="1200" b="1" dirty="0">
                <a:effectLst/>
                <a:latin typeface="Avenir Black" panose="02000503020000020003" pitchFamily="2" charset="0"/>
              </a:rPr>
              <a:t>- PHENYLETHYL RESORCINOL</a:t>
            </a:r>
          </a:p>
        </p:txBody>
      </p:sp>
      <p:sp>
        <p:nvSpPr>
          <p:cNvPr id="16" name="Rettangolo 15">
            <a:extLst>
              <a:ext uri="{FF2B5EF4-FFF2-40B4-BE49-F238E27FC236}">
                <a16:creationId xmlns:a16="http://schemas.microsoft.com/office/drawing/2014/main" id="{FEAE981C-BC6F-AF6B-E387-4279CFA92A27}"/>
              </a:ext>
            </a:extLst>
          </p:cNvPr>
          <p:cNvSpPr/>
          <p:nvPr/>
        </p:nvSpPr>
        <p:spPr>
          <a:xfrm>
            <a:off x="741956" y="3761601"/>
            <a:ext cx="3362227" cy="276999"/>
          </a:xfrm>
          <a:prstGeom prst="rect">
            <a:avLst/>
          </a:prstGeom>
          <a:noFill/>
        </p:spPr>
        <p:txBody>
          <a:bodyPr wrap="square">
            <a:spAutoFit/>
          </a:bodyPr>
          <a:lstStyle/>
          <a:p>
            <a:r>
              <a:rPr lang="it-IT" sz="1200" b="1" dirty="0">
                <a:effectLst/>
                <a:latin typeface="Avenir Black" panose="02000503020000020003" pitchFamily="2" charset="0"/>
              </a:rPr>
              <a:t>- GLYCYRRHETINIC ACID</a:t>
            </a:r>
          </a:p>
        </p:txBody>
      </p:sp>
      <p:sp>
        <p:nvSpPr>
          <p:cNvPr id="12" name="Rettangolo 11">
            <a:extLst>
              <a:ext uri="{FF2B5EF4-FFF2-40B4-BE49-F238E27FC236}">
                <a16:creationId xmlns:a16="http://schemas.microsoft.com/office/drawing/2014/main" id="{48AD3CE3-1C78-3542-BCEA-424DF9588416}"/>
              </a:ext>
            </a:extLst>
          </p:cNvPr>
          <p:cNvSpPr/>
          <p:nvPr/>
        </p:nvSpPr>
        <p:spPr>
          <a:xfrm>
            <a:off x="741956" y="4782515"/>
            <a:ext cx="3377469" cy="276999"/>
          </a:xfrm>
          <a:prstGeom prst="rect">
            <a:avLst/>
          </a:prstGeom>
          <a:noFill/>
        </p:spPr>
        <p:txBody>
          <a:bodyPr wrap="square">
            <a:spAutoFit/>
          </a:bodyPr>
          <a:lstStyle/>
          <a:p>
            <a:r>
              <a:rPr lang="it-IT" sz="1200" b="1" dirty="0">
                <a:solidFill>
                  <a:srgbClr val="012754"/>
                </a:solidFill>
                <a:effectLst/>
                <a:latin typeface="Avenir Black" panose="02000503020000020003" pitchFamily="2" charset="0"/>
              </a:rPr>
              <a:t>- SALICYLIC ACID </a:t>
            </a:r>
          </a:p>
        </p:txBody>
      </p:sp>
      <p:sp>
        <p:nvSpPr>
          <p:cNvPr id="13" name="CasellaDiTesto 12">
            <a:extLst>
              <a:ext uri="{FF2B5EF4-FFF2-40B4-BE49-F238E27FC236}">
                <a16:creationId xmlns:a16="http://schemas.microsoft.com/office/drawing/2014/main" id="{8D7A3512-647F-4F3A-9D49-C2039A070CA7}"/>
              </a:ext>
            </a:extLst>
          </p:cNvPr>
          <p:cNvSpPr txBox="1"/>
          <p:nvPr/>
        </p:nvSpPr>
        <p:spPr>
          <a:xfrm>
            <a:off x="741956" y="4137114"/>
            <a:ext cx="3330005" cy="307777"/>
          </a:xfrm>
          <a:prstGeom prst="rect">
            <a:avLst/>
          </a:prstGeom>
          <a:solidFill>
            <a:srgbClr val="85C5D7"/>
          </a:solidFill>
        </p:spPr>
        <p:txBody>
          <a:bodyPr wrap="square">
            <a:spAutoFit/>
          </a:bodyPr>
          <a:lstStyle/>
          <a:p>
            <a:pPr algn="just"/>
            <a:r>
              <a:rPr lang="it-IT" sz="1400" dirty="0">
                <a:solidFill>
                  <a:schemeClr val="bg1"/>
                </a:solidFill>
                <a:effectLst/>
                <a:latin typeface="Avenir Medium" panose="02000503020000020003" pitchFamily="2" charset="0"/>
              </a:rPr>
              <a:t>INCREASE IN CELL TURNOVER</a:t>
            </a:r>
          </a:p>
        </p:txBody>
      </p:sp>
      <p:sp>
        <p:nvSpPr>
          <p:cNvPr id="17" name="CasellaDiTesto 16">
            <a:extLst>
              <a:ext uri="{FF2B5EF4-FFF2-40B4-BE49-F238E27FC236}">
                <a16:creationId xmlns:a16="http://schemas.microsoft.com/office/drawing/2014/main" id="{BBC22959-4382-74D9-A55E-CD819499CF16}"/>
              </a:ext>
            </a:extLst>
          </p:cNvPr>
          <p:cNvSpPr txBox="1"/>
          <p:nvPr/>
        </p:nvSpPr>
        <p:spPr>
          <a:xfrm>
            <a:off x="741956" y="4454492"/>
            <a:ext cx="3429000" cy="276999"/>
          </a:xfrm>
          <a:prstGeom prst="rect">
            <a:avLst/>
          </a:prstGeom>
          <a:noFill/>
        </p:spPr>
        <p:txBody>
          <a:bodyPr wrap="square">
            <a:spAutoFit/>
          </a:bodyPr>
          <a:lstStyle/>
          <a:p>
            <a:pPr algn="just"/>
            <a:r>
              <a:rPr lang="it-IT" sz="1200" b="1" dirty="0" err="1">
                <a:solidFill>
                  <a:srgbClr val="012754"/>
                </a:solidFill>
                <a:effectLst/>
                <a:latin typeface="Avenir" panose="02000503020000020003" pitchFamily="2" charset="0"/>
              </a:rPr>
              <a:t>Removal</a:t>
            </a:r>
            <a:r>
              <a:rPr lang="it-IT" sz="1200" b="1" dirty="0">
                <a:solidFill>
                  <a:srgbClr val="012754"/>
                </a:solidFill>
                <a:effectLst/>
                <a:latin typeface="Avenir" panose="02000503020000020003" pitchFamily="2" charset="0"/>
              </a:rPr>
              <a:t> of </a:t>
            </a:r>
            <a:r>
              <a:rPr lang="it-IT" sz="1200" b="1" dirty="0" err="1">
                <a:solidFill>
                  <a:srgbClr val="012754"/>
                </a:solidFill>
                <a:effectLst/>
                <a:latin typeface="Avenir" panose="02000503020000020003" pitchFamily="2" charset="0"/>
              </a:rPr>
              <a:t>pre-existing</a:t>
            </a:r>
            <a:r>
              <a:rPr lang="it-IT" sz="1200" b="1" dirty="0">
                <a:solidFill>
                  <a:srgbClr val="012754"/>
                </a:solidFill>
                <a:effectLst/>
                <a:latin typeface="Avenir" panose="02000503020000020003" pitchFamily="2" charset="0"/>
              </a:rPr>
              <a:t> </a:t>
            </a:r>
            <a:r>
              <a:rPr lang="it-IT" sz="1200" b="1" dirty="0" err="1">
                <a:solidFill>
                  <a:srgbClr val="012754"/>
                </a:solidFill>
                <a:effectLst/>
                <a:latin typeface="Avenir" panose="02000503020000020003" pitchFamily="2" charset="0"/>
              </a:rPr>
              <a:t>melanin</a:t>
            </a:r>
            <a:endParaRPr lang="it-IT" sz="1200" dirty="0">
              <a:solidFill>
                <a:srgbClr val="012754"/>
              </a:solidFill>
              <a:effectLst/>
              <a:latin typeface="Avenir" panose="02000503020000020003" pitchFamily="2" charset="0"/>
            </a:endParaRPr>
          </a:p>
        </p:txBody>
      </p:sp>
      <p:sp>
        <p:nvSpPr>
          <p:cNvPr id="18" name="Rettangolo 17">
            <a:extLst>
              <a:ext uri="{FF2B5EF4-FFF2-40B4-BE49-F238E27FC236}">
                <a16:creationId xmlns:a16="http://schemas.microsoft.com/office/drawing/2014/main" id="{C3E55E17-9EFE-09BD-5796-C7641BCB0A09}"/>
              </a:ext>
            </a:extLst>
          </p:cNvPr>
          <p:cNvSpPr/>
          <p:nvPr/>
        </p:nvSpPr>
        <p:spPr>
          <a:xfrm>
            <a:off x="741956" y="5039739"/>
            <a:ext cx="3377469" cy="276999"/>
          </a:xfrm>
          <a:prstGeom prst="rect">
            <a:avLst/>
          </a:prstGeom>
          <a:noFill/>
        </p:spPr>
        <p:txBody>
          <a:bodyPr wrap="square">
            <a:spAutoFit/>
          </a:bodyPr>
          <a:lstStyle/>
          <a:p>
            <a:r>
              <a:rPr lang="it-IT" sz="1200" b="1" dirty="0">
                <a:solidFill>
                  <a:srgbClr val="012754"/>
                </a:solidFill>
                <a:effectLst/>
                <a:latin typeface="Avenir Black" panose="02000503020000020003" pitchFamily="2" charset="0"/>
              </a:rPr>
              <a:t>- CITRIC ACID</a:t>
            </a:r>
          </a:p>
        </p:txBody>
      </p:sp>
      <p:sp>
        <p:nvSpPr>
          <p:cNvPr id="19" name="Rettangolo 18">
            <a:extLst>
              <a:ext uri="{FF2B5EF4-FFF2-40B4-BE49-F238E27FC236}">
                <a16:creationId xmlns:a16="http://schemas.microsoft.com/office/drawing/2014/main" id="{C1EC5D08-97A6-DD92-A430-3A03F311F349}"/>
              </a:ext>
            </a:extLst>
          </p:cNvPr>
          <p:cNvSpPr/>
          <p:nvPr/>
        </p:nvSpPr>
        <p:spPr>
          <a:xfrm>
            <a:off x="741956" y="5296963"/>
            <a:ext cx="3377469" cy="276999"/>
          </a:xfrm>
          <a:prstGeom prst="rect">
            <a:avLst/>
          </a:prstGeom>
          <a:noFill/>
        </p:spPr>
        <p:txBody>
          <a:bodyPr wrap="square">
            <a:spAutoFit/>
          </a:bodyPr>
          <a:lstStyle/>
          <a:p>
            <a:r>
              <a:rPr lang="it-IT" sz="1200" b="1" dirty="0">
                <a:solidFill>
                  <a:srgbClr val="012754"/>
                </a:solidFill>
                <a:latin typeface="Avenir Black" panose="02000503020000020003" pitchFamily="2" charset="0"/>
              </a:rPr>
              <a:t>- </a:t>
            </a:r>
            <a:r>
              <a:rPr lang="it-IT" sz="1200" b="1" dirty="0">
                <a:solidFill>
                  <a:srgbClr val="012754"/>
                </a:solidFill>
                <a:effectLst/>
                <a:latin typeface="Avenir Black" panose="02000503020000020003" pitchFamily="2" charset="0"/>
              </a:rPr>
              <a:t>TARTARIC ACID</a:t>
            </a:r>
          </a:p>
        </p:txBody>
      </p:sp>
      <p:sp>
        <p:nvSpPr>
          <p:cNvPr id="20" name="Rettangolo 19">
            <a:extLst>
              <a:ext uri="{FF2B5EF4-FFF2-40B4-BE49-F238E27FC236}">
                <a16:creationId xmlns:a16="http://schemas.microsoft.com/office/drawing/2014/main" id="{C301AF39-525E-EE92-1716-945767A63824}"/>
              </a:ext>
            </a:extLst>
          </p:cNvPr>
          <p:cNvSpPr/>
          <p:nvPr/>
        </p:nvSpPr>
        <p:spPr>
          <a:xfrm>
            <a:off x="741956" y="5554186"/>
            <a:ext cx="3377469" cy="276999"/>
          </a:xfrm>
          <a:prstGeom prst="rect">
            <a:avLst/>
          </a:prstGeom>
          <a:noFill/>
        </p:spPr>
        <p:txBody>
          <a:bodyPr wrap="square">
            <a:spAutoFit/>
          </a:bodyPr>
          <a:lstStyle/>
          <a:p>
            <a:r>
              <a:rPr lang="it-IT" sz="1200" b="1" dirty="0">
                <a:solidFill>
                  <a:srgbClr val="012754"/>
                </a:solidFill>
                <a:effectLst/>
                <a:latin typeface="Avenir Black" panose="02000503020000020003" pitchFamily="2" charset="0"/>
              </a:rPr>
              <a:t>- RETINOL</a:t>
            </a:r>
          </a:p>
        </p:txBody>
      </p:sp>
      <p:sp>
        <p:nvSpPr>
          <p:cNvPr id="21" name="Rettangolo 20">
            <a:extLst>
              <a:ext uri="{FF2B5EF4-FFF2-40B4-BE49-F238E27FC236}">
                <a16:creationId xmlns:a16="http://schemas.microsoft.com/office/drawing/2014/main" id="{1669D6EE-F08F-D189-0199-565E89FA3CC6}"/>
              </a:ext>
            </a:extLst>
          </p:cNvPr>
          <p:cNvSpPr/>
          <p:nvPr/>
        </p:nvSpPr>
        <p:spPr>
          <a:xfrm>
            <a:off x="4800601" y="2086901"/>
            <a:ext cx="3657599" cy="276999"/>
          </a:xfrm>
          <a:prstGeom prst="rect">
            <a:avLst/>
          </a:prstGeom>
          <a:noFill/>
        </p:spPr>
        <p:txBody>
          <a:bodyPr wrap="square">
            <a:spAutoFit/>
          </a:bodyPr>
          <a:lstStyle/>
          <a:p>
            <a:r>
              <a:rPr lang="it-IT" sz="1200" b="1" dirty="0">
                <a:effectLst/>
                <a:latin typeface="Avenir Black" panose="02000503020000020003" pitchFamily="2" charset="0"/>
              </a:rPr>
              <a:t>- NICOTIANA BENTHAMIANA</a:t>
            </a:r>
          </a:p>
        </p:txBody>
      </p:sp>
      <p:sp>
        <p:nvSpPr>
          <p:cNvPr id="22" name="CasellaDiTesto 21">
            <a:extLst>
              <a:ext uri="{FF2B5EF4-FFF2-40B4-BE49-F238E27FC236}">
                <a16:creationId xmlns:a16="http://schemas.microsoft.com/office/drawing/2014/main" id="{9482F890-A211-F4CB-6C03-C2C8A1088C94}"/>
              </a:ext>
            </a:extLst>
          </p:cNvPr>
          <p:cNvSpPr txBox="1"/>
          <p:nvPr/>
        </p:nvSpPr>
        <p:spPr>
          <a:xfrm>
            <a:off x="4800601" y="1222398"/>
            <a:ext cx="3657598" cy="523220"/>
          </a:xfrm>
          <a:prstGeom prst="rect">
            <a:avLst/>
          </a:prstGeom>
          <a:solidFill>
            <a:srgbClr val="85C5D7"/>
          </a:solidFill>
          <a:ln>
            <a:noFill/>
          </a:ln>
        </p:spPr>
        <p:txBody>
          <a:bodyPr wrap="square">
            <a:spAutoFit/>
          </a:bodyPr>
          <a:lstStyle/>
          <a:p>
            <a:pPr algn="just"/>
            <a:r>
              <a:rPr lang="it-IT" sz="1400" dirty="0">
                <a:solidFill>
                  <a:schemeClr val="bg1"/>
                </a:solidFill>
                <a:effectLst/>
                <a:latin typeface="Avenir Medium" panose="02000503020000020003" pitchFamily="2" charset="0"/>
              </a:rPr>
              <a:t>MELANIN FORMATION &amp;</a:t>
            </a:r>
          </a:p>
          <a:p>
            <a:pPr algn="just"/>
            <a:r>
              <a:rPr lang="it-IT" sz="1400" dirty="0">
                <a:solidFill>
                  <a:schemeClr val="bg1"/>
                </a:solidFill>
                <a:effectLst/>
                <a:latin typeface="Avenir Medium" panose="02000503020000020003" pitchFamily="2" charset="0"/>
              </a:rPr>
              <a:t>TRANSPORT BLOCKERS</a:t>
            </a:r>
          </a:p>
        </p:txBody>
      </p:sp>
      <p:sp>
        <p:nvSpPr>
          <p:cNvPr id="23" name="CasellaDiTesto 22">
            <a:extLst>
              <a:ext uri="{FF2B5EF4-FFF2-40B4-BE49-F238E27FC236}">
                <a16:creationId xmlns:a16="http://schemas.microsoft.com/office/drawing/2014/main" id="{2BA643D4-2FE4-F172-8B82-7D12BB9E5DFC}"/>
              </a:ext>
            </a:extLst>
          </p:cNvPr>
          <p:cNvSpPr txBox="1"/>
          <p:nvPr/>
        </p:nvSpPr>
        <p:spPr>
          <a:xfrm>
            <a:off x="4800601" y="1748476"/>
            <a:ext cx="3504880" cy="276999"/>
          </a:xfrm>
          <a:prstGeom prst="rect">
            <a:avLst/>
          </a:prstGeom>
          <a:noFill/>
        </p:spPr>
        <p:txBody>
          <a:bodyPr wrap="square">
            <a:spAutoFit/>
          </a:bodyPr>
          <a:lstStyle/>
          <a:p>
            <a:pPr algn="just"/>
            <a:r>
              <a:rPr lang="it-IT" sz="1200" b="1" dirty="0">
                <a:solidFill>
                  <a:srgbClr val="012754"/>
                </a:solidFill>
                <a:effectLst/>
                <a:latin typeface="Avenir" panose="02000503020000020003" pitchFamily="2" charset="0"/>
              </a:rPr>
              <a:t>Copper </a:t>
            </a:r>
            <a:r>
              <a:rPr lang="it-IT" sz="1200" b="1" dirty="0" err="1">
                <a:solidFill>
                  <a:srgbClr val="012754"/>
                </a:solidFill>
                <a:effectLst/>
                <a:latin typeface="Avenir" panose="02000503020000020003" pitchFamily="2" charset="0"/>
              </a:rPr>
              <a:t>chelators</a:t>
            </a:r>
            <a:r>
              <a:rPr lang="it-IT" sz="1200" b="1" dirty="0">
                <a:solidFill>
                  <a:srgbClr val="012754"/>
                </a:solidFill>
                <a:effectLst/>
                <a:latin typeface="Avenir" panose="02000503020000020003" pitchFamily="2" charset="0"/>
              </a:rPr>
              <a:t> and MC1R </a:t>
            </a:r>
            <a:r>
              <a:rPr lang="it-IT" sz="1200" b="1" dirty="0" err="1">
                <a:solidFill>
                  <a:srgbClr val="012754"/>
                </a:solidFill>
                <a:effectLst/>
                <a:latin typeface="Avenir" panose="02000503020000020003" pitchFamily="2" charset="0"/>
              </a:rPr>
              <a:t>enzyme</a:t>
            </a:r>
            <a:r>
              <a:rPr lang="it-IT" sz="1200" b="1" dirty="0">
                <a:solidFill>
                  <a:srgbClr val="012754"/>
                </a:solidFill>
                <a:effectLst/>
                <a:latin typeface="Avenir" panose="02000503020000020003" pitchFamily="2" charset="0"/>
              </a:rPr>
              <a:t> </a:t>
            </a:r>
            <a:r>
              <a:rPr lang="it-IT" sz="1200" b="1" dirty="0" err="1">
                <a:solidFill>
                  <a:srgbClr val="012754"/>
                </a:solidFill>
                <a:effectLst/>
                <a:latin typeface="Avenir" panose="02000503020000020003" pitchFamily="2" charset="0"/>
              </a:rPr>
              <a:t>inhibitors</a:t>
            </a:r>
            <a:endParaRPr lang="it-IT" sz="1200" dirty="0">
              <a:solidFill>
                <a:srgbClr val="012754"/>
              </a:solidFill>
              <a:effectLst/>
              <a:latin typeface="Avenir" panose="02000503020000020003" pitchFamily="2" charset="0"/>
            </a:endParaRPr>
          </a:p>
        </p:txBody>
      </p:sp>
      <p:sp>
        <p:nvSpPr>
          <p:cNvPr id="24" name="Rettangolo 23">
            <a:extLst>
              <a:ext uri="{FF2B5EF4-FFF2-40B4-BE49-F238E27FC236}">
                <a16:creationId xmlns:a16="http://schemas.microsoft.com/office/drawing/2014/main" id="{76D65267-3528-5183-FBCD-53A811ABDD4F}"/>
              </a:ext>
            </a:extLst>
          </p:cNvPr>
          <p:cNvSpPr/>
          <p:nvPr/>
        </p:nvSpPr>
        <p:spPr>
          <a:xfrm>
            <a:off x="4800601" y="2334126"/>
            <a:ext cx="3657599" cy="276999"/>
          </a:xfrm>
          <a:prstGeom prst="rect">
            <a:avLst/>
          </a:prstGeom>
          <a:noFill/>
        </p:spPr>
        <p:txBody>
          <a:bodyPr wrap="square">
            <a:spAutoFit/>
          </a:bodyPr>
          <a:lstStyle/>
          <a:p>
            <a:r>
              <a:rPr lang="it-IT" sz="1200" b="1" dirty="0">
                <a:latin typeface="Avenir Black" panose="02000503020000020003" pitchFamily="2" charset="0"/>
              </a:rPr>
              <a:t>- </a:t>
            </a:r>
            <a:r>
              <a:rPr lang="it-IT" sz="1200" b="1" dirty="0">
                <a:effectLst/>
                <a:latin typeface="Avenir Black" panose="02000503020000020003" pitchFamily="2" charset="0"/>
              </a:rPr>
              <a:t>HEXAPEPTIDE-40 </a:t>
            </a:r>
          </a:p>
        </p:txBody>
      </p:sp>
      <p:sp>
        <p:nvSpPr>
          <p:cNvPr id="25" name="Rettangolo 24">
            <a:extLst>
              <a:ext uri="{FF2B5EF4-FFF2-40B4-BE49-F238E27FC236}">
                <a16:creationId xmlns:a16="http://schemas.microsoft.com/office/drawing/2014/main" id="{1FCC92E5-53A5-A300-9328-6663080A81C3}"/>
              </a:ext>
            </a:extLst>
          </p:cNvPr>
          <p:cNvSpPr/>
          <p:nvPr/>
        </p:nvSpPr>
        <p:spPr>
          <a:xfrm>
            <a:off x="4800601" y="2581351"/>
            <a:ext cx="3657599" cy="276999"/>
          </a:xfrm>
          <a:prstGeom prst="rect">
            <a:avLst/>
          </a:prstGeom>
          <a:noFill/>
        </p:spPr>
        <p:txBody>
          <a:bodyPr wrap="square">
            <a:spAutoFit/>
          </a:bodyPr>
          <a:lstStyle/>
          <a:p>
            <a:r>
              <a:rPr lang="it-IT" sz="1200" b="1" dirty="0">
                <a:effectLst/>
                <a:latin typeface="Avenir Black" panose="02000503020000020003" pitchFamily="2" charset="0"/>
              </a:rPr>
              <a:t>- SH-POLYPEPTIDE-76</a:t>
            </a:r>
          </a:p>
        </p:txBody>
      </p:sp>
      <p:sp>
        <p:nvSpPr>
          <p:cNvPr id="26" name="Rettangolo 25">
            <a:extLst>
              <a:ext uri="{FF2B5EF4-FFF2-40B4-BE49-F238E27FC236}">
                <a16:creationId xmlns:a16="http://schemas.microsoft.com/office/drawing/2014/main" id="{40A04BDB-580A-3D5C-6DB5-8A328EDA47CF}"/>
              </a:ext>
            </a:extLst>
          </p:cNvPr>
          <p:cNvSpPr/>
          <p:nvPr/>
        </p:nvSpPr>
        <p:spPr>
          <a:xfrm>
            <a:off x="4800601" y="2828576"/>
            <a:ext cx="3657599" cy="276999"/>
          </a:xfrm>
          <a:prstGeom prst="rect">
            <a:avLst/>
          </a:prstGeom>
          <a:noFill/>
        </p:spPr>
        <p:txBody>
          <a:bodyPr wrap="square">
            <a:spAutoFit/>
          </a:bodyPr>
          <a:lstStyle/>
          <a:p>
            <a:r>
              <a:rPr lang="it-IT" sz="1200" b="1" dirty="0">
                <a:effectLst/>
                <a:latin typeface="Avenir Black" panose="02000503020000020003" pitchFamily="2" charset="0"/>
              </a:rPr>
              <a:t>- ACETYL HEXAPEPTIDE-1</a:t>
            </a:r>
          </a:p>
        </p:txBody>
      </p:sp>
      <p:sp>
        <p:nvSpPr>
          <p:cNvPr id="27" name="Rettangolo 26">
            <a:extLst>
              <a:ext uri="{FF2B5EF4-FFF2-40B4-BE49-F238E27FC236}">
                <a16:creationId xmlns:a16="http://schemas.microsoft.com/office/drawing/2014/main" id="{57917C9E-9997-9EBC-00FE-45E7B47D7D58}"/>
              </a:ext>
            </a:extLst>
          </p:cNvPr>
          <p:cNvSpPr/>
          <p:nvPr/>
        </p:nvSpPr>
        <p:spPr>
          <a:xfrm>
            <a:off x="4800601" y="3075801"/>
            <a:ext cx="3657599" cy="276999"/>
          </a:xfrm>
          <a:prstGeom prst="rect">
            <a:avLst/>
          </a:prstGeom>
          <a:noFill/>
        </p:spPr>
        <p:txBody>
          <a:bodyPr wrap="square">
            <a:spAutoFit/>
          </a:bodyPr>
          <a:lstStyle/>
          <a:p>
            <a:r>
              <a:rPr lang="it-IT" sz="1200" b="1" dirty="0">
                <a:effectLst/>
                <a:latin typeface="Avenir Black" panose="02000503020000020003" pitchFamily="2" charset="0"/>
              </a:rPr>
              <a:t>- PHYTIC ACID</a:t>
            </a:r>
          </a:p>
        </p:txBody>
      </p:sp>
    </p:spTree>
    <p:extLst>
      <p:ext uri="{BB962C8B-B14F-4D97-AF65-F5344CB8AC3E}">
        <p14:creationId xmlns:p14="http://schemas.microsoft.com/office/powerpoint/2010/main" val="400468528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D7AA83-4782-106A-7109-9BAF49037550}"/>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6FE269F7-0115-4AA1-EA49-35ACC3FCE63C}"/>
              </a:ext>
            </a:extLst>
          </p:cNvPr>
          <p:cNvSpPr txBox="1"/>
          <p:nvPr/>
        </p:nvSpPr>
        <p:spPr>
          <a:xfrm>
            <a:off x="741956" y="1219200"/>
            <a:ext cx="3301702" cy="307777"/>
          </a:xfrm>
          <a:prstGeom prst="rect">
            <a:avLst/>
          </a:prstGeom>
          <a:solidFill>
            <a:srgbClr val="85C5D7"/>
          </a:solidFill>
          <a:ln>
            <a:noFill/>
          </a:ln>
        </p:spPr>
        <p:txBody>
          <a:bodyPr wrap="square">
            <a:spAutoFit/>
          </a:bodyPr>
          <a:lstStyle/>
          <a:p>
            <a:r>
              <a:rPr lang="it-IT" sz="1400" dirty="0">
                <a:solidFill>
                  <a:schemeClr val="bg1"/>
                </a:solidFill>
                <a:effectLst/>
                <a:latin typeface="Avenir Medium" panose="02000503020000020003" pitchFamily="2" charset="0"/>
              </a:rPr>
              <a:t>MELANOGENIC ENZYME BLOCKERS</a:t>
            </a:r>
          </a:p>
        </p:txBody>
      </p:sp>
      <p:sp>
        <p:nvSpPr>
          <p:cNvPr id="5" name="CasellaDiTesto 4">
            <a:extLst>
              <a:ext uri="{FF2B5EF4-FFF2-40B4-BE49-F238E27FC236}">
                <a16:creationId xmlns:a16="http://schemas.microsoft.com/office/drawing/2014/main" id="{FBDE563C-DE1B-8737-3F40-3545D5C11E5F}"/>
              </a:ext>
            </a:extLst>
          </p:cNvPr>
          <p:cNvSpPr txBox="1"/>
          <p:nvPr/>
        </p:nvSpPr>
        <p:spPr>
          <a:xfrm>
            <a:off x="741956" y="1524717"/>
            <a:ext cx="3429000" cy="276999"/>
          </a:xfrm>
          <a:prstGeom prst="rect">
            <a:avLst/>
          </a:prstGeom>
          <a:noFill/>
          <a:ln>
            <a:noFill/>
          </a:ln>
        </p:spPr>
        <p:txBody>
          <a:bodyPr wrap="square">
            <a:spAutoFit/>
          </a:bodyPr>
          <a:lstStyle/>
          <a:p>
            <a:pPr algn="just"/>
            <a:r>
              <a:rPr lang="it-IT" sz="1200" b="1" dirty="0" err="1">
                <a:effectLst/>
                <a:latin typeface="Avenir" panose="02000503020000020003" pitchFamily="2" charset="0"/>
              </a:rPr>
              <a:t>Tyrosinase</a:t>
            </a:r>
            <a:r>
              <a:rPr lang="it-IT" sz="1200" b="1" dirty="0">
                <a:effectLst/>
                <a:latin typeface="Avenir" panose="02000503020000020003" pitchFamily="2" charset="0"/>
              </a:rPr>
              <a:t> </a:t>
            </a:r>
            <a:r>
              <a:rPr lang="it-IT" sz="1200" b="1" dirty="0" err="1">
                <a:effectLst/>
                <a:latin typeface="Avenir" panose="02000503020000020003" pitchFamily="2" charset="0"/>
              </a:rPr>
              <a:t>inhibitors</a:t>
            </a:r>
            <a:endParaRPr lang="it-IT" sz="1200" dirty="0">
              <a:effectLst/>
              <a:latin typeface="Avenir" panose="02000503020000020003" pitchFamily="2" charset="0"/>
            </a:endParaRPr>
          </a:p>
        </p:txBody>
      </p:sp>
      <p:pic>
        <p:nvPicPr>
          <p:cNvPr id="7" name="Immagine 6">
            <a:extLst>
              <a:ext uri="{FF2B5EF4-FFF2-40B4-BE49-F238E27FC236}">
                <a16:creationId xmlns:a16="http://schemas.microsoft.com/office/drawing/2014/main" id="{AA203DC5-00D6-9362-4DAB-EACD3D73124E}"/>
              </a:ext>
            </a:extLst>
          </p:cNvPr>
          <p:cNvPicPr>
            <a:picLocks noChangeAspect="1"/>
          </p:cNvPicPr>
          <p:nvPr/>
        </p:nvPicPr>
        <p:blipFill rotWithShape="1">
          <a:blip r:embed="rId2">
            <a:extLst>
              <a:ext uri="{28A0092B-C50C-407E-A947-70E740481C1C}">
                <a14:useLocalDpi xmlns:a14="http://schemas.microsoft.com/office/drawing/2010/main" val="0"/>
              </a:ext>
            </a:extLst>
          </a:blip>
          <a:srcRect l="12425" t="26538" r="198" b="10025"/>
          <a:stretch/>
        </p:blipFill>
        <p:spPr>
          <a:xfrm rot="16200000">
            <a:off x="7726881" y="1525776"/>
            <a:ext cx="6056579" cy="2931467"/>
          </a:xfrm>
          <a:prstGeom prst="rect">
            <a:avLst/>
          </a:prstGeom>
        </p:spPr>
      </p:pic>
      <p:pic>
        <p:nvPicPr>
          <p:cNvPr id="8" name="Immagine 7">
            <a:extLst>
              <a:ext uri="{FF2B5EF4-FFF2-40B4-BE49-F238E27FC236}">
                <a16:creationId xmlns:a16="http://schemas.microsoft.com/office/drawing/2014/main" id="{FF31F93D-6CE7-3673-96C8-D0ABB3377031}"/>
              </a:ext>
            </a:extLst>
          </p:cNvPr>
          <p:cNvPicPr>
            <a:picLocks noChangeAspect="1"/>
          </p:cNvPicPr>
          <p:nvPr/>
        </p:nvPicPr>
        <p:blipFill rotWithShape="1">
          <a:blip r:embed="rId3">
            <a:extLst>
              <a:ext uri="{28A0092B-C50C-407E-A947-70E740481C1C}">
                <a14:useLocalDpi xmlns:a14="http://schemas.microsoft.com/office/drawing/2010/main" val="0"/>
              </a:ext>
            </a:extLst>
          </a:blip>
          <a:srcRect l="33095" r="35428"/>
          <a:stretch/>
        </p:blipFill>
        <p:spPr>
          <a:xfrm>
            <a:off x="8458200" y="599163"/>
            <a:ext cx="1781479" cy="5659673"/>
          </a:xfrm>
          <a:prstGeom prst="rect">
            <a:avLst/>
          </a:prstGeom>
        </p:spPr>
      </p:pic>
      <p:sp>
        <p:nvSpPr>
          <p:cNvPr id="9" name="Rettangolo 8">
            <a:extLst>
              <a:ext uri="{FF2B5EF4-FFF2-40B4-BE49-F238E27FC236}">
                <a16:creationId xmlns:a16="http://schemas.microsoft.com/office/drawing/2014/main" id="{7A8890CD-9D77-22FE-12FC-A2C45DF81726}"/>
              </a:ext>
            </a:extLst>
          </p:cNvPr>
          <p:cNvSpPr/>
          <p:nvPr/>
        </p:nvSpPr>
        <p:spPr>
          <a:xfrm>
            <a:off x="741956" y="304800"/>
            <a:ext cx="7716244" cy="400110"/>
          </a:xfrm>
          <a:prstGeom prst="rect">
            <a:avLst/>
          </a:prstGeom>
          <a:solidFill>
            <a:srgbClr val="012755"/>
          </a:solidFill>
        </p:spPr>
        <p:txBody>
          <a:bodyPr wrap="square">
            <a:spAutoFit/>
          </a:bodyPr>
          <a:lstStyle/>
          <a:p>
            <a:pPr algn="ctr">
              <a:spcAft>
                <a:spcPts val="1735"/>
              </a:spcAft>
            </a:pPr>
            <a:r>
              <a:rPr lang="en-US" sz="2000" b="1" spc="300" dirty="0">
                <a:solidFill>
                  <a:schemeClr val="bg1"/>
                </a:solidFill>
                <a:latin typeface="Arial" charset="0"/>
                <a:ea typeface="Calibri" charset="0"/>
              </a:rPr>
              <a:t>HOME CREAM</a:t>
            </a:r>
            <a:r>
              <a:rPr lang="en-US" sz="2000" b="1" spc="300" noProof="0" dirty="0">
                <a:solidFill>
                  <a:schemeClr val="bg1"/>
                </a:solidFill>
                <a:latin typeface="Arial" charset="0"/>
                <a:ea typeface="Calibri" charset="0"/>
              </a:rPr>
              <a:t> </a:t>
            </a:r>
            <a:r>
              <a:rPr lang="en-US" sz="2000" spc="300" dirty="0">
                <a:solidFill>
                  <a:schemeClr val="bg1"/>
                </a:solidFill>
                <a:latin typeface="Arial" charset="0"/>
                <a:ea typeface="Calibri" charset="0"/>
              </a:rPr>
              <a:t>ingredients</a:t>
            </a:r>
            <a:endParaRPr lang="en-US" sz="2000" noProof="0" dirty="0">
              <a:solidFill>
                <a:schemeClr val="bg1"/>
              </a:solidFill>
            </a:endParaRPr>
          </a:p>
        </p:txBody>
      </p:sp>
      <p:sp>
        <p:nvSpPr>
          <p:cNvPr id="2" name="Rettangolo 1">
            <a:extLst>
              <a:ext uri="{FF2B5EF4-FFF2-40B4-BE49-F238E27FC236}">
                <a16:creationId xmlns:a16="http://schemas.microsoft.com/office/drawing/2014/main" id="{0BD71A18-2596-0D81-753F-B661EAF2CEA2}"/>
              </a:ext>
            </a:extLst>
          </p:cNvPr>
          <p:cNvSpPr/>
          <p:nvPr/>
        </p:nvSpPr>
        <p:spPr>
          <a:xfrm>
            <a:off x="741956" y="2173395"/>
            <a:ext cx="3362227" cy="276999"/>
          </a:xfrm>
          <a:prstGeom prst="rect">
            <a:avLst/>
          </a:prstGeom>
          <a:noFill/>
        </p:spPr>
        <p:txBody>
          <a:bodyPr wrap="square">
            <a:spAutoFit/>
          </a:bodyPr>
          <a:lstStyle/>
          <a:p>
            <a:r>
              <a:rPr lang="it-IT" sz="1200" dirty="0">
                <a:effectLst/>
                <a:latin typeface="Avenir Black" panose="02000503020000020003" pitchFamily="2" charset="0"/>
              </a:rPr>
              <a:t>- AMINOETHYL PHOSPHINIC ACID </a:t>
            </a:r>
          </a:p>
        </p:txBody>
      </p:sp>
      <p:sp>
        <p:nvSpPr>
          <p:cNvPr id="3" name="Rettangolo 2">
            <a:extLst>
              <a:ext uri="{FF2B5EF4-FFF2-40B4-BE49-F238E27FC236}">
                <a16:creationId xmlns:a16="http://schemas.microsoft.com/office/drawing/2014/main" id="{30CA06CA-0A4D-AE10-55FD-6FB0A1E69FFD}"/>
              </a:ext>
            </a:extLst>
          </p:cNvPr>
          <p:cNvSpPr/>
          <p:nvPr/>
        </p:nvSpPr>
        <p:spPr>
          <a:xfrm>
            <a:off x="741956" y="1908694"/>
            <a:ext cx="3362227" cy="276999"/>
          </a:xfrm>
          <a:prstGeom prst="rect">
            <a:avLst/>
          </a:prstGeom>
          <a:noFill/>
        </p:spPr>
        <p:txBody>
          <a:bodyPr wrap="square">
            <a:spAutoFit/>
          </a:bodyPr>
          <a:lstStyle/>
          <a:p>
            <a:r>
              <a:rPr lang="it-IT" sz="1200" dirty="0">
                <a:effectLst/>
                <a:latin typeface="Avenir Black" panose="02000503020000020003" pitchFamily="2" charset="0"/>
              </a:rPr>
              <a:t>- TRANEXAMIC ACID</a:t>
            </a:r>
          </a:p>
        </p:txBody>
      </p:sp>
      <p:sp>
        <p:nvSpPr>
          <p:cNvPr id="6" name="Rettangolo 5">
            <a:extLst>
              <a:ext uri="{FF2B5EF4-FFF2-40B4-BE49-F238E27FC236}">
                <a16:creationId xmlns:a16="http://schemas.microsoft.com/office/drawing/2014/main" id="{8604C981-0AAE-29A8-BE23-D07DE83F7DA8}"/>
              </a:ext>
            </a:extLst>
          </p:cNvPr>
          <p:cNvSpPr/>
          <p:nvPr/>
        </p:nvSpPr>
        <p:spPr>
          <a:xfrm>
            <a:off x="741956" y="2438096"/>
            <a:ext cx="3362227" cy="276999"/>
          </a:xfrm>
          <a:prstGeom prst="rect">
            <a:avLst/>
          </a:prstGeom>
          <a:noFill/>
        </p:spPr>
        <p:txBody>
          <a:bodyPr wrap="square">
            <a:spAutoFit/>
          </a:bodyPr>
          <a:lstStyle/>
          <a:p>
            <a:r>
              <a:rPr lang="it-IT" sz="1200" dirty="0">
                <a:effectLst/>
                <a:latin typeface="Avenir Black" panose="02000503020000020003" pitchFamily="2" charset="0"/>
              </a:rPr>
              <a:t>- ARBUTIN</a:t>
            </a:r>
          </a:p>
        </p:txBody>
      </p:sp>
      <p:sp>
        <p:nvSpPr>
          <p:cNvPr id="11" name="Rettangolo 10">
            <a:extLst>
              <a:ext uri="{FF2B5EF4-FFF2-40B4-BE49-F238E27FC236}">
                <a16:creationId xmlns:a16="http://schemas.microsoft.com/office/drawing/2014/main" id="{A69AE2F5-7536-E470-AA52-3DBF5D02135A}"/>
              </a:ext>
            </a:extLst>
          </p:cNvPr>
          <p:cNvSpPr/>
          <p:nvPr/>
        </p:nvSpPr>
        <p:spPr>
          <a:xfrm>
            <a:off x="741956" y="2702797"/>
            <a:ext cx="3362227" cy="276999"/>
          </a:xfrm>
          <a:prstGeom prst="rect">
            <a:avLst/>
          </a:prstGeom>
          <a:noFill/>
        </p:spPr>
        <p:txBody>
          <a:bodyPr wrap="square">
            <a:spAutoFit/>
          </a:bodyPr>
          <a:lstStyle/>
          <a:p>
            <a:r>
              <a:rPr lang="it-IT" sz="1200" dirty="0">
                <a:effectLst/>
                <a:latin typeface="Avenir Black" panose="02000503020000020003" pitchFamily="2" charset="0"/>
              </a:rPr>
              <a:t>- </a:t>
            </a:r>
            <a:r>
              <a:rPr lang="it-IT" sz="1200" dirty="0">
                <a:latin typeface="Avenir Black" panose="02000503020000020003" pitchFamily="2" charset="0"/>
              </a:rPr>
              <a:t>OLIGOPEPTIDE-34</a:t>
            </a:r>
            <a:endParaRPr lang="it-IT" sz="1200" dirty="0">
              <a:effectLst/>
              <a:latin typeface="Avenir Black" panose="02000503020000020003" pitchFamily="2" charset="0"/>
            </a:endParaRPr>
          </a:p>
        </p:txBody>
      </p:sp>
      <p:sp>
        <p:nvSpPr>
          <p:cNvPr id="10" name="Rettangolo 9">
            <a:extLst>
              <a:ext uri="{FF2B5EF4-FFF2-40B4-BE49-F238E27FC236}">
                <a16:creationId xmlns:a16="http://schemas.microsoft.com/office/drawing/2014/main" id="{8D33B2D2-27F8-370C-5A7D-B986C4E04901}"/>
              </a:ext>
            </a:extLst>
          </p:cNvPr>
          <p:cNvSpPr/>
          <p:nvPr/>
        </p:nvSpPr>
        <p:spPr>
          <a:xfrm>
            <a:off x="741956" y="2967498"/>
            <a:ext cx="3362227" cy="276999"/>
          </a:xfrm>
          <a:prstGeom prst="rect">
            <a:avLst/>
          </a:prstGeom>
          <a:noFill/>
        </p:spPr>
        <p:txBody>
          <a:bodyPr wrap="square">
            <a:spAutoFit/>
          </a:bodyPr>
          <a:lstStyle/>
          <a:p>
            <a:r>
              <a:rPr lang="it-IT" sz="1200" b="1" dirty="0">
                <a:effectLst/>
                <a:latin typeface="Avenir Black" panose="02000503020000020003" pitchFamily="2" charset="0"/>
              </a:rPr>
              <a:t>- GLABRIDIN</a:t>
            </a:r>
          </a:p>
        </p:txBody>
      </p:sp>
      <p:sp>
        <p:nvSpPr>
          <p:cNvPr id="14" name="Rettangolo 13">
            <a:extLst>
              <a:ext uri="{FF2B5EF4-FFF2-40B4-BE49-F238E27FC236}">
                <a16:creationId xmlns:a16="http://schemas.microsoft.com/office/drawing/2014/main" id="{05A6847E-F7EB-8B8A-2ED4-BC9C8E7031C3}"/>
              </a:ext>
            </a:extLst>
          </p:cNvPr>
          <p:cNvSpPr/>
          <p:nvPr/>
        </p:nvSpPr>
        <p:spPr>
          <a:xfrm>
            <a:off x="741956" y="3232199"/>
            <a:ext cx="3362227" cy="276999"/>
          </a:xfrm>
          <a:prstGeom prst="rect">
            <a:avLst/>
          </a:prstGeom>
          <a:noFill/>
        </p:spPr>
        <p:txBody>
          <a:bodyPr wrap="square">
            <a:spAutoFit/>
          </a:bodyPr>
          <a:lstStyle/>
          <a:p>
            <a:r>
              <a:rPr lang="it-IT" sz="1200" b="1" dirty="0">
                <a:effectLst/>
                <a:latin typeface="Avenir Black" panose="02000503020000020003" pitchFamily="2" charset="0"/>
              </a:rPr>
              <a:t>- SILYBUM MARIANUM EXTRACT</a:t>
            </a:r>
          </a:p>
        </p:txBody>
      </p:sp>
      <p:sp>
        <p:nvSpPr>
          <p:cNvPr id="15" name="Rettangolo 14">
            <a:extLst>
              <a:ext uri="{FF2B5EF4-FFF2-40B4-BE49-F238E27FC236}">
                <a16:creationId xmlns:a16="http://schemas.microsoft.com/office/drawing/2014/main" id="{560204C4-39CD-CF45-451B-DCE285BB27FE}"/>
              </a:ext>
            </a:extLst>
          </p:cNvPr>
          <p:cNvSpPr/>
          <p:nvPr/>
        </p:nvSpPr>
        <p:spPr>
          <a:xfrm>
            <a:off x="741956" y="3496900"/>
            <a:ext cx="3362227" cy="276999"/>
          </a:xfrm>
          <a:prstGeom prst="rect">
            <a:avLst/>
          </a:prstGeom>
          <a:noFill/>
        </p:spPr>
        <p:txBody>
          <a:bodyPr wrap="square">
            <a:spAutoFit/>
          </a:bodyPr>
          <a:lstStyle/>
          <a:p>
            <a:r>
              <a:rPr lang="it-IT" sz="1200" b="1" dirty="0">
                <a:effectLst/>
                <a:latin typeface="Avenir Black" panose="02000503020000020003" pitchFamily="2" charset="0"/>
              </a:rPr>
              <a:t>- PHENYLETHYL RESORCINOL</a:t>
            </a:r>
          </a:p>
        </p:txBody>
      </p:sp>
      <p:sp>
        <p:nvSpPr>
          <p:cNvPr id="16" name="Rettangolo 15">
            <a:extLst>
              <a:ext uri="{FF2B5EF4-FFF2-40B4-BE49-F238E27FC236}">
                <a16:creationId xmlns:a16="http://schemas.microsoft.com/office/drawing/2014/main" id="{F8560702-9358-9522-D5F9-476A4A0395C0}"/>
              </a:ext>
            </a:extLst>
          </p:cNvPr>
          <p:cNvSpPr/>
          <p:nvPr/>
        </p:nvSpPr>
        <p:spPr>
          <a:xfrm>
            <a:off x="741956" y="3761601"/>
            <a:ext cx="3362227" cy="276999"/>
          </a:xfrm>
          <a:prstGeom prst="rect">
            <a:avLst/>
          </a:prstGeom>
          <a:noFill/>
        </p:spPr>
        <p:txBody>
          <a:bodyPr wrap="square">
            <a:spAutoFit/>
          </a:bodyPr>
          <a:lstStyle/>
          <a:p>
            <a:r>
              <a:rPr lang="it-IT" sz="1200" b="1" dirty="0">
                <a:effectLst/>
                <a:latin typeface="Avenir Black" panose="02000503020000020003" pitchFamily="2" charset="0"/>
              </a:rPr>
              <a:t>- GLYCYRRHETINIC ACID</a:t>
            </a:r>
          </a:p>
        </p:txBody>
      </p:sp>
      <p:sp>
        <p:nvSpPr>
          <p:cNvPr id="12" name="Rettangolo 11">
            <a:extLst>
              <a:ext uri="{FF2B5EF4-FFF2-40B4-BE49-F238E27FC236}">
                <a16:creationId xmlns:a16="http://schemas.microsoft.com/office/drawing/2014/main" id="{593C4491-B697-1659-CC2D-75B83911BB9C}"/>
              </a:ext>
            </a:extLst>
          </p:cNvPr>
          <p:cNvSpPr/>
          <p:nvPr/>
        </p:nvSpPr>
        <p:spPr>
          <a:xfrm>
            <a:off x="741956" y="4782515"/>
            <a:ext cx="3377469" cy="276999"/>
          </a:xfrm>
          <a:prstGeom prst="rect">
            <a:avLst/>
          </a:prstGeom>
          <a:noFill/>
        </p:spPr>
        <p:txBody>
          <a:bodyPr wrap="square">
            <a:spAutoFit/>
          </a:bodyPr>
          <a:lstStyle/>
          <a:p>
            <a:r>
              <a:rPr lang="it-IT" sz="1200" b="1" dirty="0">
                <a:solidFill>
                  <a:srgbClr val="012754"/>
                </a:solidFill>
                <a:effectLst/>
                <a:latin typeface="Avenir Black" panose="02000503020000020003" pitchFamily="2" charset="0"/>
              </a:rPr>
              <a:t>- SALICYLIC ACID </a:t>
            </a:r>
          </a:p>
        </p:txBody>
      </p:sp>
      <p:sp>
        <p:nvSpPr>
          <p:cNvPr id="13" name="CasellaDiTesto 12">
            <a:extLst>
              <a:ext uri="{FF2B5EF4-FFF2-40B4-BE49-F238E27FC236}">
                <a16:creationId xmlns:a16="http://schemas.microsoft.com/office/drawing/2014/main" id="{0215963C-BF48-65AC-52FD-6DB0FCD0105A}"/>
              </a:ext>
            </a:extLst>
          </p:cNvPr>
          <p:cNvSpPr txBox="1"/>
          <p:nvPr/>
        </p:nvSpPr>
        <p:spPr>
          <a:xfrm>
            <a:off x="741956" y="4137114"/>
            <a:ext cx="3330005" cy="307777"/>
          </a:xfrm>
          <a:prstGeom prst="rect">
            <a:avLst/>
          </a:prstGeom>
          <a:solidFill>
            <a:srgbClr val="85C5D7"/>
          </a:solidFill>
        </p:spPr>
        <p:txBody>
          <a:bodyPr wrap="square">
            <a:spAutoFit/>
          </a:bodyPr>
          <a:lstStyle/>
          <a:p>
            <a:pPr algn="just"/>
            <a:r>
              <a:rPr lang="it-IT" sz="1400" dirty="0">
                <a:solidFill>
                  <a:schemeClr val="bg1"/>
                </a:solidFill>
                <a:effectLst/>
                <a:latin typeface="Avenir Medium" panose="02000503020000020003" pitchFamily="2" charset="0"/>
              </a:rPr>
              <a:t>INCREASE IN CELL TURNOVER</a:t>
            </a:r>
          </a:p>
        </p:txBody>
      </p:sp>
      <p:sp>
        <p:nvSpPr>
          <p:cNvPr id="17" name="CasellaDiTesto 16">
            <a:extLst>
              <a:ext uri="{FF2B5EF4-FFF2-40B4-BE49-F238E27FC236}">
                <a16:creationId xmlns:a16="http://schemas.microsoft.com/office/drawing/2014/main" id="{1E16BDF9-2817-79C1-4907-D772C3BF1CBB}"/>
              </a:ext>
            </a:extLst>
          </p:cNvPr>
          <p:cNvSpPr txBox="1"/>
          <p:nvPr/>
        </p:nvSpPr>
        <p:spPr>
          <a:xfrm>
            <a:off x="741956" y="4454492"/>
            <a:ext cx="3429000" cy="276999"/>
          </a:xfrm>
          <a:prstGeom prst="rect">
            <a:avLst/>
          </a:prstGeom>
          <a:noFill/>
        </p:spPr>
        <p:txBody>
          <a:bodyPr wrap="square">
            <a:spAutoFit/>
          </a:bodyPr>
          <a:lstStyle/>
          <a:p>
            <a:pPr algn="just"/>
            <a:r>
              <a:rPr lang="it-IT" sz="1200" b="1" dirty="0" err="1">
                <a:solidFill>
                  <a:srgbClr val="012754"/>
                </a:solidFill>
                <a:effectLst/>
                <a:latin typeface="Avenir" panose="02000503020000020003" pitchFamily="2" charset="0"/>
              </a:rPr>
              <a:t>Removal</a:t>
            </a:r>
            <a:r>
              <a:rPr lang="it-IT" sz="1200" b="1" dirty="0">
                <a:solidFill>
                  <a:srgbClr val="012754"/>
                </a:solidFill>
                <a:effectLst/>
                <a:latin typeface="Avenir" panose="02000503020000020003" pitchFamily="2" charset="0"/>
              </a:rPr>
              <a:t> of </a:t>
            </a:r>
            <a:r>
              <a:rPr lang="it-IT" sz="1200" b="1" dirty="0" err="1">
                <a:solidFill>
                  <a:srgbClr val="012754"/>
                </a:solidFill>
                <a:effectLst/>
                <a:latin typeface="Avenir" panose="02000503020000020003" pitchFamily="2" charset="0"/>
              </a:rPr>
              <a:t>pre-existing</a:t>
            </a:r>
            <a:r>
              <a:rPr lang="it-IT" sz="1200" b="1" dirty="0">
                <a:solidFill>
                  <a:srgbClr val="012754"/>
                </a:solidFill>
                <a:effectLst/>
                <a:latin typeface="Avenir" panose="02000503020000020003" pitchFamily="2" charset="0"/>
              </a:rPr>
              <a:t> </a:t>
            </a:r>
            <a:r>
              <a:rPr lang="it-IT" sz="1200" b="1" dirty="0" err="1">
                <a:solidFill>
                  <a:srgbClr val="012754"/>
                </a:solidFill>
                <a:effectLst/>
                <a:latin typeface="Avenir" panose="02000503020000020003" pitchFamily="2" charset="0"/>
              </a:rPr>
              <a:t>melanin</a:t>
            </a:r>
            <a:endParaRPr lang="it-IT" sz="1200" dirty="0">
              <a:solidFill>
                <a:srgbClr val="012754"/>
              </a:solidFill>
              <a:effectLst/>
              <a:latin typeface="Avenir" panose="02000503020000020003" pitchFamily="2" charset="0"/>
            </a:endParaRPr>
          </a:p>
        </p:txBody>
      </p:sp>
      <p:sp>
        <p:nvSpPr>
          <p:cNvPr id="18" name="Rettangolo 17">
            <a:extLst>
              <a:ext uri="{FF2B5EF4-FFF2-40B4-BE49-F238E27FC236}">
                <a16:creationId xmlns:a16="http://schemas.microsoft.com/office/drawing/2014/main" id="{85D5FE97-208F-84E9-4514-8C93C6790825}"/>
              </a:ext>
            </a:extLst>
          </p:cNvPr>
          <p:cNvSpPr/>
          <p:nvPr/>
        </p:nvSpPr>
        <p:spPr>
          <a:xfrm>
            <a:off x="741956" y="5039739"/>
            <a:ext cx="3377469" cy="276999"/>
          </a:xfrm>
          <a:prstGeom prst="rect">
            <a:avLst/>
          </a:prstGeom>
          <a:noFill/>
        </p:spPr>
        <p:txBody>
          <a:bodyPr wrap="square">
            <a:spAutoFit/>
          </a:bodyPr>
          <a:lstStyle/>
          <a:p>
            <a:r>
              <a:rPr lang="it-IT" sz="1200" b="1" dirty="0">
                <a:solidFill>
                  <a:srgbClr val="012754"/>
                </a:solidFill>
                <a:effectLst/>
                <a:latin typeface="Avenir Black" panose="02000503020000020003" pitchFamily="2" charset="0"/>
              </a:rPr>
              <a:t>- CITRIC ACID</a:t>
            </a:r>
          </a:p>
        </p:txBody>
      </p:sp>
      <p:sp>
        <p:nvSpPr>
          <p:cNvPr id="19" name="Rettangolo 18">
            <a:extLst>
              <a:ext uri="{FF2B5EF4-FFF2-40B4-BE49-F238E27FC236}">
                <a16:creationId xmlns:a16="http://schemas.microsoft.com/office/drawing/2014/main" id="{9C560779-E7EC-B5BC-81D2-1F1A1109E89D}"/>
              </a:ext>
            </a:extLst>
          </p:cNvPr>
          <p:cNvSpPr/>
          <p:nvPr/>
        </p:nvSpPr>
        <p:spPr>
          <a:xfrm>
            <a:off x="741956" y="5296963"/>
            <a:ext cx="3377469" cy="276999"/>
          </a:xfrm>
          <a:prstGeom prst="rect">
            <a:avLst/>
          </a:prstGeom>
          <a:noFill/>
        </p:spPr>
        <p:txBody>
          <a:bodyPr wrap="square">
            <a:spAutoFit/>
          </a:bodyPr>
          <a:lstStyle/>
          <a:p>
            <a:r>
              <a:rPr lang="it-IT" sz="1200" b="1" dirty="0">
                <a:solidFill>
                  <a:srgbClr val="012754"/>
                </a:solidFill>
                <a:latin typeface="Avenir Black" panose="02000503020000020003" pitchFamily="2" charset="0"/>
              </a:rPr>
              <a:t>- </a:t>
            </a:r>
            <a:r>
              <a:rPr lang="it-IT" sz="1200" b="1" dirty="0">
                <a:solidFill>
                  <a:srgbClr val="012754"/>
                </a:solidFill>
                <a:effectLst/>
                <a:latin typeface="Avenir Black" panose="02000503020000020003" pitchFamily="2" charset="0"/>
              </a:rPr>
              <a:t>TARTARIC ACID</a:t>
            </a:r>
          </a:p>
        </p:txBody>
      </p:sp>
      <p:sp>
        <p:nvSpPr>
          <p:cNvPr id="20" name="Rettangolo 19">
            <a:extLst>
              <a:ext uri="{FF2B5EF4-FFF2-40B4-BE49-F238E27FC236}">
                <a16:creationId xmlns:a16="http://schemas.microsoft.com/office/drawing/2014/main" id="{FE83C340-831A-F711-E1A6-3B46D6C03D73}"/>
              </a:ext>
            </a:extLst>
          </p:cNvPr>
          <p:cNvSpPr/>
          <p:nvPr/>
        </p:nvSpPr>
        <p:spPr>
          <a:xfrm>
            <a:off x="741956" y="5554186"/>
            <a:ext cx="3377469" cy="276999"/>
          </a:xfrm>
          <a:prstGeom prst="rect">
            <a:avLst/>
          </a:prstGeom>
          <a:noFill/>
        </p:spPr>
        <p:txBody>
          <a:bodyPr wrap="square">
            <a:spAutoFit/>
          </a:bodyPr>
          <a:lstStyle/>
          <a:p>
            <a:r>
              <a:rPr lang="it-IT" sz="1200" b="1" dirty="0">
                <a:solidFill>
                  <a:srgbClr val="012754"/>
                </a:solidFill>
                <a:effectLst/>
                <a:latin typeface="Avenir Black" panose="02000503020000020003" pitchFamily="2" charset="0"/>
              </a:rPr>
              <a:t>- RETINOL</a:t>
            </a:r>
          </a:p>
        </p:txBody>
      </p:sp>
      <p:sp>
        <p:nvSpPr>
          <p:cNvPr id="21" name="Rettangolo 20">
            <a:extLst>
              <a:ext uri="{FF2B5EF4-FFF2-40B4-BE49-F238E27FC236}">
                <a16:creationId xmlns:a16="http://schemas.microsoft.com/office/drawing/2014/main" id="{D15AB56D-9282-D726-2CF8-6DF2759A394C}"/>
              </a:ext>
            </a:extLst>
          </p:cNvPr>
          <p:cNvSpPr/>
          <p:nvPr/>
        </p:nvSpPr>
        <p:spPr>
          <a:xfrm>
            <a:off x="4800601" y="2086901"/>
            <a:ext cx="3657599" cy="276999"/>
          </a:xfrm>
          <a:prstGeom prst="rect">
            <a:avLst/>
          </a:prstGeom>
          <a:noFill/>
        </p:spPr>
        <p:txBody>
          <a:bodyPr wrap="square">
            <a:spAutoFit/>
          </a:bodyPr>
          <a:lstStyle/>
          <a:p>
            <a:r>
              <a:rPr lang="it-IT" sz="1200" b="1" dirty="0">
                <a:effectLst/>
                <a:latin typeface="Avenir Black" panose="02000503020000020003" pitchFamily="2" charset="0"/>
              </a:rPr>
              <a:t>- NICOTIANA BENTHAMIANA</a:t>
            </a:r>
          </a:p>
        </p:txBody>
      </p:sp>
      <p:sp>
        <p:nvSpPr>
          <p:cNvPr id="22" name="CasellaDiTesto 21">
            <a:extLst>
              <a:ext uri="{FF2B5EF4-FFF2-40B4-BE49-F238E27FC236}">
                <a16:creationId xmlns:a16="http://schemas.microsoft.com/office/drawing/2014/main" id="{D1448599-A918-DCDC-E7FB-3AD490D96708}"/>
              </a:ext>
            </a:extLst>
          </p:cNvPr>
          <p:cNvSpPr txBox="1"/>
          <p:nvPr/>
        </p:nvSpPr>
        <p:spPr>
          <a:xfrm>
            <a:off x="4800601" y="1222398"/>
            <a:ext cx="3657598" cy="523220"/>
          </a:xfrm>
          <a:prstGeom prst="rect">
            <a:avLst/>
          </a:prstGeom>
          <a:solidFill>
            <a:srgbClr val="85C5D7"/>
          </a:solidFill>
          <a:ln>
            <a:noFill/>
          </a:ln>
        </p:spPr>
        <p:txBody>
          <a:bodyPr wrap="square">
            <a:spAutoFit/>
          </a:bodyPr>
          <a:lstStyle/>
          <a:p>
            <a:pPr algn="just"/>
            <a:r>
              <a:rPr lang="it-IT" sz="1400" dirty="0">
                <a:solidFill>
                  <a:schemeClr val="bg1"/>
                </a:solidFill>
                <a:effectLst/>
                <a:latin typeface="Avenir Medium" panose="02000503020000020003" pitchFamily="2" charset="0"/>
              </a:rPr>
              <a:t>MELANIN FORMATION &amp;</a:t>
            </a:r>
          </a:p>
          <a:p>
            <a:pPr algn="just"/>
            <a:r>
              <a:rPr lang="it-IT" sz="1400" dirty="0">
                <a:solidFill>
                  <a:schemeClr val="bg1"/>
                </a:solidFill>
                <a:effectLst/>
                <a:latin typeface="Avenir Medium" panose="02000503020000020003" pitchFamily="2" charset="0"/>
              </a:rPr>
              <a:t>TRANSPORT BLOCKERS</a:t>
            </a:r>
          </a:p>
        </p:txBody>
      </p:sp>
      <p:sp>
        <p:nvSpPr>
          <p:cNvPr id="23" name="CasellaDiTesto 22">
            <a:extLst>
              <a:ext uri="{FF2B5EF4-FFF2-40B4-BE49-F238E27FC236}">
                <a16:creationId xmlns:a16="http://schemas.microsoft.com/office/drawing/2014/main" id="{76B7A200-6CC8-E833-518C-5F5101A5597A}"/>
              </a:ext>
            </a:extLst>
          </p:cNvPr>
          <p:cNvSpPr txBox="1"/>
          <p:nvPr/>
        </p:nvSpPr>
        <p:spPr>
          <a:xfrm>
            <a:off x="4800601" y="1748476"/>
            <a:ext cx="3504880" cy="276999"/>
          </a:xfrm>
          <a:prstGeom prst="rect">
            <a:avLst/>
          </a:prstGeom>
          <a:noFill/>
        </p:spPr>
        <p:txBody>
          <a:bodyPr wrap="square">
            <a:spAutoFit/>
          </a:bodyPr>
          <a:lstStyle/>
          <a:p>
            <a:pPr algn="just"/>
            <a:r>
              <a:rPr lang="it-IT" sz="1200" b="1" dirty="0">
                <a:solidFill>
                  <a:srgbClr val="012754"/>
                </a:solidFill>
                <a:effectLst/>
                <a:latin typeface="Avenir" panose="02000503020000020003" pitchFamily="2" charset="0"/>
              </a:rPr>
              <a:t>Copper </a:t>
            </a:r>
            <a:r>
              <a:rPr lang="it-IT" sz="1200" b="1" dirty="0" err="1">
                <a:solidFill>
                  <a:srgbClr val="012754"/>
                </a:solidFill>
                <a:effectLst/>
                <a:latin typeface="Avenir" panose="02000503020000020003" pitchFamily="2" charset="0"/>
              </a:rPr>
              <a:t>chelators</a:t>
            </a:r>
            <a:r>
              <a:rPr lang="it-IT" sz="1200" b="1" dirty="0">
                <a:solidFill>
                  <a:srgbClr val="012754"/>
                </a:solidFill>
                <a:effectLst/>
                <a:latin typeface="Avenir" panose="02000503020000020003" pitchFamily="2" charset="0"/>
              </a:rPr>
              <a:t> and MC1R </a:t>
            </a:r>
            <a:r>
              <a:rPr lang="it-IT" sz="1200" b="1" dirty="0" err="1">
                <a:solidFill>
                  <a:srgbClr val="012754"/>
                </a:solidFill>
                <a:effectLst/>
                <a:latin typeface="Avenir" panose="02000503020000020003" pitchFamily="2" charset="0"/>
              </a:rPr>
              <a:t>enzyme</a:t>
            </a:r>
            <a:r>
              <a:rPr lang="it-IT" sz="1200" b="1" dirty="0">
                <a:solidFill>
                  <a:srgbClr val="012754"/>
                </a:solidFill>
                <a:effectLst/>
                <a:latin typeface="Avenir" panose="02000503020000020003" pitchFamily="2" charset="0"/>
              </a:rPr>
              <a:t> </a:t>
            </a:r>
            <a:r>
              <a:rPr lang="it-IT" sz="1200" b="1" dirty="0" err="1">
                <a:solidFill>
                  <a:srgbClr val="012754"/>
                </a:solidFill>
                <a:effectLst/>
                <a:latin typeface="Avenir" panose="02000503020000020003" pitchFamily="2" charset="0"/>
              </a:rPr>
              <a:t>inhibitors</a:t>
            </a:r>
            <a:endParaRPr lang="it-IT" sz="1200" dirty="0">
              <a:solidFill>
                <a:srgbClr val="012754"/>
              </a:solidFill>
              <a:effectLst/>
              <a:latin typeface="Avenir" panose="02000503020000020003" pitchFamily="2" charset="0"/>
            </a:endParaRPr>
          </a:p>
        </p:txBody>
      </p:sp>
      <p:sp>
        <p:nvSpPr>
          <p:cNvPr id="24" name="Rettangolo 23">
            <a:extLst>
              <a:ext uri="{FF2B5EF4-FFF2-40B4-BE49-F238E27FC236}">
                <a16:creationId xmlns:a16="http://schemas.microsoft.com/office/drawing/2014/main" id="{28076B76-32A7-A56C-FEFA-7F3823BCE4E9}"/>
              </a:ext>
            </a:extLst>
          </p:cNvPr>
          <p:cNvSpPr/>
          <p:nvPr/>
        </p:nvSpPr>
        <p:spPr>
          <a:xfrm>
            <a:off x="4800601" y="2334126"/>
            <a:ext cx="3657599" cy="276999"/>
          </a:xfrm>
          <a:prstGeom prst="rect">
            <a:avLst/>
          </a:prstGeom>
          <a:noFill/>
        </p:spPr>
        <p:txBody>
          <a:bodyPr wrap="square">
            <a:spAutoFit/>
          </a:bodyPr>
          <a:lstStyle/>
          <a:p>
            <a:r>
              <a:rPr lang="it-IT" sz="1200" b="1" dirty="0">
                <a:latin typeface="Avenir Black" panose="02000503020000020003" pitchFamily="2" charset="0"/>
              </a:rPr>
              <a:t>- </a:t>
            </a:r>
            <a:r>
              <a:rPr lang="it-IT" sz="1200" b="1" dirty="0">
                <a:effectLst/>
                <a:latin typeface="Avenir Black" panose="02000503020000020003" pitchFamily="2" charset="0"/>
              </a:rPr>
              <a:t>HEXAPEPTIDE-40 </a:t>
            </a:r>
          </a:p>
        </p:txBody>
      </p:sp>
      <p:sp>
        <p:nvSpPr>
          <p:cNvPr id="25" name="Rettangolo 24">
            <a:extLst>
              <a:ext uri="{FF2B5EF4-FFF2-40B4-BE49-F238E27FC236}">
                <a16:creationId xmlns:a16="http://schemas.microsoft.com/office/drawing/2014/main" id="{B93715EB-5C26-127F-57F7-8F55F81F5CF0}"/>
              </a:ext>
            </a:extLst>
          </p:cNvPr>
          <p:cNvSpPr/>
          <p:nvPr/>
        </p:nvSpPr>
        <p:spPr>
          <a:xfrm>
            <a:off x="4800601" y="2581351"/>
            <a:ext cx="3657599" cy="276999"/>
          </a:xfrm>
          <a:prstGeom prst="rect">
            <a:avLst/>
          </a:prstGeom>
          <a:noFill/>
        </p:spPr>
        <p:txBody>
          <a:bodyPr wrap="square">
            <a:spAutoFit/>
          </a:bodyPr>
          <a:lstStyle/>
          <a:p>
            <a:r>
              <a:rPr lang="it-IT" sz="1200" b="1" dirty="0">
                <a:effectLst/>
                <a:latin typeface="Avenir Black" panose="02000503020000020003" pitchFamily="2" charset="0"/>
              </a:rPr>
              <a:t>- SH-POLYPEPTIDE-76</a:t>
            </a:r>
          </a:p>
        </p:txBody>
      </p:sp>
      <p:sp>
        <p:nvSpPr>
          <p:cNvPr id="26" name="Rettangolo 25">
            <a:extLst>
              <a:ext uri="{FF2B5EF4-FFF2-40B4-BE49-F238E27FC236}">
                <a16:creationId xmlns:a16="http://schemas.microsoft.com/office/drawing/2014/main" id="{00C391C2-554E-DA62-EEA9-A1C596B5D7FD}"/>
              </a:ext>
            </a:extLst>
          </p:cNvPr>
          <p:cNvSpPr/>
          <p:nvPr/>
        </p:nvSpPr>
        <p:spPr>
          <a:xfrm>
            <a:off x="4800601" y="2828576"/>
            <a:ext cx="3657599" cy="276999"/>
          </a:xfrm>
          <a:prstGeom prst="rect">
            <a:avLst/>
          </a:prstGeom>
          <a:noFill/>
        </p:spPr>
        <p:txBody>
          <a:bodyPr wrap="square">
            <a:spAutoFit/>
          </a:bodyPr>
          <a:lstStyle/>
          <a:p>
            <a:r>
              <a:rPr lang="it-IT" sz="1200" b="1" dirty="0">
                <a:effectLst/>
                <a:latin typeface="Avenir Black" panose="02000503020000020003" pitchFamily="2" charset="0"/>
              </a:rPr>
              <a:t>- ACETYL HEXAPEPTIDE-1</a:t>
            </a:r>
          </a:p>
        </p:txBody>
      </p:sp>
      <p:sp>
        <p:nvSpPr>
          <p:cNvPr id="27" name="Rettangolo 26">
            <a:extLst>
              <a:ext uri="{FF2B5EF4-FFF2-40B4-BE49-F238E27FC236}">
                <a16:creationId xmlns:a16="http://schemas.microsoft.com/office/drawing/2014/main" id="{9C31F6B7-EB74-640B-B458-E3CE5A0E0E98}"/>
              </a:ext>
            </a:extLst>
          </p:cNvPr>
          <p:cNvSpPr/>
          <p:nvPr/>
        </p:nvSpPr>
        <p:spPr>
          <a:xfrm>
            <a:off x="4800601" y="3075801"/>
            <a:ext cx="3657599" cy="276999"/>
          </a:xfrm>
          <a:prstGeom prst="rect">
            <a:avLst/>
          </a:prstGeom>
          <a:noFill/>
        </p:spPr>
        <p:txBody>
          <a:bodyPr wrap="square">
            <a:spAutoFit/>
          </a:bodyPr>
          <a:lstStyle/>
          <a:p>
            <a:r>
              <a:rPr lang="it-IT" sz="1200" b="1" dirty="0">
                <a:effectLst/>
                <a:latin typeface="Avenir Black" panose="02000503020000020003" pitchFamily="2" charset="0"/>
              </a:rPr>
              <a:t>- PHYTIC ACID</a:t>
            </a:r>
          </a:p>
        </p:txBody>
      </p:sp>
      <p:sp>
        <p:nvSpPr>
          <p:cNvPr id="28" name="Rettangolo 27">
            <a:extLst>
              <a:ext uri="{FF2B5EF4-FFF2-40B4-BE49-F238E27FC236}">
                <a16:creationId xmlns:a16="http://schemas.microsoft.com/office/drawing/2014/main" id="{EC199B45-BA4F-DFFF-2816-B92D84ACDFF2}"/>
              </a:ext>
            </a:extLst>
          </p:cNvPr>
          <p:cNvSpPr/>
          <p:nvPr/>
        </p:nvSpPr>
        <p:spPr>
          <a:xfrm>
            <a:off x="4800601" y="4543993"/>
            <a:ext cx="3657599" cy="276999"/>
          </a:xfrm>
          <a:prstGeom prst="rect">
            <a:avLst/>
          </a:prstGeom>
          <a:noFill/>
        </p:spPr>
        <p:txBody>
          <a:bodyPr wrap="square">
            <a:spAutoFit/>
          </a:bodyPr>
          <a:lstStyle/>
          <a:p>
            <a:r>
              <a:rPr lang="it-IT" sz="1200" b="1" dirty="0">
                <a:effectLst/>
                <a:latin typeface="Avenir Black" panose="02000503020000020003" pitchFamily="2" charset="0"/>
              </a:rPr>
              <a:t>- HYALURONIC ACID</a:t>
            </a:r>
          </a:p>
        </p:txBody>
      </p:sp>
      <p:sp>
        <p:nvSpPr>
          <p:cNvPr id="29" name="CasellaDiTesto 28">
            <a:extLst>
              <a:ext uri="{FF2B5EF4-FFF2-40B4-BE49-F238E27FC236}">
                <a16:creationId xmlns:a16="http://schemas.microsoft.com/office/drawing/2014/main" id="{4D3F3C9F-6B90-21E3-56B3-D6F46F3130A8}"/>
              </a:ext>
            </a:extLst>
          </p:cNvPr>
          <p:cNvSpPr txBox="1"/>
          <p:nvPr/>
        </p:nvSpPr>
        <p:spPr>
          <a:xfrm>
            <a:off x="4800601" y="3657600"/>
            <a:ext cx="3657598" cy="523220"/>
          </a:xfrm>
          <a:prstGeom prst="rect">
            <a:avLst/>
          </a:prstGeom>
          <a:solidFill>
            <a:srgbClr val="85C5D7"/>
          </a:solidFill>
        </p:spPr>
        <p:txBody>
          <a:bodyPr wrap="square">
            <a:spAutoFit/>
          </a:bodyPr>
          <a:lstStyle/>
          <a:p>
            <a:pPr algn="just"/>
            <a:r>
              <a:rPr lang="it-IT" sz="1400" dirty="0">
                <a:solidFill>
                  <a:schemeClr val="bg1"/>
                </a:solidFill>
                <a:effectLst/>
                <a:latin typeface="Avenir Medium" panose="02000503020000020003" pitchFamily="2" charset="0"/>
              </a:rPr>
              <a:t>ANTIOXIDANTS &amp;</a:t>
            </a:r>
          </a:p>
          <a:p>
            <a:pPr algn="just"/>
            <a:r>
              <a:rPr lang="it-IT" sz="1400" dirty="0">
                <a:solidFill>
                  <a:schemeClr val="bg1"/>
                </a:solidFill>
                <a:effectLst/>
                <a:latin typeface="Avenir Medium" panose="02000503020000020003" pitchFamily="2" charset="0"/>
              </a:rPr>
              <a:t>DERMO-NORMALIZING AGENTS</a:t>
            </a:r>
          </a:p>
        </p:txBody>
      </p:sp>
      <p:sp>
        <p:nvSpPr>
          <p:cNvPr id="30" name="CasellaDiTesto 29">
            <a:extLst>
              <a:ext uri="{FF2B5EF4-FFF2-40B4-BE49-F238E27FC236}">
                <a16:creationId xmlns:a16="http://schemas.microsoft.com/office/drawing/2014/main" id="{17E2BF3A-C837-E48F-B397-3CBF6FCB87B5}"/>
              </a:ext>
            </a:extLst>
          </p:cNvPr>
          <p:cNvSpPr txBox="1"/>
          <p:nvPr/>
        </p:nvSpPr>
        <p:spPr>
          <a:xfrm>
            <a:off x="4800601" y="4195060"/>
            <a:ext cx="3581402" cy="276999"/>
          </a:xfrm>
          <a:prstGeom prst="rect">
            <a:avLst/>
          </a:prstGeom>
          <a:noFill/>
          <a:ln>
            <a:noFill/>
          </a:ln>
        </p:spPr>
        <p:txBody>
          <a:bodyPr wrap="square">
            <a:spAutoFit/>
          </a:bodyPr>
          <a:lstStyle/>
          <a:p>
            <a:pPr algn="just"/>
            <a:r>
              <a:rPr lang="it-IT" sz="1200" b="1" dirty="0">
                <a:solidFill>
                  <a:srgbClr val="012754"/>
                </a:solidFill>
                <a:effectLst/>
                <a:latin typeface="Avenir" panose="02000503020000020003" pitchFamily="2" charset="0"/>
              </a:rPr>
              <a:t>Action </a:t>
            </a:r>
            <a:r>
              <a:rPr lang="it-IT" sz="1200" b="1" dirty="0" err="1">
                <a:solidFill>
                  <a:srgbClr val="012754"/>
                </a:solidFill>
                <a:effectLst/>
                <a:latin typeface="Avenir" panose="02000503020000020003" pitchFamily="2" charset="0"/>
              </a:rPr>
              <a:t>against</a:t>
            </a:r>
            <a:r>
              <a:rPr lang="it-IT" sz="1200" b="1" dirty="0">
                <a:solidFill>
                  <a:srgbClr val="012754"/>
                </a:solidFill>
                <a:effectLst/>
                <a:latin typeface="Avenir" panose="02000503020000020003" pitchFamily="2" charset="0"/>
              </a:rPr>
              <a:t> </a:t>
            </a:r>
            <a:r>
              <a:rPr lang="it-IT" sz="1200" b="1" dirty="0" err="1">
                <a:solidFill>
                  <a:srgbClr val="012754"/>
                </a:solidFill>
                <a:effectLst/>
                <a:latin typeface="Avenir" panose="02000503020000020003" pitchFamily="2" charset="0"/>
              </a:rPr>
              <a:t>pigment-increasing</a:t>
            </a:r>
            <a:r>
              <a:rPr lang="it-IT" sz="1200" b="1" dirty="0">
                <a:solidFill>
                  <a:srgbClr val="012754"/>
                </a:solidFill>
                <a:effectLst/>
                <a:latin typeface="Avenir" panose="02000503020000020003" pitchFamily="2" charset="0"/>
              </a:rPr>
              <a:t> free </a:t>
            </a:r>
            <a:r>
              <a:rPr lang="it-IT" sz="1200" b="1" dirty="0" err="1">
                <a:solidFill>
                  <a:srgbClr val="012754"/>
                </a:solidFill>
                <a:effectLst/>
                <a:latin typeface="Avenir" panose="02000503020000020003" pitchFamily="2" charset="0"/>
              </a:rPr>
              <a:t>radicals</a:t>
            </a:r>
            <a:endParaRPr lang="it-IT" sz="1200" b="1" dirty="0">
              <a:solidFill>
                <a:srgbClr val="012754"/>
              </a:solidFill>
              <a:effectLst/>
              <a:latin typeface="Avenir" panose="02000503020000020003" pitchFamily="2" charset="0"/>
            </a:endParaRPr>
          </a:p>
        </p:txBody>
      </p:sp>
      <p:sp>
        <p:nvSpPr>
          <p:cNvPr id="31" name="Rettangolo 30">
            <a:extLst>
              <a:ext uri="{FF2B5EF4-FFF2-40B4-BE49-F238E27FC236}">
                <a16:creationId xmlns:a16="http://schemas.microsoft.com/office/drawing/2014/main" id="{B6272A7F-6BB7-9B84-79DC-58F75BD6BD16}"/>
              </a:ext>
            </a:extLst>
          </p:cNvPr>
          <p:cNvSpPr/>
          <p:nvPr/>
        </p:nvSpPr>
        <p:spPr>
          <a:xfrm>
            <a:off x="4800601" y="4838597"/>
            <a:ext cx="3657599" cy="276999"/>
          </a:xfrm>
          <a:prstGeom prst="rect">
            <a:avLst/>
          </a:prstGeom>
          <a:noFill/>
        </p:spPr>
        <p:txBody>
          <a:bodyPr wrap="square">
            <a:spAutoFit/>
          </a:bodyPr>
          <a:lstStyle/>
          <a:p>
            <a:r>
              <a:rPr lang="it-IT" sz="1200" b="1" dirty="0">
                <a:effectLst/>
                <a:latin typeface="Avenir Black" panose="02000503020000020003" pitchFamily="2" charset="0"/>
              </a:rPr>
              <a:t>- PANTHENOL </a:t>
            </a:r>
          </a:p>
        </p:txBody>
      </p:sp>
      <p:sp>
        <p:nvSpPr>
          <p:cNvPr id="32" name="Rettangolo 31">
            <a:extLst>
              <a:ext uri="{FF2B5EF4-FFF2-40B4-BE49-F238E27FC236}">
                <a16:creationId xmlns:a16="http://schemas.microsoft.com/office/drawing/2014/main" id="{F6D5B88D-7945-5C3D-D68C-308F379D162D}"/>
              </a:ext>
            </a:extLst>
          </p:cNvPr>
          <p:cNvSpPr/>
          <p:nvPr/>
        </p:nvSpPr>
        <p:spPr>
          <a:xfrm>
            <a:off x="4800601" y="5133201"/>
            <a:ext cx="3657599" cy="276999"/>
          </a:xfrm>
          <a:prstGeom prst="rect">
            <a:avLst/>
          </a:prstGeom>
          <a:noFill/>
        </p:spPr>
        <p:txBody>
          <a:bodyPr wrap="square">
            <a:spAutoFit/>
          </a:bodyPr>
          <a:lstStyle/>
          <a:p>
            <a:r>
              <a:rPr lang="it-IT" sz="1200" b="1" dirty="0">
                <a:effectLst/>
                <a:latin typeface="Avenir Black" panose="02000503020000020003" pitchFamily="2" charset="0"/>
              </a:rPr>
              <a:t>- TOCOPHERYL ACETATE</a:t>
            </a:r>
          </a:p>
        </p:txBody>
      </p:sp>
    </p:spTree>
    <p:extLst>
      <p:ext uri="{BB962C8B-B14F-4D97-AF65-F5344CB8AC3E}">
        <p14:creationId xmlns:p14="http://schemas.microsoft.com/office/powerpoint/2010/main" val="148126095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4EBA87EC-3C5E-CD50-8008-98C0066E1F36}"/>
              </a:ext>
            </a:extLst>
          </p:cNvPr>
          <p:cNvSpPr/>
          <p:nvPr/>
        </p:nvSpPr>
        <p:spPr>
          <a:xfrm>
            <a:off x="2086828" y="1744982"/>
            <a:ext cx="7848595" cy="307777"/>
          </a:xfrm>
          <a:prstGeom prst="rect">
            <a:avLst/>
          </a:prstGeom>
        </p:spPr>
        <p:txBody>
          <a:bodyPr wrap="square">
            <a:spAutoFit/>
          </a:bodyPr>
          <a:lstStyle/>
          <a:p>
            <a:pPr algn="ctr"/>
            <a:r>
              <a:rPr lang="it-IT" sz="1400" b="1" spc="300" dirty="0">
                <a:effectLst/>
                <a:latin typeface="Times" pitchFamily="2" charset="0"/>
              </a:rPr>
              <a:t>LUMINESCENS</a:t>
            </a:r>
            <a:r>
              <a:rPr lang="it-IT" sz="1400" b="1" spc="300" baseline="30000" dirty="0">
                <a:effectLst/>
                <a:latin typeface="Times" pitchFamily="2" charset="0"/>
              </a:rPr>
              <a:t>®</a:t>
            </a:r>
            <a:r>
              <a:rPr lang="it-IT" sz="1400" b="1" spc="300" baseline="30000" dirty="0">
                <a:latin typeface="Avenir" panose="02000503020000020003" pitchFamily="2" charset="0"/>
              </a:rPr>
              <a:t> </a:t>
            </a:r>
            <a:r>
              <a:rPr lang="it-IT" sz="1400" dirty="0">
                <a:effectLst/>
                <a:latin typeface="Avenir" panose="02000503020000020003" pitchFamily="2" charset="0"/>
              </a:rPr>
              <a:t>treatment </a:t>
            </a:r>
            <a:r>
              <a:rPr lang="it-IT" sz="1400" dirty="0" err="1">
                <a:effectLst/>
                <a:latin typeface="Avenir" panose="02000503020000020003" pitchFamily="2" charset="0"/>
              </a:rPr>
              <a:t>is</a:t>
            </a:r>
            <a:r>
              <a:rPr lang="it-IT" sz="1400" dirty="0">
                <a:effectLst/>
                <a:latin typeface="Avenir" panose="02000503020000020003" pitchFamily="2" charset="0"/>
              </a:rPr>
              <a:t> to be </a:t>
            </a:r>
            <a:r>
              <a:rPr lang="it-IT" sz="1400" dirty="0" err="1">
                <a:effectLst/>
                <a:latin typeface="Avenir" panose="02000503020000020003" pitchFamily="2" charset="0"/>
              </a:rPr>
              <a:t>carried</a:t>
            </a:r>
            <a:r>
              <a:rPr lang="it-IT" sz="1400" dirty="0">
                <a:effectLst/>
                <a:latin typeface="Avenir" panose="02000503020000020003" pitchFamily="2" charset="0"/>
              </a:rPr>
              <a:t> out in </a:t>
            </a:r>
            <a:r>
              <a:rPr lang="it-IT" sz="1400" dirty="0" err="1">
                <a:effectLst/>
                <a:latin typeface="Avenir" panose="02000503020000020003" pitchFamily="2" charset="0"/>
              </a:rPr>
              <a:t>two</a:t>
            </a:r>
            <a:r>
              <a:rPr lang="it-IT" sz="1400" dirty="0">
                <a:effectLst/>
                <a:latin typeface="Avenir" panose="02000503020000020003" pitchFamily="2" charset="0"/>
              </a:rPr>
              <a:t> stages:</a:t>
            </a:r>
          </a:p>
        </p:txBody>
      </p:sp>
      <p:sp>
        <p:nvSpPr>
          <p:cNvPr id="5" name="Rettangolo con angoli arrotondati 7">
            <a:extLst>
              <a:ext uri="{FF2B5EF4-FFF2-40B4-BE49-F238E27FC236}">
                <a16:creationId xmlns:a16="http://schemas.microsoft.com/office/drawing/2014/main" id="{7965B0B7-8571-8966-343B-0A6E81824A18}"/>
              </a:ext>
            </a:extLst>
          </p:cNvPr>
          <p:cNvSpPr/>
          <p:nvPr/>
        </p:nvSpPr>
        <p:spPr>
          <a:xfrm>
            <a:off x="2280325" y="2099148"/>
            <a:ext cx="8315516" cy="2290146"/>
          </a:xfrm>
          <a:prstGeom prst="round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con angoli arrotondati 8">
            <a:extLst>
              <a:ext uri="{FF2B5EF4-FFF2-40B4-BE49-F238E27FC236}">
                <a16:creationId xmlns:a16="http://schemas.microsoft.com/office/drawing/2014/main" id="{3975C354-9A2F-A77C-E8EC-31A191771A47}"/>
              </a:ext>
            </a:extLst>
          </p:cNvPr>
          <p:cNvSpPr/>
          <p:nvPr/>
        </p:nvSpPr>
        <p:spPr>
          <a:xfrm>
            <a:off x="2362200" y="4591571"/>
            <a:ext cx="8233641" cy="1311954"/>
          </a:xfrm>
          <a:prstGeom prst="roundRect">
            <a:avLst/>
          </a:prstGeom>
          <a:noFill/>
          <a:ln>
            <a:solidFill>
              <a:srgbClr val="01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7" name="CasellaDiTesto 6">
            <a:extLst>
              <a:ext uri="{FF2B5EF4-FFF2-40B4-BE49-F238E27FC236}">
                <a16:creationId xmlns:a16="http://schemas.microsoft.com/office/drawing/2014/main" id="{37913F71-3ECC-88B6-E37C-B6C98FEBED88}"/>
              </a:ext>
            </a:extLst>
          </p:cNvPr>
          <p:cNvSpPr txBox="1"/>
          <p:nvPr/>
        </p:nvSpPr>
        <p:spPr>
          <a:xfrm>
            <a:off x="2813725" y="2291244"/>
            <a:ext cx="7782116" cy="276999"/>
          </a:xfrm>
          <a:prstGeom prst="rect">
            <a:avLst/>
          </a:prstGeom>
          <a:noFill/>
        </p:spPr>
        <p:txBody>
          <a:bodyPr wrap="square">
            <a:spAutoFit/>
          </a:bodyPr>
          <a:lstStyle/>
          <a:p>
            <a:r>
              <a:rPr lang="it-IT" sz="1200" dirty="0">
                <a:solidFill>
                  <a:srgbClr val="012754"/>
                </a:solidFill>
                <a:effectLst/>
                <a:latin typeface="Avenir" panose="02000503020000020003" pitchFamily="2" charset="0"/>
              </a:rPr>
              <a:t>In clinic with </a:t>
            </a:r>
            <a:r>
              <a:rPr lang="it-IT" sz="1200" b="1" spc="300" dirty="0">
                <a:solidFill>
                  <a:srgbClr val="012754"/>
                </a:solidFill>
                <a:effectLst/>
                <a:latin typeface="Times" pitchFamily="2" charset="0"/>
              </a:rPr>
              <a:t>LUMINESCENS</a:t>
            </a:r>
            <a:r>
              <a:rPr lang="it-IT" sz="1200" b="1" spc="300" baseline="30000" dirty="0">
                <a:solidFill>
                  <a:srgbClr val="012754"/>
                </a:solidFill>
                <a:effectLst/>
                <a:latin typeface="Times" pitchFamily="2" charset="0"/>
              </a:rPr>
              <a:t>® </a:t>
            </a:r>
            <a:r>
              <a:rPr lang="it-IT" sz="1200" b="1" spc="300" dirty="0">
                <a:solidFill>
                  <a:srgbClr val="012754"/>
                </a:solidFill>
                <a:effectLst/>
                <a:latin typeface="Avenir Black" panose="02000503020000020003" pitchFamily="2" charset="0"/>
              </a:rPr>
              <a:t>MESOTHERAPY</a:t>
            </a:r>
            <a:r>
              <a:rPr lang="it-IT" sz="1200" dirty="0">
                <a:solidFill>
                  <a:srgbClr val="012754"/>
                </a:solidFill>
                <a:latin typeface="Avenir" panose="02000503020000020003" pitchFamily="2" charset="0"/>
              </a:rPr>
              <a:t> </a:t>
            </a:r>
            <a:r>
              <a:rPr lang="it-IT" sz="1200" dirty="0">
                <a:solidFill>
                  <a:srgbClr val="012754"/>
                </a:solidFill>
                <a:effectLst/>
                <a:latin typeface="Avenir" panose="02000503020000020003" pitchFamily="2" charset="0"/>
              </a:rPr>
              <a:t>treatment.</a:t>
            </a:r>
          </a:p>
        </p:txBody>
      </p:sp>
      <p:sp>
        <p:nvSpPr>
          <p:cNvPr id="8" name="CasellaDiTesto 7">
            <a:extLst>
              <a:ext uri="{FF2B5EF4-FFF2-40B4-BE49-F238E27FC236}">
                <a16:creationId xmlns:a16="http://schemas.microsoft.com/office/drawing/2014/main" id="{FBBE20AF-74B0-E9BA-0F90-8B589B01FDC5}"/>
              </a:ext>
            </a:extLst>
          </p:cNvPr>
          <p:cNvSpPr txBox="1"/>
          <p:nvPr/>
        </p:nvSpPr>
        <p:spPr>
          <a:xfrm>
            <a:off x="2895600" y="4912146"/>
            <a:ext cx="6639115" cy="276999"/>
          </a:xfrm>
          <a:prstGeom prst="rect">
            <a:avLst/>
          </a:prstGeom>
          <a:noFill/>
        </p:spPr>
        <p:txBody>
          <a:bodyPr wrap="square">
            <a:spAutoFit/>
          </a:bodyPr>
          <a:lstStyle/>
          <a:p>
            <a:r>
              <a:rPr lang="it-IT" sz="1200" dirty="0">
                <a:solidFill>
                  <a:srgbClr val="012754"/>
                </a:solidFill>
                <a:latin typeface="Avenir" panose="02000503020000020003" pitchFamily="2" charset="0"/>
              </a:rPr>
              <a:t>At home</a:t>
            </a:r>
            <a:r>
              <a:rPr lang="it-IT" sz="1200" dirty="0">
                <a:solidFill>
                  <a:srgbClr val="012754"/>
                </a:solidFill>
                <a:effectLst/>
                <a:latin typeface="Avenir" panose="02000503020000020003" pitchFamily="2" charset="0"/>
              </a:rPr>
              <a:t> with </a:t>
            </a:r>
            <a:r>
              <a:rPr lang="it-IT" sz="1200" b="1" spc="300" dirty="0">
                <a:solidFill>
                  <a:srgbClr val="012754"/>
                </a:solidFill>
                <a:effectLst/>
                <a:latin typeface="Times" pitchFamily="2" charset="0"/>
              </a:rPr>
              <a:t>LUMINESCENS</a:t>
            </a:r>
            <a:r>
              <a:rPr lang="it-IT" sz="1200" b="1" spc="300" baseline="30000" dirty="0">
                <a:solidFill>
                  <a:srgbClr val="012754"/>
                </a:solidFill>
                <a:effectLst/>
                <a:latin typeface="Times" pitchFamily="2" charset="0"/>
              </a:rPr>
              <a:t>®</a:t>
            </a:r>
            <a:r>
              <a:rPr lang="it-IT" sz="1200" b="1" spc="300" baseline="30000" dirty="0">
                <a:solidFill>
                  <a:srgbClr val="012754"/>
                </a:solidFill>
                <a:latin typeface="Avenir" panose="02000503020000020003" pitchFamily="2" charset="0"/>
              </a:rPr>
              <a:t> </a:t>
            </a:r>
            <a:r>
              <a:rPr lang="it-IT" sz="1200" b="1" spc="300" dirty="0">
                <a:solidFill>
                  <a:srgbClr val="012754"/>
                </a:solidFill>
                <a:effectLst/>
                <a:latin typeface="Avenir Black" panose="02000503020000020003" pitchFamily="2" charset="0"/>
              </a:rPr>
              <a:t>HOME CREAM</a:t>
            </a:r>
            <a:r>
              <a:rPr lang="it-IT" sz="1200" spc="300" dirty="0">
                <a:solidFill>
                  <a:srgbClr val="012754"/>
                </a:solidFill>
                <a:effectLst/>
                <a:latin typeface="Avenir" panose="02000503020000020003" pitchFamily="2" charset="0"/>
              </a:rPr>
              <a:t>.</a:t>
            </a:r>
          </a:p>
        </p:txBody>
      </p:sp>
      <p:sp>
        <p:nvSpPr>
          <p:cNvPr id="9" name="CasellaDiTesto 8">
            <a:extLst>
              <a:ext uri="{FF2B5EF4-FFF2-40B4-BE49-F238E27FC236}">
                <a16:creationId xmlns:a16="http://schemas.microsoft.com/office/drawing/2014/main" id="{11C67E89-F9C2-7921-E7D6-12A71C56565A}"/>
              </a:ext>
            </a:extLst>
          </p:cNvPr>
          <p:cNvSpPr txBox="1"/>
          <p:nvPr/>
        </p:nvSpPr>
        <p:spPr>
          <a:xfrm>
            <a:off x="2813725" y="2683382"/>
            <a:ext cx="7401115" cy="1754326"/>
          </a:xfrm>
          <a:prstGeom prst="rect">
            <a:avLst/>
          </a:prstGeom>
          <a:noFill/>
        </p:spPr>
        <p:txBody>
          <a:bodyPr wrap="square">
            <a:spAutoFit/>
          </a:bodyPr>
          <a:lstStyle/>
          <a:p>
            <a:pPr algn="just"/>
            <a:r>
              <a:rPr lang="en-US" sz="1200" dirty="0">
                <a:solidFill>
                  <a:srgbClr val="012754"/>
                </a:solidFill>
                <a:latin typeface="Avenir" panose="02000503020000020003" pitchFamily="2" charset="0"/>
                <a:ea typeface="Avenir Medium" charset="0"/>
                <a:cs typeface="Avenir Medium" charset="0"/>
              </a:rPr>
              <a:t>The mesotherapy solution must be used by professionals only in a clinic environment.</a:t>
            </a:r>
          </a:p>
          <a:p>
            <a:pPr algn="just"/>
            <a:endParaRPr lang="en-US" sz="1200" dirty="0">
              <a:solidFill>
                <a:srgbClr val="012754"/>
              </a:solidFill>
              <a:latin typeface="Avenir" panose="02000503020000020003" pitchFamily="2" charset="0"/>
              <a:ea typeface="Avenir Medium" charset="0"/>
              <a:cs typeface="Avenir Medium" charset="0"/>
            </a:endParaRPr>
          </a:p>
          <a:p>
            <a:pPr algn="just"/>
            <a:r>
              <a:rPr lang="en-US" sz="1200" dirty="0">
                <a:solidFill>
                  <a:srgbClr val="012754"/>
                </a:solidFill>
                <a:latin typeface="Avenir" panose="02000503020000020003" pitchFamily="2" charset="0"/>
                <a:ea typeface="Avenir Medium" charset="0"/>
                <a:cs typeface="Avenir Medium" charset="0"/>
              </a:rPr>
              <a:t>The application method is either </a:t>
            </a:r>
            <a:r>
              <a:rPr lang="en-US" sz="1200" dirty="0" err="1">
                <a:solidFill>
                  <a:srgbClr val="012754"/>
                </a:solidFill>
                <a:latin typeface="Avenir" panose="02000503020000020003" pitchFamily="2" charset="0"/>
                <a:ea typeface="Avenir Medium" charset="0"/>
                <a:cs typeface="Avenir Medium" charset="0"/>
              </a:rPr>
              <a:t>microneedling</a:t>
            </a:r>
            <a:r>
              <a:rPr lang="en-US" sz="1200" dirty="0">
                <a:solidFill>
                  <a:srgbClr val="012754"/>
                </a:solidFill>
                <a:latin typeface="Avenir" panose="02000503020000020003" pitchFamily="2" charset="0"/>
                <a:ea typeface="Avenir Medium" charset="0"/>
                <a:cs typeface="Avenir Medium" charset="0"/>
              </a:rPr>
              <a:t>, using devices such as a </a:t>
            </a:r>
            <a:r>
              <a:rPr lang="en-US" sz="1200" dirty="0" err="1">
                <a:solidFill>
                  <a:srgbClr val="012754"/>
                </a:solidFill>
                <a:latin typeface="Avenir" panose="02000503020000020003" pitchFamily="2" charset="0"/>
                <a:ea typeface="Avenir Medium" charset="0"/>
                <a:cs typeface="Avenir Medium" charset="0"/>
              </a:rPr>
              <a:t>microneedling</a:t>
            </a:r>
            <a:r>
              <a:rPr lang="en-US" sz="1200" dirty="0">
                <a:solidFill>
                  <a:srgbClr val="012754"/>
                </a:solidFill>
                <a:latin typeface="Avenir" panose="02000503020000020003" pitchFamily="2" charset="0"/>
                <a:ea typeface="Avenir Medium" charset="0"/>
                <a:cs typeface="Avenir Medium" charset="0"/>
              </a:rPr>
              <a:t> pen, </a:t>
            </a:r>
            <a:r>
              <a:rPr lang="en-US" sz="1200" dirty="0" err="1">
                <a:solidFill>
                  <a:srgbClr val="012754"/>
                </a:solidFill>
                <a:latin typeface="Avenir" panose="02000503020000020003" pitchFamily="2" charset="0"/>
                <a:ea typeface="Avenir Medium" charset="0"/>
                <a:cs typeface="Avenir Medium" charset="0"/>
              </a:rPr>
              <a:t>dermaroller</a:t>
            </a:r>
            <a:r>
              <a:rPr lang="en-US" sz="1200" dirty="0">
                <a:solidFill>
                  <a:srgbClr val="012754"/>
                </a:solidFill>
                <a:latin typeface="Avenir" panose="02000503020000020003" pitchFamily="2" charset="0"/>
                <a:ea typeface="Avenir Medium" charset="0"/>
                <a:cs typeface="Avenir Medium" charset="0"/>
              </a:rPr>
              <a:t> or similar, or electroporation.</a:t>
            </a:r>
          </a:p>
          <a:p>
            <a:pPr algn="just"/>
            <a:endParaRPr lang="en-US" sz="1200" dirty="0">
              <a:solidFill>
                <a:srgbClr val="012754"/>
              </a:solidFill>
              <a:latin typeface="Avenir" panose="02000503020000020003" pitchFamily="2" charset="0"/>
              <a:ea typeface="Avenir Medium" charset="0"/>
              <a:cs typeface="Avenir Medium" charset="0"/>
            </a:endParaRPr>
          </a:p>
          <a:p>
            <a:pPr algn="just"/>
            <a:r>
              <a:rPr lang="en-US" sz="1200" dirty="0">
                <a:solidFill>
                  <a:srgbClr val="012754"/>
                </a:solidFill>
                <a:latin typeface="Avenir" panose="02000503020000020003" pitchFamily="2" charset="0"/>
                <a:ea typeface="Avenir Medium" charset="0"/>
                <a:cs typeface="Avenir Medium" charset="0"/>
              </a:rPr>
              <a:t>Recommended product amount per application is 1 mL per 10 sq/cm body area including intimate areas; 2 mL for face treatment. The amount of the product can be increased to treat more persistent pigmentation.</a:t>
            </a:r>
          </a:p>
          <a:p>
            <a:pPr algn="just"/>
            <a:endParaRPr lang="it-IT" sz="1200" dirty="0">
              <a:solidFill>
                <a:srgbClr val="012754"/>
              </a:solidFill>
              <a:latin typeface="Avenir Book" panose="02000503020000020003" pitchFamily="2" charset="0"/>
              <a:ea typeface="Avenir Medium" charset="0"/>
              <a:cs typeface="Avenir Medium" charset="0"/>
            </a:endParaRPr>
          </a:p>
        </p:txBody>
      </p:sp>
      <p:sp>
        <p:nvSpPr>
          <p:cNvPr id="10" name="CasellaDiTesto 9">
            <a:extLst>
              <a:ext uri="{FF2B5EF4-FFF2-40B4-BE49-F238E27FC236}">
                <a16:creationId xmlns:a16="http://schemas.microsoft.com/office/drawing/2014/main" id="{64A51B8F-7105-98E9-68A7-C02C765189F1}"/>
              </a:ext>
            </a:extLst>
          </p:cNvPr>
          <p:cNvSpPr txBox="1"/>
          <p:nvPr/>
        </p:nvSpPr>
        <p:spPr>
          <a:xfrm>
            <a:off x="2895600" y="5184338"/>
            <a:ext cx="6524271" cy="461665"/>
          </a:xfrm>
          <a:prstGeom prst="rect">
            <a:avLst/>
          </a:prstGeom>
          <a:noFill/>
        </p:spPr>
        <p:txBody>
          <a:bodyPr wrap="square">
            <a:spAutoFit/>
          </a:bodyPr>
          <a:lstStyle/>
          <a:p>
            <a:pPr algn="just"/>
            <a:r>
              <a:rPr lang="en-US" sz="1200" dirty="0">
                <a:solidFill>
                  <a:srgbClr val="012754"/>
                </a:solidFill>
                <a:latin typeface="Avenir" panose="02000503020000020003" pitchFamily="2" charset="0"/>
                <a:ea typeface="Avenir Medium" charset="0"/>
                <a:cs typeface="Avenir Medium" charset="0"/>
              </a:rPr>
              <a:t>After clinic treatment, patient should follow home care protocol with home cream application as described below.</a:t>
            </a:r>
          </a:p>
        </p:txBody>
      </p:sp>
      <p:sp>
        <p:nvSpPr>
          <p:cNvPr id="11" name="CasellaDiTesto 10">
            <a:extLst>
              <a:ext uri="{FF2B5EF4-FFF2-40B4-BE49-F238E27FC236}">
                <a16:creationId xmlns:a16="http://schemas.microsoft.com/office/drawing/2014/main" id="{E194ADAC-0E57-E03A-09CC-A56FC44617C3}"/>
              </a:ext>
            </a:extLst>
          </p:cNvPr>
          <p:cNvSpPr txBox="1"/>
          <p:nvPr/>
        </p:nvSpPr>
        <p:spPr>
          <a:xfrm>
            <a:off x="1251780" y="1295400"/>
            <a:ext cx="9733720" cy="369332"/>
          </a:xfrm>
          <a:prstGeom prst="rect">
            <a:avLst/>
          </a:prstGeom>
          <a:solidFill>
            <a:srgbClr val="85C5D7"/>
          </a:solidFill>
        </p:spPr>
        <p:txBody>
          <a:bodyPr wrap="square">
            <a:spAutoFit/>
          </a:bodyPr>
          <a:lstStyle/>
          <a:p>
            <a:pPr algn="ctr"/>
            <a:r>
              <a:rPr lang="it-IT" b="1" dirty="0">
                <a:latin typeface="Avenir Heavy" panose="02000503020000020003" pitchFamily="2" charset="0"/>
              </a:rPr>
              <a:t>PROTOCOL OF USE</a:t>
            </a:r>
            <a:endParaRPr lang="it-IT" dirty="0">
              <a:latin typeface="Avenir Book" panose="02000503020000020003" pitchFamily="2" charset="0"/>
            </a:endParaRPr>
          </a:p>
        </p:txBody>
      </p:sp>
      <p:grpSp>
        <p:nvGrpSpPr>
          <p:cNvPr id="12" name="Gruppo 11">
            <a:extLst>
              <a:ext uri="{FF2B5EF4-FFF2-40B4-BE49-F238E27FC236}">
                <a16:creationId xmlns:a16="http://schemas.microsoft.com/office/drawing/2014/main" id="{25548334-0C86-29E5-C7F1-F48F7758728D}"/>
              </a:ext>
            </a:extLst>
          </p:cNvPr>
          <p:cNvGrpSpPr/>
          <p:nvPr/>
        </p:nvGrpSpPr>
        <p:grpSpPr>
          <a:xfrm>
            <a:off x="5302775" y="279158"/>
            <a:ext cx="1586450" cy="806245"/>
            <a:chOff x="4094590" y="406790"/>
            <a:chExt cx="4038600" cy="2052445"/>
          </a:xfrm>
        </p:grpSpPr>
        <p:pic>
          <p:nvPicPr>
            <p:cNvPr id="13" name="Immagine 12" descr="Immagine che contiene freccia&#10;&#10;Descrizione generata automaticamente">
              <a:extLst>
                <a:ext uri="{FF2B5EF4-FFF2-40B4-BE49-F238E27FC236}">
                  <a16:creationId xmlns:a16="http://schemas.microsoft.com/office/drawing/2014/main" id="{D89E206D-44A6-1E85-71BB-90C5E273DA5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392" r="32353" b="36336"/>
            <a:stretch/>
          </p:blipFill>
          <p:spPr>
            <a:xfrm>
              <a:off x="5389990" y="406790"/>
              <a:ext cx="1447800" cy="1277494"/>
            </a:xfrm>
            <a:prstGeom prst="rect">
              <a:avLst/>
            </a:prstGeom>
          </p:spPr>
        </p:pic>
        <p:pic>
          <p:nvPicPr>
            <p:cNvPr id="14" name="Immagine 13" descr="Immagine che contiene freccia&#10;&#10;Descrizione generata automaticamente">
              <a:extLst>
                <a:ext uri="{FF2B5EF4-FFF2-40B4-BE49-F238E27FC236}">
                  <a16:creationId xmlns:a16="http://schemas.microsoft.com/office/drawing/2014/main" id="{883ACBFA-2CD2-FC09-2DB7-C349CD454383}"/>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95" t="60923" r="-1227" b="11687"/>
            <a:stretch/>
          </p:blipFill>
          <p:spPr>
            <a:xfrm>
              <a:off x="4094590" y="1625990"/>
              <a:ext cx="4038600" cy="549622"/>
            </a:xfrm>
            <a:prstGeom prst="rect">
              <a:avLst/>
            </a:prstGeom>
          </p:spPr>
        </p:pic>
        <p:pic>
          <p:nvPicPr>
            <p:cNvPr id="15" name="Immagine 14">
              <a:extLst>
                <a:ext uri="{FF2B5EF4-FFF2-40B4-BE49-F238E27FC236}">
                  <a16:creationId xmlns:a16="http://schemas.microsoft.com/office/drawing/2014/main" id="{256F78F9-9EBC-1A88-4120-5DD2F78F7DF5}"/>
                </a:ext>
              </a:extLst>
            </p:cNvPr>
            <p:cNvPicPr>
              <a:picLocks noChangeAspect="1"/>
            </p:cNvPicPr>
            <p:nvPr/>
          </p:nvPicPr>
          <p:blipFill rotWithShape="1">
            <a:blip r:embed="rId3">
              <a:extLst>
                <a:ext uri="{28A0092B-C50C-407E-A947-70E740481C1C}">
                  <a14:useLocalDpi xmlns:a14="http://schemas.microsoft.com/office/drawing/2010/main" val="0"/>
                </a:ext>
              </a:extLst>
            </a:blip>
            <a:srcRect t="74877" b="12823"/>
            <a:stretch/>
          </p:blipFill>
          <p:spPr>
            <a:xfrm>
              <a:off x="4323190" y="2159390"/>
              <a:ext cx="3657599" cy="299845"/>
            </a:xfrm>
            <a:prstGeom prst="rect">
              <a:avLst/>
            </a:prstGeom>
          </p:spPr>
        </p:pic>
      </p:grpSp>
      <p:sp>
        <p:nvSpPr>
          <p:cNvPr id="16" name="CasellaDiTesto 15">
            <a:extLst>
              <a:ext uri="{FF2B5EF4-FFF2-40B4-BE49-F238E27FC236}">
                <a16:creationId xmlns:a16="http://schemas.microsoft.com/office/drawing/2014/main" id="{B4382172-2D2E-37BA-96CC-5FF3DBBF0E5F}"/>
              </a:ext>
            </a:extLst>
          </p:cNvPr>
          <p:cNvSpPr txBox="1"/>
          <p:nvPr/>
        </p:nvSpPr>
        <p:spPr>
          <a:xfrm>
            <a:off x="1528587" y="2242275"/>
            <a:ext cx="1590483" cy="2400657"/>
          </a:xfrm>
          <a:prstGeom prst="rect">
            <a:avLst/>
          </a:prstGeom>
          <a:noFill/>
        </p:spPr>
        <p:txBody>
          <a:bodyPr wrap="square">
            <a:spAutoFit/>
          </a:bodyPr>
          <a:lstStyle/>
          <a:p>
            <a:r>
              <a:rPr lang="it-IT" sz="15000" b="1" dirty="0">
                <a:solidFill>
                  <a:srgbClr val="448BBB">
                    <a:alpha val="59533"/>
                  </a:srgbClr>
                </a:solidFill>
                <a:effectLst/>
                <a:latin typeface="Avenir Black" panose="02000503020000020003" pitchFamily="2" charset="0"/>
              </a:rPr>
              <a:t>1</a:t>
            </a:r>
            <a:endParaRPr lang="it-IT" sz="15000" b="1" dirty="0">
              <a:solidFill>
                <a:srgbClr val="448BBB">
                  <a:alpha val="59533"/>
                </a:srgbClr>
              </a:solidFill>
              <a:latin typeface="Avenir Black" panose="02000503020000020003" pitchFamily="2" charset="0"/>
            </a:endParaRPr>
          </a:p>
        </p:txBody>
      </p:sp>
      <p:sp>
        <p:nvSpPr>
          <p:cNvPr id="17" name="CasellaDiTesto 16">
            <a:extLst>
              <a:ext uri="{FF2B5EF4-FFF2-40B4-BE49-F238E27FC236}">
                <a16:creationId xmlns:a16="http://schemas.microsoft.com/office/drawing/2014/main" id="{A1F8A6BA-D9DA-93A1-C242-07BA2CC2320E}"/>
              </a:ext>
            </a:extLst>
          </p:cNvPr>
          <p:cNvSpPr txBox="1"/>
          <p:nvPr/>
        </p:nvSpPr>
        <p:spPr>
          <a:xfrm>
            <a:off x="1566959" y="4076343"/>
            <a:ext cx="1590483" cy="2400657"/>
          </a:xfrm>
          <a:prstGeom prst="rect">
            <a:avLst/>
          </a:prstGeom>
          <a:noFill/>
        </p:spPr>
        <p:txBody>
          <a:bodyPr wrap="square">
            <a:spAutoFit/>
          </a:bodyPr>
          <a:lstStyle/>
          <a:p>
            <a:r>
              <a:rPr lang="it-IT" sz="15000" b="1" dirty="0">
                <a:solidFill>
                  <a:srgbClr val="448BBB">
                    <a:alpha val="59533"/>
                  </a:srgbClr>
                </a:solidFill>
                <a:effectLst/>
                <a:latin typeface="Avenir Black" panose="02000503020000020003" pitchFamily="2" charset="0"/>
              </a:rPr>
              <a:t>2</a:t>
            </a:r>
            <a:endParaRPr lang="it-IT" sz="15000" b="1" dirty="0">
              <a:solidFill>
                <a:srgbClr val="448BBB">
                  <a:alpha val="59533"/>
                </a:srgbClr>
              </a:solidFill>
              <a:latin typeface="Avenir Black" panose="02000503020000020003" pitchFamily="2" charset="0"/>
            </a:endParaRPr>
          </a:p>
        </p:txBody>
      </p:sp>
    </p:spTree>
    <p:extLst>
      <p:ext uri="{BB962C8B-B14F-4D97-AF65-F5344CB8AC3E}">
        <p14:creationId xmlns:p14="http://schemas.microsoft.com/office/powerpoint/2010/main" val="179036371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con angoli arrotondati 8">
            <a:extLst>
              <a:ext uri="{FF2B5EF4-FFF2-40B4-BE49-F238E27FC236}">
                <a16:creationId xmlns:a16="http://schemas.microsoft.com/office/drawing/2014/main" id="{47BFA169-ECDC-29DD-E2A7-0A91BA454458}"/>
              </a:ext>
            </a:extLst>
          </p:cNvPr>
          <p:cNvSpPr/>
          <p:nvPr/>
        </p:nvSpPr>
        <p:spPr>
          <a:xfrm>
            <a:off x="1277906" y="1905000"/>
            <a:ext cx="3829647" cy="2123658"/>
          </a:xfrm>
          <a:prstGeom prst="roundRect">
            <a:avLst/>
          </a:prstGeom>
          <a:noFill/>
          <a:ln>
            <a:solidFill>
              <a:srgbClr val="01275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B7B1A18D-A1C9-D9B2-18FD-95B66E136AE4}"/>
              </a:ext>
            </a:extLst>
          </p:cNvPr>
          <p:cNvSpPr txBox="1"/>
          <p:nvPr/>
        </p:nvSpPr>
        <p:spPr>
          <a:xfrm>
            <a:off x="1251780" y="1295400"/>
            <a:ext cx="9733720" cy="369332"/>
          </a:xfrm>
          <a:prstGeom prst="rect">
            <a:avLst/>
          </a:prstGeom>
          <a:solidFill>
            <a:srgbClr val="85C5D7"/>
          </a:solidFill>
        </p:spPr>
        <p:txBody>
          <a:bodyPr wrap="square">
            <a:spAutoFit/>
          </a:bodyPr>
          <a:lstStyle/>
          <a:p>
            <a:pPr algn="ctr"/>
            <a:r>
              <a:rPr lang="it-IT" b="1" dirty="0">
                <a:latin typeface="Avenir Heavy" panose="02000503020000020003" pitchFamily="2" charset="0"/>
              </a:rPr>
              <a:t>PROTOCOL OF USE</a:t>
            </a:r>
            <a:endParaRPr lang="it-IT" dirty="0">
              <a:latin typeface="Avenir Book" panose="02000503020000020003" pitchFamily="2" charset="0"/>
            </a:endParaRPr>
          </a:p>
        </p:txBody>
      </p:sp>
      <p:grpSp>
        <p:nvGrpSpPr>
          <p:cNvPr id="6" name="Gruppo 5">
            <a:extLst>
              <a:ext uri="{FF2B5EF4-FFF2-40B4-BE49-F238E27FC236}">
                <a16:creationId xmlns:a16="http://schemas.microsoft.com/office/drawing/2014/main" id="{012AA9E5-AF4A-5657-EF0D-435F1C3E3DC8}"/>
              </a:ext>
            </a:extLst>
          </p:cNvPr>
          <p:cNvGrpSpPr/>
          <p:nvPr/>
        </p:nvGrpSpPr>
        <p:grpSpPr>
          <a:xfrm>
            <a:off x="5302775" y="279158"/>
            <a:ext cx="1586450" cy="806245"/>
            <a:chOff x="4094590" y="406790"/>
            <a:chExt cx="4038600" cy="2052445"/>
          </a:xfrm>
        </p:grpSpPr>
        <p:pic>
          <p:nvPicPr>
            <p:cNvPr id="7" name="Immagine 6" descr="Immagine che contiene freccia&#10;&#10;Descrizione generata automaticamente">
              <a:extLst>
                <a:ext uri="{FF2B5EF4-FFF2-40B4-BE49-F238E27FC236}">
                  <a16:creationId xmlns:a16="http://schemas.microsoft.com/office/drawing/2014/main" id="{4757235A-A805-4D11-5F5C-1D1D947F27C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392" r="32353" b="36336"/>
            <a:stretch/>
          </p:blipFill>
          <p:spPr>
            <a:xfrm>
              <a:off x="5389990" y="406790"/>
              <a:ext cx="1447800" cy="1277494"/>
            </a:xfrm>
            <a:prstGeom prst="rect">
              <a:avLst/>
            </a:prstGeom>
          </p:spPr>
        </p:pic>
        <p:pic>
          <p:nvPicPr>
            <p:cNvPr id="8" name="Immagine 7" descr="Immagine che contiene freccia&#10;&#10;Descrizione generata automaticamente">
              <a:extLst>
                <a:ext uri="{FF2B5EF4-FFF2-40B4-BE49-F238E27FC236}">
                  <a16:creationId xmlns:a16="http://schemas.microsoft.com/office/drawing/2014/main" id="{273751E8-81B1-D145-E4C6-5FE5B304B1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95" t="60923" r="-1227" b="11687"/>
            <a:stretch/>
          </p:blipFill>
          <p:spPr>
            <a:xfrm>
              <a:off x="4094590" y="1625990"/>
              <a:ext cx="4038600" cy="549622"/>
            </a:xfrm>
            <a:prstGeom prst="rect">
              <a:avLst/>
            </a:prstGeom>
          </p:spPr>
        </p:pic>
        <p:pic>
          <p:nvPicPr>
            <p:cNvPr id="9" name="Immagine 8">
              <a:extLst>
                <a:ext uri="{FF2B5EF4-FFF2-40B4-BE49-F238E27FC236}">
                  <a16:creationId xmlns:a16="http://schemas.microsoft.com/office/drawing/2014/main" id="{B27782BA-A4F6-C3DA-5F13-0F721A9086A3}"/>
                </a:ext>
              </a:extLst>
            </p:cNvPr>
            <p:cNvPicPr>
              <a:picLocks noChangeAspect="1"/>
            </p:cNvPicPr>
            <p:nvPr/>
          </p:nvPicPr>
          <p:blipFill rotWithShape="1">
            <a:blip r:embed="rId3">
              <a:extLst>
                <a:ext uri="{28A0092B-C50C-407E-A947-70E740481C1C}">
                  <a14:useLocalDpi xmlns:a14="http://schemas.microsoft.com/office/drawing/2010/main" val="0"/>
                </a:ext>
              </a:extLst>
            </a:blip>
            <a:srcRect t="74877" b="12823"/>
            <a:stretch/>
          </p:blipFill>
          <p:spPr>
            <a:xfrm>
              <a:off x="4323190" y="2159390"/>
              <a:ext cx="3657599" cy="299845"/>
            </a:xfrm>
            <a:prstGeom prst="rect">
              <a:avLst/>
            </a:prstGeom>
          </p:spPr>
        </p:pic>
      </p:grpSp>
      <p:sp>
        <p:nvSpPr>
          <p:cNvPr id="10" name="CasellaDiTesto 9">
            <a:extLst>
              <a:ext uri="{FF2B5EF4-FFF2-40B4-BE49-F238E27FC236}">
                <a16:creationId xmlns:a16="http://schemas.microsoft.com/office/drawing/2014/main" id="{195D65CA-F783-9CC0-27D6-C62106280D73}"/>
              </a:ext>
            </a:extLst>
          </p:cNvPr>
          <p:cNvSpPr txBox="1"/>
          <p:nvPr/>
        </p:nvSpPr>
        <p:spPr>
          <a:xfrm>
            <a:off x="1507582" y="2181999"/>
            <a:ext cx="3370294" cy="1569660"/>
          </a:xfrm>
          <a:prstGeom prst="rect">
            <a:avLst/>
          </a:prstGeom>
          <a:noFill/>
        </p:spPr>
        <p:txBody>
          <a:bodyPr wrap="square">
            <a:spAutoFit/>
          </a:bodyPr>
          <a:lstStyle/>
          <a:p>
            <a:pPr algn="ctr"/>
            <a:r>
              <a:rPr lang="en-US" sz="1200" noProof="0" dirty="0">
                <a:solidFill>
                  <a:srgbClr val="012754"/>
                </a:solidFill>
                <a:effectLst/>
                <a:latin typeface="Avenir" panose="02000503020000020003" pitchFamily="2" charset="0"/>
              </a:rPr>
              <a:t>The treatment protocol is for the exclusive use of a professional who applies it accordingly</a:t>
            </a:r>
            <a:r>
              <a:rPr lang="en-US" sz="1200" noProof="0" dirty="0">
                <a:solidFill>
                  <a:srgbClr val="012754"/>
                </a:solidFill>
                <a:latin typeface="Avenir" panose="02000503020000020003" pitchFamily="2" charset="0"/>
              </a:rPr>
              <a:t> </a:t>
            </a:r>
            <a:r>
              <a:rPr lang="en-US" sz="1200" noProof="0" dirty="0">
                <a:solidFill>
                  <a:srgbClr val="012754"/>
                </a:solidFill>
                <a:effectLst/>
                <a:latin typeface="Avenir" panose="02000503020000020003" pitchFamily="2" charset="0"/>
              </a:rPr>
              <a:t>to the specific needs of the patient and the result to be obtained. It is possible to identify a standard procedure that can be used in cases of skin</a:t>
            </a:r>
            <a:r>
              <a:rPr lang="en-US" sz="1200" noProof="0" dirty="0">
                <a:solidFill>
                  <a:srgbClr val="012754"/>
                </a:solidFill>
                <a:latin typeface="Avenir" panose="02000503020000020003" pitchFamily="2" charset="0"/>
              </a:rPr>
              <a:t> </a:t>
            </a:r>
            <a:r>
              <a:rPr lang="en-US" sz="1200" noProof="0" dirty="0">
                <a:solidFill>
                  <a:srgbClr val="012754"/>
                </a:solidFill>
                <a:effectLst/>
                <a:latin typeface="Avenir" panose="02000503020000020003" pitchFamily="2" charset="0"/>
              </a:rPr>
              <a:t>hyperpigmentation: melasma, chloasma, solar lentigo or as a lightening and illuminating</a:t>
            </a:r>
            <a:r>
              <a:rPr lang="en-US" sz="1200" noProof="0" dirty="0">
                <a:solidFill>
                  <a:srgbClr val="012754"/>
                </a:solidFill>
                <a:latin typeface="Avenir" panose="02000503020000020003" pitchFamily="2" charset="0"/>
              </a:rPr>
              <a:t> </a:t>
            </a:r>
            <a:r>
              <a:rPr lang="en-US" sz="1200" noProof="0" dirty="0">
                <a:solidFill>
                  <a:srgbClr val="012754"/>
                </a:solidFill>
                <a:effectLst/>
                <a:latin typeface="Avenir" panose="02000503020000020003" pitchFamily="2" charset="0"/>
              </a:rPr>
              <a:t>treatment.</a:t>
            </a:r>
          </a:p>
        </p:txBody>
      </p:sp>
      <p:sp>
        <p:nvSpPr>
          <p:cNvPr id="11" name="CasellaDiTesto 10">
            <a:extLst>
              <a:ext uri="{FF2B5EF4-FFF2-40B4-BE49-F238E27FC236}">
                <a16:creationId xmlns:a16="http://schemas.microsoft.com/office/drawing/2014/main" id="{8F69E9D3-23AB-15F7-4523-6A89E5059D8E}"/>
              </a:ext>
            </a:extLst>
          </p:cNvPr>
          <p:cNvSpPr txBox="1"/>
          <p:nvPr/>
        </p:nvSpPr>
        <p:spPr>
          <a:xfrm>
            <a:off x="5267941" y="1905000"/>
            <a:ext cx="5732210" cy="2123658"/>
          </a:xfrm>
          <a:prstGeom prst="rect">
            <a:avLst/>
          </a:prstGeom>
          <a:noFill/>
        </p:spPr>
        <p:txBody>
          <a:bodyPr wrap="square">
            <a:spAutoFit/>
          </a:bodyPr>
          <a:lstStyle/>
          <a:p>
            <a:pPr marL="285750" indent="-285750">
              <a:buFont typeface="Arial" panose="020B0604020202020204" pitchFamily="34" charset="0"/>
              <a:buChar char="•"/>
            </a:pPr>
            <a:r>
              <a:rPr lang="it-IT" sz="1200" b="1" dirty="0">
                <a:solidFill>
                  <a:srgbClr val="85C5D7"/>
                </a:solidFill>
                <a:effectLst/>
                <a:latin typeface="Avenir Black" panose="02000503020000020003" pitchFamily="2" charset="0"/>
              </a:rPr>
              <a:t>Day 1 </a:t>
            </a:r>
            <a:r>
              <a:rPr lang="it-IT" sz="1200" dirty="0">
                <a:effectLst/>
                <a:latin typeface="Avenir" panose="02000503020000020003" pitchFamily="2" charset="0"/>
              </a:rPr>
              <a:t>First </a:t>
            </a:r>
            <a:r>
              <a:rPr lang="it-IT" sz="1200" dirty="0" err="1">
                <a:effectLst/>
                <a:latin typeface="Avenir" panose="02000503020000020003" pitchFamily="2" charset="0"/>
              </a:rPr>
              <a:t>mesotherapy</a:t>
            </a:r>
            <a:r>
              <a:rPr lang="it-IT" sz="1200" dirty="0">
                <a:effectLst/>
                <a:latin typeface="Avenir" panose="02000503020000020003" pitchFamily="2" charset="0"/>
              </a:rPr>
              <a:t> </a:t>
            </a:r>
            <a:r>
              <a:rPr lang="it-IT" sz="1200" dirty="0" err="1">
                <a:effectLst/>
                <a:latin typeface="Avenir" panose="02000503020000020003" pitchFamily="2" charset="0"/>
              </a:rPr>
              <a:t>application</a:t>
            </a:r>
            <a:r>
              <a:rPr lang="it-IT" sz="1200" dirty="0">
                <a:latin typeface="Avenir" panose="02000503020000020003" pitchFamily="2" charset="0"/>
              </a:rPr>
              <a:t> </a:t>
            </a:r>
            <a:r>
              <a:rPr lang="it-IT" sz="1200" dirty="0">
                <a:effectLst/>
                <a:latin typeface="Avenir" panose="02000503020000020003" pitchFamily="2" charset="0"/>
              </a:rPr>
              <a:t>in clinic + post treatment home </a:t>
            </a:r>
            <a:r>
              <a:rPr lang="it-IT" sz="1200" dirty="0" err="1">
                <a:effectLst/>
                <a:latin typeface="Avenir" panose="02000503020000020003" pitchFamily="2" charset="0"/>
              </a:rPr>
              <a:t>cream</a:t>
            </a:r>
            <a:r>
              <a:rPr lang="it-IT" sz="1200" dirty="0">
                <a:effectLst/>
                <a:latin typeface="Avenir" panose="02000503020000020003" pitchFamily="2" charset="0"/>
              </a:rPr>
              <a:t>.</a:t>
            </a:r>
          </a:p>
          <a:p>
            <a:pPr marL="285750" indent="-285750">
              <a:buFont typeface="Arial" panose="020B0604020202020204" pitchFamily="34" charset="0"/>
              <a:buChar char="•"/>
            </a:pPr>
            <a:endParaRPr lang="it-IT" sz="1200" dirty="0">
              <a:effectLst/>
              <a:latin typeface="Avenir" panose="02000503020000020003" pitchFamily="2" charset="0"/>
            </a:endParaRPr>
          </a:p>
          <a:p>
            <a:pPr marL="285750" indent="-285750">
              <a:buFont typeface="Arial" panose="020B0604020202020204" pitchFamily="34" charset="0"/>
              <a:buChar char="•"/>
            </a:pPr>
            <a:r>
              <a:rPr lang="it-IT" sz="1200" b="1" dirty="0">
                <a:solidFill>
                  <a:srgbClr val="85C5D7"/>
                </a:solidFill>
                <a:effectLst/>
                <a:latin typeface="Avenir Black" panose="02000503020000020003" pitchFamily="2" charset="0"/>
              </a:rPr>
              <a:t>Day 2-7 </a:t>
            </a:r>
            <a:r>
              <a:rPr lang="it-IT" sz="1200" dirty="0" err="1">
                <a:effectLst/>
                <a:latin typeface="Avenir" panose="02000503020000020003" pitchFamily="2" charset="0"/>
              </a:rPr>
              <a:t>Apply</a:t>
            </a:r>
            <a:r>
              <a:rPr lang="it-IT" sz="1200" dirty="0">
                <a:effectLst/>
                <a:latin typeface="Avenir" panose="02000503020000020003" pitchFamily="2" charset="0"/>
              </a:rPr>
              <a:t> the home </a:t>
            </a:r>
            <a:r>
              <a:rPr lang="it-IT" sz="1200" dirty="0" err="1">
                <a:effectLst/>
                <a:latin typeface="Avenir" panose="02000503020000020003" pitchFamily="2" charset="0"/>
              </a:rPr>
              <a:t>cream</a:t>
            </a:r>
            <a:r>
              <a:rPr lang="it-IT" sz="1200" dirty="0">
                <a:effectLst/>
                <a:latin typeface="Avenir" panose="02000503020000020003" pitchFamily="2" charset="0"/>
              </a:rPr>
              <a:t> </a:t>
            </a:r>
            <a:r>
              <a:rPr lang="it-IT" sz="1200" dirty="0" err="1">
                <a:effectLst/>
                <a:latin typeface="Avenir" panose="02000503020000020003" pitchFamily="2" charset="0"/>
              </a:rPr>
              <a:t>twice</a:t>
            </a:r>
            <a:r>
              <a:rPr lang="it-IT" sz="1200" dirty="0">
                <a:latin typeface="Avenir" panose="02000503020000020003" pitchFamily="2" charset="0"/>
              </a:rPr>
              <a:t> </a:t>
            </a:r>
            <a:r>
              <a:rPr lang="it-IT" sz="1200" dirty="0">
                <a:effectLst/>
                <a:latin typeface="Avenir" panose="02000503020000020003" pitchFamily="2" charset="0"/>
              </a:rPr>
              <a:t>a day, </a:t>
            </a:r>
            <a:r>
              <a:rPr lang="it-IT" sz="1200" dirty="0" err="1">
                <a:effectLst/>
                <a:latin typeface="Avenir" panose="02000503020000020003" pitchFamily="2" charset="0"/>
              </a:rPr>
              <a:t>preferably</a:t>
            </a:r>
            <a:r>
              <a:rPr lang="it-IT" sz="1200" dirty="0">
                <a:effectLst/>
                <a:latin typeface="Avenir" panose="02000503020000020003" pitchFamily="2" charset="0"/>
              </a:rPr>
              <a:t> </a:t>
            </a:r>
            <a:r>
              <a:rPr lang="it-IT" sz="1200" dirty="0" err="1">
                <a:effectLst/>
                <a:latin typeface="Avenir" panose="02000503020000020003" pitchFamily="2" charset="0"/>
              </a:rPr>
              <a:t>morning</a:t>
            </a:r>
            <a:r>
              <a:rPr lang="it-IT" sz="1200" dirty="0">
                <a:effectLst/>
                <a:latin typeface="Avenir" panose="02000503020000020003" pitchFamily="2" charset="0"/>
              </a:rPr>
              <a:t> and </a:t>
            </a:r>
            <a:r>
              <a:rPr lang="it-IT" sz="1200" dirty="0" err="1">
                <a:effectLst/>
                <a:latin typeface="Avenir" panose="02000503020000020003" pitchFamily="2" charset="0"/>
              </a:rPr>
              <a:t>evening</a:t>
            </a:r>
            <a:r>
              <a:rPr lang="it-IT" sz="1200" dirty="0">
                <a:effectLst/>
                <a:latin typeface="Avenir" panose="02000503020000020003" pitchFamily="2" charset="0"/>
              </a:rPr>
              <a:t>.</a:t>
            </a:r>
          </a:p>
          <a:p>
            <a:pPr marL="285750" indent="-285750">
              <a:buFont typeface="Arial" panose="020B0604020202020204" pitchFamily="34" charset="0"/>
              <a:buChar char="•"/>
            </a:pPr>
            <a:endParaRPr lang="it-IT" sz="1200" dirty="0">
              <a:effectLst/>
              <a:latin typeface="Avenir" panose="02000503020000020003" pitchFamily="2" charset="0"/>
            </a:endParaRPr>
          </a:p>
          <a:p>
            <a:pPr marL="285750" indent="-285750">
              <a:buFont typeface="Arial" panose="020B0604020202020204" pitchFamily="34" charset="0"/>
              <a:buChar char="•"/>
            </a:pPr>
            <a:r>
              <a:rPr lang="it-IT" sz="1200" b="1" dirty="0" err="1">
                <a:solidFill>
                  <a:srgbClr val="85C5D7"/>
                </a:solidFill>
                <a:latin typeface="Avenir Black" panose="02000503020000020003" pitchFamily="2" charset="0"/>
              </a:rPr>
              <a:t>Day</a:t>
            </a:r>
            <a:r>
              <a:rPr lang="it-IT" sz="1200" b="1" dirty="0">
                <a:solidFill>
                  <a:srgbClr val="85C5D7"/>
                </a:solidFill>
                <a:latin typeface="Avenir Black" panose="02000503020000020003" pitchFamily="2" charset="0"/>
              </a:rPr>
              <a:t> 8-13 </a:t>
            </a:r>
            <a:r>
              <a:rPr lang="it-IT" sz="1200" dirty="0" err="1">
                <a:latin typeface="Avenir" panose="02000503020000020003" pitchFamily="2" charset="0"/>
              </a:rPr>
              <a:t>Apply</a:t>
            </a:r>
            <a:r>
              <a:rPr lang="it-IT" sz="1200" dirty="0">
                <a:latin typeface="Avenir" panose="02000503020000020003" pitchFamily="2" charset="0"/>
              </a:rPr>
              <a:t> the home </a:t>
            </a:r>
            <a:r>
              <a:rPr lang="it-IT" sz="1200" dirty="0" err="1">
                <a:latin typeface="Avenir" panose="02000503020000020003" pitchFamily="2" charset="0"/>
              </a:rPr>
              <a:t>cream</a:t>
            </a:r>
            <a:r>
              <a:rPr lang="it-IT" sz="1200" dirty="0">
                <a:latin typeface="Avenir" panose="02000503020000020003" pitchFamily="2" charset="0"/>
              </a:rPr>
              <a:t> </a:t>
            </a:r>
            <a:r>
              <a:rPr lang="it-IT" sz="1200" dirty="0" err="1">
                <a:latin typeface="Avenir" panose="02000503020000020003" pitchFamily="2" charset="0"/>
              </a:rPr>
              <a:t>massaging</a:t>
            </a:r>
            <a:r>
              <a:rPr lang="it-IT" sz="1200" dirty="0">
                <a:latin typeface="Avenir" panose="02000503020000020003" pitchFamily="2" charset="0"/>
              </a:rPr>
              <a:t> </a:t>
            </a:r>
            <a:r>
              <a:rPr lang="it-IT" sz="1200" dirty="0" err="1">
                <a:latin typeface="Avenir" panose="02000503020000020003" pitchFamily="2" charset="0"/>
              </a:rPr>
              <a:t>until</a:t>
            </a:r>
            <a:r>
              <a:rPr lang="it-IT" sz="1200" dirty="0">
                <a:latin typeface="Avenir" panose="02000503020000020003" pitchFamily="2" charset="0"/>
              </a:rPr>
              <a:t> </a:t>
            </a:r>
            <a:r>
              <a:rPr lang="it-IT" sz="1200" dirty="0" err="1">
                <a:latin typeface="Avenir" panose="02000503020000020003" pitchFamily="2" charset="0"/>
              </a:rPr>
              <a:t>completely</a:t>
            </a:r>
            <a:r>
              <a:rPr lang="it-IT" sz="1200" dirty="0">
                <a:latin typeface="Avenir" panose="02000503020000020003" pitchFamily="2" charset="0"/>
              </a:rPr>
              <a:t> </a:t>
            </a:r>
            <a:r>
              <a:rPr lang="it-IT" sz="1200" dirty="0" err="1">
                <a:latin typeface="Avenir" panose="02000503020000020003" pitchFamily="2" charset="0"/>
              </a:rPr>
              <a:t>absorbed</a:t>
            </a:r>
            <a:r>
              <a:rPr lang="it-IT" sz="1200" dirty="0">
                <a:latin typeface="Avenir" panose="02000503020000020003" pitchFamily="2" charset="0"/>
              </a:rPr>
              <a:t> once a </a:t>
            </a:r>
            <a:r>
              <a:rPr lang="it-IT" sz="1200" dirty="0" err="1">
                <a:latin typeface="Avenir" panose="02000503020000020003" pitchFamily="2" charset="0"/>
              </a:rPr>
              <a:t>day</a:t>
            </a:r>
            <a:r>
              <a:rPr lang="it-IT" sz="1200" dirty="0">
                <a:latin typeface="Avenir" panose="02000503020000020003" pitchFamily="2" charset="0"/>
              </a:rPr>
              <a:t>, in the </a:t>
            </a:r>
            <a:r>
              <a:rPr lang="it-IT" sz="1200" dirty="0" err="1">
                <a:latin typeface="Avenir" panose="02000503020000020003" pitchFamily="2" charset="0"/>
              </a:rPr>
              <a:t>evening</a:t>
            </a:r>
            <a:r>
              <a:rPr lang="it-IT" sz="1200" dirty="0">
                <a:latin typeface="Avenir" panose="02000503020000020003" pitchFamily="2" charset="0"/>
              </a:rPr>
              <a:t>.</a:t>
            </a:r>
          </a:p>
          <a:p>
            <a:pPr marL="285750" indent="-285750">
              <a:buFont typeface="Arial" panose="020B0604020202020204" pitchFamily="34" charset="0"/>
              <a:buChar char="•"/>
            </a:pPr>
            <a:endParaRPr lang="it-IT" sz="1200" b="1" dirty="0">
              <a:solidFill>
                <a:srgbClr val="B1ADC5"/>
              </a:solidFill>
              <a:effectLst/>
              <a:latin typeface="Avenir Black" panose="02000503020000020003" pitchFamily="2" charset="0"/>
            </a:endParaRPr>
          </a:p>
          <a:p>
            <a:pPr marL="285750" indent="-285750">
              <a:buFont typeface="Arial" panose="020B0604020202020204" pitchFamily="34" charset="0"/>
              <a:buChar char="•"/>
            </a:pPr>
            <a:r>
              <a:rPr lang="it-IT" sz="1200" b="1" dirty="0" err="1">
                <a:solidFill>
                  <a:srgbClr val="85C5D7"/>
                </a:solidFill>
                <a:effectLst/>
                <a:latin typeface="Avenir Black" panose="02000503020000020003" pitchFamily="2" charset="0"/>
              </a:rPr>
              <a:t>Day</a:t>
            </a:r>
            <a:r>
              <a:rPr lang="it-IT" sz="1200" b="1" dirty="0">
                <a:solidFill>
                  <a:srgbClr val="85C5D7"/>
                </a:solidFill>
                <a:effectLst/>
                <a:latin typeface="Avenir Black" panose="02000503020000020003" pitchFamily="2" charset="0"/>
              </a:rPr>
              <a:t> 14 </a:t>
            </a:r>
            <a:r>
              <a:rPr lang="it-IT" sz="1200" dirty="0">
                <a:effectLst/>
                <a:latin typeface="Avenir" panose="02000503020000020003" pitchFamily="2" charset="0"/>
              </a:rPr>
              <a:t>Second </a:t>
            </a:r>
            <a:r>
              <a:rPr lang="it-IT" sz="1200" dirty="0" err="1">
                <a:effectLst/>
                <a:latin typeface="Avenir" panose="02000503020000020003" pitchFamily="2" charset="0"/>
              </a:rPr>
              <a:t>mesotherapy</a:t>
            </a:r>
            <a:r>
              <a:rPr lang="it-IT" sz="1200" dirty="0">
                <a:effectLst/>
                <a:latin typeface="Avenir" panose="02000503020000020003" pitchFamily="2" charset="0"/>
              </a:rPr>
              <a:t> </a:t>
            </a:r>
            <a:r>
              <a:rPr lang="it-IT" sz="1200" dirty="0" err="1">
                <a:effectLst/>
                <a:latin typeface="Avenir" panose="02000503020000020003" pitchFamily="2" charset="0"/>
              </a:rPr>
              <a:t>application</a:t>
            </a:r>
            <a:r>
              <a:rPr lang="it-IT" sz="1200" dirty="0">
                <a:latin typeface="Avenir" panose="02000503020000020003" pitchFamily="2" charset="0"/>
              </a:rPr>
              <a:t> </a:t>
            </a:r>
            <a:r>
              <a:rPr lang="it-IT" sz="1200" dirty="0">
                <a:effectLst/>
                <a:latin typeface="Avenir" panose="02000503020000020003" pitchFamily="2" charset="0"/>
              </a:rPr>
              <a:t>in clinic.</a:t>
            </a:r>
          </a:p>
          <a:p>
            <a:pPr marL="285750" indent="-285750">
              <a:buFont typeface="Arial" panose="020B0604020202020204" pitchFamily="34" charset="0"/>
              <a:buChar char="•"/>
            </a:pPr>
            <a:endParaRPr lang="it-IT" sz="1200" dirty="0">
              <a:solidFill>
                <a:srgbClr val="85C5D7"/>
              </a:solidFill>
              <a:effectLst/>
              <a:latin typeface="Avenir" panose="02000503020000020003" pitchFamily="2" charset="0"/>
            </a:endParaRPr>
          </a:p>
          <a:p>
            <a:pPr marL="285750" indent="-285750">
              <a:buFont typeface="Arial" panose="020B0604020202020204" pitchFamily="34" charset="0"/>
              <a:buChar char="•"/>
            </a:pPr>
            <a:r>
              <a:rPr lang="it-IT" sz="1200" b="1" dirty="0">
                <a:solidFill>
                  <a:srgbClr val="85C5D7"/>
                </a:solidFill>
                <a:effectLst/>
                <a:latin typeface="Avenir Black" panose="02000503020000020003" pitchFamily="2" charset="0"/>
              </a:rPr>
              <a:t>Day 15-28 </a:t>
            </a:r>
            <a:r>
              <a:rPr lang="it-IT" sz="1200" dirty="0" err="1">
                <a:effectLst/>
                <a:latin typeface="Avenir" panose="02000503020000020003" pitchFamily="2" charset="0"/>
              </a:rPr>
              <a:t>Apply</a:t>
            </a:r>
            <a:r>
              <a:rPr lang="it-IT" sz="1200" dirty="0">
                <a:effectLst/>
                <a:latin typeface="Avenir" panose="02000503020000020003" pitchFamily="2" charset="0"/>
              </a:rPr>
              <a:t> the home </a:t>
            </a:r>
            <a:r>
              <a:rPr lang="it-IT" sz="1200" dirty="0" err="1">
                <a:effectLst/>
                <a:latin typeface="Avenir" panose="02000503020000020003" pitchFamily="2" charset="0"/>
              </a:rPr>
              <a:t>cream</a:t>
            </a:r>
            <a:r>
              <a:rPr lang="it-IT" sz="1200" dirty="0">
                <a:latin typeface="Avenir" panose="02000503020000020003" pitchFamily="2" charset="0"/>
              </a:rPr>
              <a:t> </a:t>
            </a:r>
            <a:r>
              <a:rPr lang="it-IT" sz="1200" dirty="0" err="1">
                <a:effectLst/>
                <a:latin typeface="Avenir" panose="02000503020000020003" pitchFamily="2" charset="0"/>
              </a:rPr>
              <a:t>massaging</a:t>
            </a:r>
            <a:r>
              <a:rPr lang="it-IT" sz="1200" dirty="0">
                <a:effectLst/>
                <a:latin typeface="Avenir" panose="02000503020000020003" pitchFamily="2" charset="0"/>
              </a:rPr>
              <a:t> </a:t>
            </a:r>
            <a:r>
              <a:rPr lang="it-IT" sz="1200" dirty="0" err="1">
                <a:effectLst/>
                <a:latin typeface="Avenir" panose="02000503020000020003" pitchFamily="2" charset="0"/>
              </a:rPr>
              <a:t>until</a:t>
            </a:r>
            <a:r>
              <a:rPr lang="it-IT" sz="1200" dirty="0">
                <a:effectLst/>
                <a:latin typeface="Avenir" panose="02000503020000020003" pitchFamily="2" charset="0"/>
              </a:rPr>
              <a:t> </a:t>
            </a:r>
            <a:r>
              <a:rPr lang="it-IT" sz="1200" dirty="0" err="1">
                <a:effectLst/>
                <a:latin typeface="Avenir" panose="02000503020000020003" pitchFamily="2" charset="0"/>
              </a:rPr>
              <a:t>completely</a:t>
            </a:r>
            <a:r>
              <a:rPr lang="it-IT" sz="1200" dirty="0">
                <a:latin typeface="Avenir" panose="02000503020000020003" pitchFamily="2" charset="0"/>
              </a:rPr>
              <a:t> </a:t>
            </a:r>
            <a:r>
              <a:rPr lang="it-IT" sz="1200" dirty="0" err="1">
                <a:effectLst/>
                <a:latin typeface="Avenir" panose="02000503020000020003" pitchFamily="2" charset="0"/>
              </a:rPr>
              <a:t>absorbed</a:t>
            </a:r>
            <a:r>
              <a:rPr lang="it-IT" sz="1200" dirty="0">
                <a:effectLst/>
                <a:latin typeface="Avenir" panose="02000503020000020003" pitchFamily="2" charset="0"/>
              </a:rPr>
              <a:t> once a day, in the </a:t>
            </a:r>
            <a:r>
              <a:rPr lang="it-IT" sz="1200" dirty="0" err="1">
                <a:effectLst/>
                <a:latin typeface="Avenir" panose="02000503020000020003" pitchFamily="2" charset="0"/>
              </a:rPr>
              <a:t>evening</a:t>
            </a:r>
            <a:r>
              <a:rPr lang="it-IT" sz="1200" dirty="0">
                <a:effectLst/>
                <a:latin typeface="Avenir" panose="02000503020000020003" pitchFamily="2" charset="0"/>
              </a:rPr>
              <a:t>.</a:t>
            </a:r>
          </a:p>
        </p:txBody>
      </p:sp>
      <p:pic>
        <p:nvPicPr>
          <p:cNvPr id="12" name="Immagine 11">
            <a:extLst>
              <a:ext uri="{FF2B5EF4-FFF2-40B4-BE49-F238E27FC236}">
                <a16:creationId xmlns:a16="http://schemas.microsoft.com/office/drawing/2014/main" id="{74A74BCD-3C1B-A320-BD07-81459C79A9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4" t="1125" r="95197" b="-1125"/>
          <a:stretch/>
        </p:blipFill>
        <p:spPr>
          <a:xfrm>
            <a:off x="1143000" y="4232196"/>
            <a:ext cx="508364" cy="879737"/>
          </a:xfrm>
          <a:prstGeom prst="rect">
            <a:avLst/>
          </a:prstGeom>
        </p:spPr>
      </p:pic>
      <p:pic>
        <p:nvPicPr>
          <p:cNvPr id="13" name="Immagine 12">
            <a:extLst>
              <a:ext uri="{FF2B5EF4-FFF2-40B4-BE49-F238E27FC236}">
                <a16:creationId xmlns:a16="http://schemas.microsoft.com/office/drawing/2014/main" id="{A4515E50-8139-A22E-FFE0-0C40D880005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801" t="1125" r="74339" b="-1125"/>
          <a:stretch/>
        </p:blipFill>
        <p:spPr>
          <a:xfrm>
            <a:off x="1576615" y="4232197"/>
            <a:ext cx="2097001" cy="879736"/>
          </a:xfrm>
          <a:prstGeom prst="rect">
            <a:avLst/>
          </a:prstGeom>
        </p:spPr>
      </p:pic>
      <p:pic>
        <p:nvPicPr>
          <p:cNvPr id="14" name="Immagine 13">
            <a:extLst>
              <a:ext uri="{FF2B5EF4-FFF2-40B4-BE49-F238E27FC236}">
                <a16:creationId xmlns:a16="http://schemas.microsoft.com/office/drawing/2014/main" id="{1809F170-0B7E-E161-5BE4-B62E314D88B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661" t="1125" r="53515" b="-1125"/>
          <a:stretch/>
        </p:blipFill>
        <p:spPr>
          <a:xfrm>
            <a:off x="3648367" y="4232197"/>
            <a:ext cx="2093404" cy="879737"/>
          </a:xfrm>
          <a:prstGeom prst="rect">
            <a:avLst/>
          </a:prstGeom>
        </p:spPr>
      </p:pic>
      <p:pic>
        <p:nvPicPr>
          <p:cNvPr id="15" name="Immagine 14">
            <a:extLst>
              <a:ext uri="{FF2B5EF4-FFF2-40B4-BE49-F238E27FC236}">
                <a16:creationId xmlns:a16="http://schemas.microsoft.com/office/drawing/2014/main" id="{C54C3714-B3C1-C636-929F-B6A73E10254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6596" t="1125" r="49969" b="-1113"/>
          <a:stretch/>
        </p:blipFill>
        <p:spPr>
          <a:xfrm>
            <a:off x="5741771" y="4232197"/>
            <a:ext cx="345246" cy="879629"/>
          </a:xfrm>
          <a:prstGeom prst="rect">
            <a:avLst/>
          </a:prstGeom>
        </p:spPr>
      </p:pic>
      <p:pic>
        <p:nvPicPr>
          <p:cNvPr id="16" name="Immagine 15">
            <a:extLst>
              <a:ext uri="{FF2B5EF4-FFF2-40B4-BE49-F238E27FC236}">
                <a16:creationId xmlns:a16="http://schemas.microsoft.com/office/drawing/2014/main" id="{64861634-03C2-FC4E-4ADF-30F0536EFF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0033" t="1125" r="999" b="-1113"/>
          <a:stretch/>
        </p:blipFill>
        <p:spPr>
          <a:xfrm>
            <a:off x="6063977" y="4232197"/>
            <a:ext cx="4921524" cy="879630"/>
          </a:xfrm>
          <a:prstGeom prst="rect">
            <a:avLst/>
          </a:prstGeom>
        </p:spPr>
      </p:pic>
      <p:sp>
        <p:nvSpPr>
          <p:cNvPr id="17" name="Rettangolo 16">
            <a:extLst>
              <a:ext uri="{FF2B5EF4-FFF2-40B4-BE49-F238E27FC236}">
                <a16:creationId xmlns:a16="http://schemas.microsoft.com/office/drawing/2014/main" id="{4EBEC5B3-7475-08B1-E651-11C54D9F879C}"/>
              </a:ext>
            </a:extLst>
          </p:cNvPr>
          <p:cNvSpPr/>
          <p:nvPr/>
        </p:nvSpPr>
        <p:spPr>
          <a:xfrm>
            <a:off x="1251780" y="5217716"/>
            <a:ext cx="10609294" cy="646331"/>
          </a:xfrm>
          <a:prstGeom prst="rect">
            <a:avLst/>
          </a:prstGeom>
        </p:spPr>
        <p:txBody>
          <a:bodyPr wrap="square">
            <a:spAutoFit/>
          </a:bodyPr>
          <a:lstStyle/>
          <a:p>
            <a:pPr marL="285750" indent="-285750">
              <a:buFontTx/>
              <a:buChar char="-"/>
            </a:pPr>
            <a:r>
              <a:rPr lang="en-US" sz="1200" noProof="0" dirty="0">
                <a:latin typeface="Avenir" panose="02000503020000020003" pitchFamily="2" charset="0"/>
              </a:rPr>
              <a:t>For the duration of the treatment it is important to apply an SPF 50+ sunscreen cream and avoid exposure to the sun or UV lamps. </a:t>
            </a:r>
          </a:p>
          <a:p>
            <a:endParaRPr lang="en-US" sz="1200" noProof="0" dirty="0">
              <a:latin typeface="Avenir" panose="02000503020000020003" pitchFamily="2" charset="0"/>
            </a:endParaRPr>
          </a:p>
          <a:p>
            <a:pPr marL="285750" indent="-285750">
              <a:buFontTx/>
              <a:buChar char="-"/>
            </a:pPr>
            <a:r>
              <a:rPr lang="en-US" sz="1200" noProof="0" dirty="0">
                <a:latin typeface="Avenir" panose="02000503020000020003" pitchFamily="2" charset="0"/>
              </a:rPr>
              <a:t>The minimum recommended period for treatment is 28 days, to be repeated for another 28 if necessary and indicated by the doctor.</a:t>
            </a:r>
          </a:p>
        </p:txBody>
      </p:sp>
    </p:spTree>
    <p:extLst>
      <p:ext uri="{BB962C8B-B14F-4D97-AF65-F5344CB8AC3E}">
        <p14:creationId xmlns:p14="http://schemas.microsoft.com/office/powerpoint/2010/main" val="390868250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5080B2EC-F990-DA58-0DD0-48FB51FA587D}"/>
              </a:ext>
            </a:extLst>
          </p:cNvPr>
          <p:cNvSpPr/>
          <p:nvPr/>
        </p:nvSpPr>
        <p:spPr>
          <a:xfrm>
            <a:off x="2057400" y="3048000"/>
            <a:ext cx="4876800" cy="400110"/>
          </a:xfrm>
          <a:prstGeom prst="rect">
            <a:avLst/>
          </a:prstGeom>
        </p:spPr>
        <p:txBody>
          <a:bodyPr wrap="square">
            <a:spAutoFit/>
          </a:bodyPr>
          <a:lstStyle/>
          <a:p>
            <a:pPr>
              <a:spcAft>
                <a:spcPts val="1735"/>
              </a:spcAft>
            </a:pPr>
            <a:r>
              <a:rPr lang="it-IT" sz="2000" b="1" spc="300" dirty="0">
                <a:latin typeface="Arial" charset="0"/>
                <a:ea typeface="Calibri" charset="0"/>
              </a:rPr>
              <a:t>HOME CREAM</a:t>
            </a:r>
            <a:endParaRPr lang="it-IT" sz="2000" dirty="0"/>
          </a:p>
        </p:txBody>
      </p:sp>
      <p:sp>
        <p:nvSpPr>
          <p:cNvPr id="5" name="CasellaDiTesto 4">
            <a:extLst>
              <a:ext uri="{FF2B5EF4-FFF2-40B4-BE49-F238E27FC236}">
                <a16:creationId xmlns:a16="http://schemas.microsoft.com/office/drawing/2014/main" id="{74CEAF1C-0A6D-5B3E-6FF3-893055617618}"/>
              </a:ext>
            </a:extLst>
          </p:cNvPr>
          <p:cNvSpPr txBox="1"/>
          <p:nvPr/>
        </p:nvSpPr>
        <p:spPr>
          <a:xfrm>
            <a:off x="2057400" y="3563193"/>
            <a:ext cx="3851831" cy="830997"/>
          </a:xfrm>
          <a:prstGeom prst="rect">
            <a:avLst/>
          </a:prstGeom>
          <a:noFill/>
        </p:spPr>
        <p:txBody>
          <a:bodyPr wrap="square">
            <a:spAutoFit/>
          </a:bodyPr>
          <a:lstStyle/>
          <a:p>
            <a:pPr algn="just"/>
            <a:r>
              <a:rPr lang="en-US" sz="1200" dirty="0">
                <a:latin typeface="Avenir Book" charset="0"/>
                <a:ea typeface="Avenir Book" charset="0"/>
                <a:cs typeface="Avenir Book" charset="0"/>
              </a:rPr>
              <a:t>This box contains only the depigmenting </a:t>
            </a:r>
            <a:r>
              <a:rPr lang="en-US" sz="1200" b="1" spc="300" dirty="0">
                <a:latin typeface="Times New Roman" charset="0"/>
                <a:ea typeface="Times New Roman" charset="0"/>
                <a:cs typeface="Times New Roman" charset="0"/>
              </a:rPr>
              <a:t>LUMINESCENS</a:t>
            </a:r>
            <a:r>
              <a:rPr lang="en-US" sz="1200" b="1" spc="300" baseline="30000" dirty="0">
                <a:latin typeface="Times New Roman" charset="0"/>
                <a:ea typeface="Times New Roman" charset="0"/>
                <a:cs typeface="Times New Roman" charset="0"/>
              </a:rPr>
              <a:t>®</a:t>
            </a:r>
            <a:r>
              <a:rPr lang="en-US" sz="1200" b="1" spc="300" dirty="0">
                <a:latin typeface="Times New Roman" charset="0"/>
                <a:ea typeface="Times New Roman" charset="0"/>
                <a:cs typeface="Times New Roman" charset="0"/>
              </a:rPr>
              <a:t> </a:t>
            </a:r>
            <a:r>
              <a:rPr lang="en-US" sz="1200" dirty="0">
                <a:latin typeface="Avenir Book" charset="0"/>
                <a:ea typeface="Avenir Book" charset="0"/>
                <a:cs typeface="Avenir Book" charset="0"/>
              </a:rPr>
              <a:t>HOME CREAM 30 mL and is designed to be given directly to the patient to continue the treatment at home.</a:t>
            </a:r>
          </a:p>
        </p:txBody>
      </p:sp>
      <p:sp>
        <p:nvSpPr>
          <p:cNvPr id="6" name="Rettangolo 5">
            <a:extLst>
              <a:ext uri="{FF2B5EF4-FFF2-40B4-BE49-F238E27FC236}">
                <a16:creationId xmlns:a16="http://schemas.microsoft.com/office/drawing/2014/main" id="{7D7C1056-947D-AFFF-879E-9C3B1ABEF33A}"/>
              </a:ext>
            </a:extLst>
          </p:cNvPr>
          <p:cNvSpPr/>
          <p:nvPr/>
        </p:nvSpPr>
        <p:spPr>
          <a:xfrm>
            <a:off x="838200" y="1027038"/>
            <a:ext cx="9753600" cy="4803924"/>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7" name="Gruppo 6">
            <a:extLst>
              <a:ext uri="{FF2B5EF4-FFF2-40B4-BE49-F238E27FC236}">
                <a16:creationId xmlns:a16="http://schemas.microsoft.com/office/drawing/2014/main" id="{3A4164DF-3CCD-BD8B-7C56-A332147BC7D8}"/>
              </a:ext>
            </a:extLst>
          </p:cNvPr>
          <p:cNvGrpSpPr/>
          <p:nvPr/>
        </p:nvGrpSpPr>
        <p:grpSpPr>
          <a:xfrm>
            <a:off x="1885151" y="496962"/>
            <a:ext cx="3597360" cy="1937237"/>
            <a:chOff x="1706592" y="646916"/>
            <a:chExt cx="3597360" cy="1937237"/>
          </a:xfrm>
        </p:grpSpPr>
        <p:pic>
          <p:nvPicPr>
            <p:cNvPr id="8" name="Immagine 7" descr="Immagine che contiene freccia&#10;&#10;Descrizione generata automaticamente">
              <a:extLst>
                <a:ext uri="{FF2B5EF4-FFF2-40B4-BE49-F238E27FC236}">
                  <a16:creationId xmlns:a16="http://schemas.microsoft.com/office/drawing/2014/main" id="{9B8C823B-1896-2743-4E99-236BF83B881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0392" r="32353" b="36336"/>
            <a:stretch/>
          </p:blipFill>
          <p:spPr>
            <a:xfrm>
              <a:off x="2819399" y="646916"/>
              <a:ext cx="1289620" cy="1137921"/>
            </a:xfrm>
            <a:prstGeom prst="rect">
              <a:avLst/>
            </a:prstGeom>
          </p:spPr>
        </p:pic>
        <p:pic>
          <p:nvPicPr>
            <p:cNvPr id="9" name="Immagine 8" descr="Immagine che contiene freccia&#10;&#10;Descrizione generata automaticamente">
              <a:extLst>
                <a:ext uri="{FF2B5EF4-FFF2-40B4-BE49-F238E27FC236}">
                  <a16:creationId xmlns:a16="http://schemas.microsoft.com/office/drawing/2014/main" id="{665047F2-5F11-5EC3-F3B0-0C6050C2FCA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695" t="60923" r="-1227" b="11687"/>
            <a:stretch/>
          </p:blipFill>
          <p:spPr>
            <a:xfrm>
              <a:off x="1706592" y="1866116"/>
              <a:ext cx="3597360" cy="489573"/>
            </a:xfrm>
            <a:prstGeom prst="rect">
              <a:avLst/>
            </a:prstGeom>
          </p:spPr>
        </p:pic>
        <p:pic>
          <p:nvPicPr>
            <p:cNvPr id="10" name="Immagine 9">
              <a:extLst>
                <a:ext uri="{FF2B5EF4-FFF2-40B4-BE49-F238E27FC236}">
                  <a16:creationId xmlns:a16="http://schemas.microsoft.com/office/drawing/2014/main" id="{E666B268-1011-D722-D3CA-8EA5B8D7B898}"/>
                </a:ext>
              </a:extLst>
            </p:cNvPr>
            <p:cNvPicPr>
              <a:picLocks noChangeAspect="1"/>
            </p:cNvPicPr>
            <p:nvPr/>
          </p:nvPicPr>
          <p:blipFill rotWithShape="1">
            <a:blip r:embed="rId3">
              <a:extLst>
                <a:ext uri="{28A0092B-C50C-407E-A947-70E740481C1C}">
                  <a14:useLocalDpi xmlns:a14="http://schemas.microsoft.com/office/drawing/2010/main" val="0"/>
                </a:ext>
              </a:extLst>
            </a:blip>
            <a:srcRect t="75849" b="10796"/>
            <a:stretch/>
          </p:blipFill>
          <p:spPr>
            <a:xfrm>
              <a:off x="1828800" y="2286000"/>
              <a:ext cx="3352800" cy="298153"/>
            </a:xfrm>
            <a:prstGeom prst="rect">
              <a:avLst/>
            </a:prstGeom>
          </p:spPr>
        </p:pic>
      </p:grpSp>
      <p:pic>
        <p:nvPicPr>
          <p:cNvPr id="11" name="Immagine 10">
            <a:extLst>
              <a:ext uri="{FF2B5EF4-FFF2-40B4-BE49-F238E27FC236}">
                <a16:creationId xmlns:a16="http://schemas.microsoft.com/office/drawing/2014/main" id="{8B749BAC-BB83-C524-30A2-6F8D157B2D8E}"/>
              </a:ext>
            </a:extLst>
          </p:cNvPr>
          <p:cNvPicPr>
            <a:picLocks noChangeAspect="1"/>
          </p:cNvPicPr>
          <p:nvPr/>
        </p:nvPicPr>
        <p:blipFill rotWithShape="1">
          <a:blip r:embed="rId4">
            <a:extLst>
              <a:ext uri="{28A0092B-C50C-407E-A947-70E740481C1C}">
                <a14:useLocalDpi xmlns:a14="http://schemas.microsoft.com/office/drawing/2010/main" val="0"/>
              </a:ext>
            </a:extLst>
          </a:blip>
          <a:srcRect l="21416" t="6083" r="20759" b="10394"/>
          <a:stretch/>
        </p:blipFill>
        <p:spPr>
          <a:xfrm>
            <a:off x="7460137" y="1816122"/>
            <a:ext cx="3028677" cy="4374756"/>
          </a:xfrm>
          <a:prstGeom prst="rect">
            <a:avLst/>
          </a:prstGeom>
        </p:spPr>
      </p:pic>
      <p:pic>
        <p:nvPicPr>
          <p:cNvPr id="12" name="Immagine 11">
            <a:extLst>
              <a:ext uri="{FF2B5EF4-FFF2-40B4-BE49-F238E27FC236}">
                <a16:creationId xmlns:a16="http://schemas.microsoft.com/office/drawing/2014/main" id="{B8A10150-71B2-2A83-5619-E2BB4680FA9E}"/>
              </a:ext>
            </a:extLst>
          </p:cNvPr>
          <p:cNvPicPr>
            <a:picLocks noChangeAspect="1"/>
          </p:cNvPicPr>
          <p:nvPr/>
        </p:nvPicPr>
        <p:blipFill rotWithShape="1">
          <a:blip r:embed="rId5">
            <a:extLst>
              <a:ext uri="{28A0092B-C50C-407E-A947-70E740481C1C}">
                <a14:useLocalDpi xmlns:a14="http://schemas.microsoft.com/office/drawing/2010/main" val="0"/>
              </a:ext>
            </a:extLst>
          </a:blip>
          <a:srcRect l="36703" r="32471"/>
          <a:stretch/>
        </p:blipFill>
        <p:spPr>
          <a:xfrm>
            <a:off x="9634075" y="1828800"/>
            <a:ext cx="1458252" cy="4730570"/>
          </a:xfrm>
          <a:prstGeom prst="rect">
            <a:avLst/>
          </a:prstGeom>
        </p:spPr>
      </p:pic>
    </p:spTree>
    <p:extLst>
      <p:ext uri="{BB962C8B-B14F-4D97-AF65-F5344CB8AC3E}">
        <p14:creationId xmlns:p14="http://schemas.microsoft.com/office/powerpoint/2010/main" val="16886327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0CABDC14-481E-2F74-8578-E10ADF24AB39}"/>
              </a:ext>
            </a:extLst>
          </p:cNvPr>
          <p:cNvSpPr txBox="1"/>
          <p:nvPr/>
        </p:nvSpPr>
        <p:spPr>
          <a:xfrm>
            <a:off x="1251780" y="1295400"/>
            <a:ext cx="9733720" cy="369332"/>
          </a:xfrm>
          <a:prstGeom prst="rect">
            <a:avLst/>
          </a:prstGeom>
          <a:solidFill>
            <a:srgbClr val="85C5D7"/>
          </a:solidFill>
          <a:ln>
            <a:noFill/>
          </a:ln>
        </p:spPr>
        <p:txBody>
          <a:bodyPr wrap="square">
            <a:spAutoFit/>
          </a:bodyPr>
          <a:lstStyle/>
          <a:p>
            <a:pPr algn="ctr"/>
            <a:r>
              <a:rPr lang="it-IT" dirty="0">
                <a:latin typeface="Avenir Book" panose="02000503020000020003" pitchFamily="2" charset="0"/>
              </a:rPr>
              <a:t>MELANIN BIOSYNTHESIS</a:t>
            </a:r>
          </a:p>
        </p:txBody>
      </p:sp>
      <p:sp>
        <p:nvSpPr>
          <p:cNvPr id="5" name="CasellaDiTesto 4">
            <a:extLst>
              <a:ext uri="{FF2B5EF4-FFF2-40B4-BE49-F238E27FC236}">
                <a16:creationId xmlns:a16="http://schemas.microsoft.com/office/drawing/2014/main" id="{5F3511DD-38E4-5B04-5CD3-A14FD999A7A2}"/>
              </a:ext>
            </a:extLst>
          </p:cNvPr>
          <p:cNvSpPr txBox="1"/>
          <p:nvPr/>
        </p:nvSpPr>
        <p:spPr>
          <a:xfrm>
            <a:off x="1219200" y="2407146"/>
            <a:ext cx="4158419" cy="3046988"/>
          </a:xfrm>
          <a:prstGeom prst="rect">
            <a:avLst/>
          </a:prstGeom>
          <a:noFill/>
        </p:spPr>
        <p:txBody>
          <a:bodyPr wrap="square">
            <a:spAutoFit/>
          </a:bodyPr>
          <a:lstStyle/>
          <a:p>
            <a:pPr algn="just"/>
            <a:r>
              <a:rPr lang="en-US" sz="1200" dirty="0">
                <a:latin typeface="Avenir Light" panose="020B0402020203020204" pitchFamily="34" charset="77"/>
              </a:rPr>
              <a:t>Melanin synthesis in the skin is carried out by specific cells present among the basal cells of the epidermis called melanocytes.</a:t>
            </a:r>
          </a:p>
          <a:p>
            <a:pPr algn="just"/>
            <a:endParaRPr lang="en-US" sz="1200" dirty="0">
              <a:latin typeface="Avenir Light" panose="020B0402020203020204" pitchFamily="34" charset="77"/>
            </a:endParaRPr>
          </a:p>
          <a:p>
            <a:pPr algn="just"/>
            <a:r>
              <a:rPr lang="en-US" sz="1200" dirty="0">
                <a:latin typeface="Avenir Light" panose="020B0402020203020204" pitchFamily="34" charset="77"/>
              </a:rPr>
              <a:t>These cells, through chemical signals, communicate with the neighboring keratinocytes, creating an epidermal-melanin unit that is responsible for melanogenesis.</a:t>
            </a:r>
          </a:p>
          <a:p>
            <a:pPr algn="just"/>
            <a:endParaRPr lang="en-US" sz="1200" dirty="0">
              <a:latin typeface="Avenir Light" panose="020B0402020203020204" pitchFamily="34" charset="77"/>
            </a:endParaRPr>
          </a:p>
          <a:p>
            <a:pPr algn="just"/>
            <a:r>
              <a:rPr lang="en-US" sz="1200" dirty="0">
                <a:latin typeface="Avenir Light" panose="020B0402020203020204" pitchFamily="34" charset="77"/>
              </a:rPr>
              <a:t>Melanocytes produce melanin in particular structures, called melanosomes. </a:t>
            </a:r>
          </a:p>
          <a:p>
            <a:pPr algn="just"/>
            <a:endParaRPr lang="en-US" sz="1200" dirty="0">
              <a:latin typeface="Avenir Light" panose="020B0402020203020204" pitchFamily="34" charset="77"/>
            </a:endParaRPr>
          </a:p>
          <a:p>
            <a:pPr algn="just"/>
            <a:r>
              <a:rPr lang="en-US" sz="1200" dirty="0">
                <a:latin typeface="Avenir Light" panose="020B0402020203020204" pitchFamily="34" charset="77"/>
              </a:rPr>
              <a:t>Thanks to an active movement system mediated by the transport proteins </a:t>
            </a:r>
            <a:r>
              <a:rPr lang="en-US" sz="1200" dirty="0" err="1">
                <a:latin typeface="Avenir Light" panose="020B0402020203020204" pitchFamily="34" charset="77"/>
              </a:rPr>
              <a:t>Rab</a:t>
            </a:r>
            <a:r>
              <a:rPr lang="en-US" sz="1200" dirty="0">
                <a:latin typeface="Avenir Light" panose="020B0402020203020204" pitchFamily="34" charset="77"/>
              </a:rPr>
              <a:t> (monomeric GTPases), the melanosome manages to reach the terminal portion of melanocyte dendrites and anchor itself to the cell membrane ready to be transferred to the corneocytes.</a:t>
            </a:r>
          </a:p>
        </p:txBody>
      </p:sp>
      <p:pic>
        <p:nvPicPr>
          <p:cNvPr id="6" name="Immagine 5">
            <a:extLst>
              <a:ext uri="{FF2B5EF4-FFF2-40B4-BE49-F238E27FC236}">
                <a16:creationId xmlns:a16="http://schemas.microsoft.com/office/drawing/2014/main" id="{D0864742-2C88-9954-FBC4-BC56A888D1B4}"/>
              </a:ext>
            </a:extLst>
          </p:cNvPr>
          <p:cNvPicPr>
            <a:picLocks noChangeAspect="1"/>
          </p:cNvPicPr>
          <p:nvPr/>
        </p:nvPicPr>
        <p:blipFill>
          <a:blip r:embed="rId2" cstate="print">
            <a:extLst>
              <a:ext uri="{28A0092B-C50C-407E-A947-70E740481C1C}">
                <a14:useLocalDpi xmlns:a14="http://schemas.microsoft.com/office/drawing/2010/main" val="0"/>
              </a:ext>
            </a:extLst>
          </a:blip>
          <a:srcRect l="1712" t="5266" r="2385" b="5230"/>
          <a:stretch/>
        </p:blipFill>
        <p:spPr>
          <a:xfrm>
            <a:off x="6096000" y="2485509"/>
            <a:ext cx="4889500" cy="2968625"/>
          </a:xfrm>
          <a:prstGeom prst="rect">
            <a:avLst/>
          </a:prstGeom>
          <a:noFill/>
          <a:ln w="38100">
            <a:solidFill>
              <a:srgbClr val="012754"/>
            </a:solidFill>
          </a:ln>
        </p:spPr>
      </p:pic>
      <p:sp>
        <p:nvSpPr>
          <p:cNvPr id="7" name="CasellaDiTesto 6">
            <a:extLst>
              <a:ext uri="{FF2B5EF4-FFF2-40B4-BE49-F238E27FC236}">
                <a16:creationId xmlns:a16="http://schemas.microsoft.com/office/drawing/2014/main" id="{DB1C63D7-9104-70FF-4171-8E231124CAD0}"/>
              </a:ext>
            </a:extLst>
          </p:cNvPr>
          <p:cNvSpPr txBox="1"/>
          <p:nvPr/>
        </p:nvSpPr>
        <p:spPr>
          <a:xfrm>
            <a:off x="3114260" y="487136"/>
            <a:ext cx="6096000" cy="461665"/>
          </a:xfrm>
          <a:prstGeom prst="rect">
            <a:avLst/>
          </a:prstGeom>
          <a:noFill/>
        </p:spPr>
        <p:txBody>
          <a:bodyPr wrap="square">
            <a:spAutoFit/>
          </a:bodyPr>
          <a:lstStyle/>
          <a:p>
            <a:pPr algn="ctr"/>
            <a:r>
              <a:rPr lang="it-IT" sz="2400" b="1" dirty="0">
                <a:latin typeface="Avenir Heavy" panose="02000503020000020003" pitchFamily="2" charset="0"/>
              </a:rPr>
              <a:t>MELANOGENESIS</a:t>
            </a:r>
            <a:endParaRPr lang="it-IT" sz="2400" dirty="0"/>
          </a:p>
        </p:txBody>
      </p:sp>
    </p:spTree>
    <p:extLst>
      <p:ext uri="{BB962C8B-B14F-4D97-AF65-F5344CB8AC3E}">
        <p14:creationId xmlns:p14="http://schemas.microsoft.com/office/powerpoint/2010/main" val="2315983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8373905A-BB9A-E53B-0EF0-6BA48264154F}"/>
              </a:ext>
            </a:extLst>
          </p:cNvPr>
          <p:cNvSpPr/>
          <p:nvPr/>
        </p:nvSpPr>
        <p:spPr>
          <a:xfrm>
            <a:off x="1156138" y="5486400"/>
            <a:ext cx="9893300" cy="3048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5" name="Immagine 4" descr="Immagine che contiene persona, uomo, occhiali, vicino&#10;&#10;Descrizione generata automaticamente">
            <a:extLst>
              <a:ext uri="{FF2B5EF4-FFF2-40B4-BE49-F238E27FC236}">
                <a16:creationId xmlns:a16="http://schemas.microsoft.com/office/drawing/2014/main" id="{B7BA3CFD-75ED-BD35-3DB3-8FAA550815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43000" y="1326178"/>
            <a:ext cx="4864100" cy="4046604"/>
          </a:xfrm>
          <a:prstGeom prst="rect">
            <a:avLst/>
          </a:prstGeom>
          <a:ln w="38100">
            <a:solidFill>
              <a:srgbClr val="012754"/>
            </a:solidFill>
          </a:ln>
        </p:spPr>
      </p:pic>
      <p:pic>
        <p:nvPicPr>
          <p:cNvPr id="6" name="Immagine 5" descr="Immagine che contiene persona, uomo, interni, vicino&#10;&#10;Descrizione generata automaticamente">
            <a:extLst>
              <a:ext uri="{FF2B5EF4-FFF2-40B4-BE49-F238E27FC236}">
                <a16:creationId xmlns:a16="http://schemas.microsoft.com/office/drawing/2014/main" id="{63FF1E37-7043-2811-1CDD-F62B26C81C1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72200" y="1326178"/>
            <a:ext cx="4864100" cy="4046604"/>
          </a:xfrm>
          <a:prstGeom prst="rect">
            <a:avLst/>
          </a:prstGeom>
          <a:ln w="38100">
            <a:solidFill>
              <a:srgbClr val="012754"/>
            </a:solidFill>
          </a:ln>
        </p:spPr>
      </p:pic>
      <p:sp>
        <p:nvSpPr>
          <p:cNvPr id="7" name="CasellaDiTesto 6">
            <a:extLst>
              <a:ext uri="{FF2B5EF4-FFF2-40B4-BE49-F238E27FC236}">
                <a16:creationId xmlns:a16="http://schemas.microsoft.com/office/drawing/2014/main" id="{24A83E44-299D-AF29-FDCD-FA90FE22F87C}"/>
              </a:ext>
            </a:extLst>
          </p:cNvPr>
          <p:cNvSpPr txBox="1"/>
          <p:nvPr/>
        </p:nvSpPr>
        <p:spPr>
          <a:xfrm>
            <a:off x="3041650" y="558225"/>
            <a:ext cx="6096000" cy="584775"/>
          </a:xfrm>
          <a:prstGeom prst="rect">
            <a:avLst/>
          </a:prstGeom>
          <a:noFill/>
        </p:spPr>
        <p:txBody>
          <a:bodyPr wrap="square">
            <a:spAutoFit/>
          </a:bodyPr>
          <a:lstStyle/>
          <a:p>
            <a:pPr algn="ctr"/>
            <a:r>
              <a:rPr lang="it-IT" sz="3200" b="1" dirty="0">
                <a:effectLst/>
                <a:latin typeface="Avenir" panose="02000503020000020003" pitchFamily="2" charset="0"/>
              </a:rPr>
              <a:t>BEFORE AND AFTER RESULTS </a:t>
            </a:r>
            <a:endParaRPr lang="it-IT" sz="3200" dirty="0"/>
          </a:p>
        </p:txBody>
      </p:sp>
      <p:sp>
        <p:nvSpPr>
          <p:cNvPr id="8" name="CasellaDiTesto 7">
            <a:extLst>
              <a:ext uri="{FF2B5EF4-FFF2-40B4-BE49-F238E27FC236}">
                <a16:creationId xmlns:a16="http://schemas.microsoft.com/office/drawing/2014/main" id="{06E5F441-A3B0-C338-94C5-597CF3F6986E}"/>
              </a:ext>
            </a:extLst>
          </p:cNvPr>
          <p:cNvSpPr txBox="1"/>
          <p:nvPr/>
        </p:nvSpPr>
        <p:spPr>
          <a:xfrm>
            <a:off x="1143000" y="5486400"/>
            <a:ext cx="9893300" cy="338554"/>
          </a:xfrm>
          <a:prstGeom prst="rect">
            <a:avLst/>
          </a:prstGeom>
          <a:solidFill>
            <a:srgbClr val="85C5D7"/>
          </a:solidFill>
        </p:spPr>
        <p:txBody>
          <a:bodyPr wrap="square">
            <a:spAutoFit/>
          </a:bodyPr>
          <a:lstStyle/>
          <a:p>
            <a:r>
              <a:rPr lang="it-IT" sz="1600" b="1" dirty="0">
                <a:solidFill>
                  <a:srgbClr val="012754"/>
                </a:solidFill>
                <a:effectLst/>
                <a:latin typeface="Avenir" panose="02000503020000020003" pitchFamily="2" charset="0"/>
              </a:rPr>
              <a:t>GENDER: </a:t>
            </a:r>
            <a:r>
              <a:rPr lang="it-IT" sz="1600" dirty="0">
                <a:solidFill>
                  <a:srgbClr val="012754"/>
                </a:solidFill>
                <a:effectLst/>
                <a:latin typeface="Avenir" panose="02000503020000020003" pitchFamily="2" charset="0"/>
              </a:rPr>
              <a:t>FEMALE</a:t>
            </a:r>
            <a:r>
              <a:rPr lang="it-IT" sz="1600" b="1" dirty="0">
                <a:solidFill>
                  <a:srgbClr val="012754"/>
                </a:solidFill>
                <a:effectLst/>
                <a:latin typeface="Avenir" panose="02000503020000020003" pitchFamily="2" charset="0"/>
              </a:rPr>
              <a:t> / AGE </a:t>
            </a:r>
            <a:r>
              <a:rPr lang="it-IT" sz="1600" dirty="0">
                <a:solidFill>
                  <a:srgbClr val="012754"/>
                </a:solidFill>
                <a:effectLst/>
                <a:latin typeface="Avenir" panose="02000503020000020003" pitchFamily="2" charset="0"/>
              </a:rPr>
              <a:t>43</a:t>
            </a:r>
            <a:r>
              <a:rPr lang="it-IT" sz="1600" b="1" dirty="0">
                <a:solidFill>
                  <a:srgbClr val="012754"/>
                </a:solidFill>
                <a:effectLst/>
                <a:latin typeface="Avenir" panose="02000503020000020003" pitchFamily="2" charset="0"/>
              </a:rPr>
              <a:t>                                         RESULT AFTER </a:t>
            </a:r>
            <a:r>
              <a:rPr lang="it-IT" sz="1600" dirty="0">
                <a:solidFill>
                  <a:srgbClr val="012754"/>
                </a:solidFill>
                <a:effectLst/>
                <a:latin typeface="Avenir" panose="02000503020000020003" pitchFamily="2" charset="0"/>
              </a:rPr>
              <a:t>60 DAYS OF TREATMENT</a:t>
            </a:r>
          </a:p>
        </p:txBody>
      </p:sp>
    </p:spTree>
    <p:extLst>
      <p:ext uri="{BB962C8B-B14F-4D97-AF65-F5344CB8AC3E}">
        <p14:creationId xmlns:p14="http://schemas.microsoft.com/office/powerpoint/2010/main" val="328111144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BD8A92C2-2869-1658-A05B-15759C1E92D4}"/>
              </a:ext>
            </a:extLst>
          </p:cNvPr>
          <p:cNvSpPr/>
          <p:nvPr/>
        </p:nvSpPr>
        <p:spPr>
          <a:xfrm>
            <a:off x="1156138" y="5486400"/>
            <a:ext cx="9893300" cy="3048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8C2ABB96-AAEA-4998-4BAC-EB4BEE4E2788}"/>
              </a:ext>
            </a:extLst>
          </p:cNvPr>
          <p:cNvSpPr txBox="1"/>
          <p:nvPr/>
        </p:nvSpPr>
        <p:spPr>
          <a:xfrm>
            <a:off x="3041650" y="558225"/>
            <a:ext cx="6096000" cy="584775"/>
          </a:xfrm>
          <a:prstGeom prst="rect">
            <a:avLst/>
          </a:prstGeom>
          <a:noFill/>
        </p:spPr>
        <p:txBody>
          <a:bodyPr wrap="square">
            <a:spAutoFit/>
          </a:bodyPr>
          <a:lstStyle/>
          <a:p>
            <a:pPr algn="ctr"/>
            <a:r>
              <a:rPr lang="it-IT" sz="3200" b="1" dirty="0">
                <a:effectLst/>
                <a:latin typeface="Avenir" panose="02000503020000020003" pitchFamily="2" charset="0"/>
              </a:rPr>
              <a:t>BEFORE AND AFTER RESULTS </a:t>
            </a:r>
            <a:endParaRPr lang="it-IT" sz="3200" dirty="0"/>
          </a:p>
        </p:txBody>
      </p:sp>
      <p:pic>
        <p:nvPicPr>
          <p:cNvPr id="6" name="Immagine 5" descr="Immagine che contiene mammifero, vicino&#10;&#10;Descrizione generata automaticamente">
            <a:extLst>
              <a:ext uri="{FF2B5EF4-FFF2-40B4-BE49-F238E27FC236}">
                <a16:creationId xmlns:a16="http://schemas.microsoft.com/office/drawing/2014/main" id="{FF4D3A21-BF1B-A4FB-AFC3-DAAA1F4008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138" y="1326178"/>
            <a:ext cx="4864100" cy="4046604"/>
          </a:xfrm>
          <a:prstGeom prst="rect">
            <a:avLst/>
          </a:prstGeom>
          <a:ln w="38100">
            <a:solidFill>
              <a:srgbClr val="012754"/>
            </a:solidFill>
          </a:ln>
        </p:spPr>
      </p:pic>
      <p:pic>
        <p:nvPicPr>
          <p:cNvPr id="7" name="Immagine 6" descr="Immagine che contiene vicino&#10;&#10;Descrizione generata automaticamente">
            <a:extLst>
              <a:ext uri="{FF2B5EF4-FFF2-40B4-BE49-F238E27FC236}">
                <a16:creationId xmlns:a16="http://schemas.microsoft.com/office/drawing/2014/main" id="{E8893DE2-8DB9-8D63-8369-8CDCB480CE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5338" y="1326178"/>
            <a:ext cx="4864100" cy="4046604"/>
          </a:xfrm>
          <a:prstGeom prst="rect">
            <a:avLst/>
          </a:prstGeom>
          <a:ln w="38100">
            <a:solidFill>
              <a:srgbClr val="012754"/>
            </a:solidFill>
          </a:ln>
        </p:spPr>
      </p:pic>
      <p:sp>
        <p:nvSpPr>
          <p:cNvPr id="8" name="CasellaDiTesto 7">
            <a:extLst>
              <a:ext uri="{FF2B5EF4-FFF2-40B4-BE49-F238E27FC236}">
                <a16:creationId xmlns:a16="http://schemas.microsoft.com/office/drawing/2014/main" id="{833D4E7C-9C81-F0B1-54AE-B2E98AFAB86C}"/>
              </a:ext>
            </a:extLst>
          </p:cNvPr>
          <p:cNvSpPr txBox="1"/>
          <p:nvPr/>
        </p:nvSpPr>
        <p:spPr>
          <a:xfrm>
            <a:off x="1161825" y="5500048"/>
            <a:ext cx="9893300" cy="338554"/>
          </a:xfrm>
          <a:prstGeom prst="rect">
            <a:avLst/>
          </a:prstGeom>
          <a:solidFill>
            <a:srgbClr val="85C5D7"/>
          </a:solidFill>
        </p:spPr>
        <p:txBody>
          <a:bodyPr wrap="square">
            <a:spAutoFit/>
          </a:bodyPr>
          <a:lstStyle/>
          <a:p>
            <a:r>
              <a:rPr lang="it-IT" sz="1600" b="1" dirty="0">
                <a:solidFill>
                  <a:srgbClr val="012754"/>
                </a:solidFill>
                <a:effectLst/>
                <a:latin typeface="Avenir" panose="02000503020000020003" pitchFamily="2" charset="0"/>
              </a:rPr>
              <a:t>GENDER: </a:t>
            </a:r>
            <a:r>
              <a:rPr lang="it-IT" sz="1600" dirty="0">
                <a:solidFill>
                  <a:srgbClr val="012754"/>
                </a:solidFill>
                <a:effectLst/>
                <a:latin typeface="Avenir" panose="02000503020000020003" pitchFamily="2" charset="0"/>
              </a:rPr>
              <a:t>MALE</a:t>
            </a:r>
            <a:r>
              <a:rPr lang="it-IT" sz="1600" b="1" dirty="0">
                <a:solidFill>
                  <a:srgbClr val="012754"/>
                </a:solidFill>
                <a:effectLst/>
                <a:latin typeface="Avenir" panose="02000503020000020003" pitchFamily="2" charset="0"/>
              </a:rPr>
              <a:t> / AGE </a:t>
            </a:r>
            <a:r>
              <a:rPr lang="it-IT" sz="1600" dirty="0">
                <a:solidFill>
                  <a:srgbClr val="012754"/>
                </a:solidFill>
                <a:effectLst/>
                <a:latin typeface="Avenir" panose="02000503020000020003" pitchFamily="2" charset="0"/>
              </a:rPr>
              <a:t>51</a:t>
            </a:r>
            <a:r>
              <a:rPr lang="it-IT" sz="1600" b="1" dirty="0">
                <a:solidFill>
                  <a:srgbClr val="012754"/>
                </a:solidFill>
                <a:effectLst/>
                <a:latin typeface="Avenir" panose="02000503020000020003" pitchFamily="2" charset="0"/>
              </a:rPr>
              <a:t>                                             RESULT AFTER </a:t>
            </a:r>
            <a:r>
              <a:rPr lang="it-IT" sz="1600" dirty="0">
                <a:solidFill>
                  <a:srgbClr val="012754"/>
                </a:solidFill>
                <a:effectLst/>
                <a:latin typeface="Avenir" panose="02000503020000020003" pitchFamily="2" charset="0"/>
              </a:rPr>
              <a:t>30 DAYS OF TREATMENT</a:t>
            </a:r>
          </a:p>
        </p:txBody>
      </p:sp>
    </p:spTree>
    <p:extLst>
      <p:ext uri="{BB962C8B-B14F-4D97-AF65-F5344CB8AC3E}">
        <p14:creationId xmlns:p14="http://schemas.microsoft.com/office/powerpoint/2010/main" val="18338655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2985687F-AE0F-1849-407B-19692F9EDD38}"/>
              </a:ext>
            </a:extLst>
          </p:cNvPr>
          <p:cNvSpPr/>
          <p:nvPr/>
        </p:nvSpPr>
        <p:spPr>
          <a:xfrm>
            <a:off x="1156138" y="5486400"/>
            <a:ext cx="9893300" cy="3048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CasellaDiTesto 4">
            <a:extLst>
              <a:ext uri="{FF2B5EF4-FFF2-40B4-BE49-F238E27FC236}">
                <a16:creationId xmlns:a16="http://schemas.microsoft.com/office/drawing/2014/main" id="{38D910C1-7260-473E-2F7B-B93A8C356A47}"/>
              </a:ext>
            </a:extLst>
          </p:cNvPr>
          <p:cNvSpPr txBox="1"/>
          <p:nvPr/>
        </p:nvSpPr>
        <p:spPr>
          <a:xfrm>
            <a:off x="3041650" y="558225"/>
            <a:ext cx="6096000" cy="584775"/>
          </a:xfrm>
          <a:prstGeom prst="rect">
            <a:avLst/>
          </a:prstGeom>
          <a:noFill/>
        </p:spPr>
        <p:txBody>
          <a:bodyPr wrap="square">
            <a:spAutoFit/>
          </a:bodyPr>
          <a:lstStyle/>
          <a:p>
            <a:pPr algn="ctr"/>
            <a:r>
              <a:rPr lang="it-IT" sz="3200" b="1" dirty="0">
                <a:effectLst/>
                <a:latin typeface="Avenir" panose="02000503020000020003" pitchFamily="2" charset="0"/>
              </a:rPr>
              <a:t>BEFORE AND AFTER RESULTS </a:t>
            </a:r>
            <a:endParaRPr lang="it-IT" sz="3200" dirty="0"/>
          </a:p>
        </p:txBody>
      </p:sp>
      <p:pic>
        <p:nvPicPr>
          <p:cNvPr id="6" name="Immagine 5" descr="Immagine che contiene persona, interni, bocca, vicino&#10;&#10;Descrizione generata automaticamente">
            <a:extLst>
              <a:ext uri="{FF2B5EF4-FFF2-40B4-BE49-F238E27FC236}">
                <a16:creationId xmlns:a16="http://schemas.microsoft.com/office/drawing/2014/main" id="{26E1D7E9-E4BF-FB7C-B311-799DB753C6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6138" y="1326178"/>
            <a:ext cx="4864100" cy="4046604"/>
          </a:xfrm>
          <a:prstGeom prst="rect">
            <a:avLst/>
          </a:prstGeom>
          <a:ln w="38100">
            <a:solidFill>
              <a:srgbClr val="012754"/>
            </a:solidFill>
          </a:ln>
        </p:spPr>
      </p:pic>
      <p:pic>
        <p:nvPicPr>
          <p:cNvPr id="7" name="Immagine 6" descr="Immagine che contiene persona, uomo, spazzolatura, denti&#10;&#10;Descrizione generata automaticamente">
            <a:extLst>
              <a:ext uri="{FF2B5EF4-FFF2-40B4-BE49-F238E27FC236}">
                <a16:creationId xmlns:a16="http://schemas.microsoft.com/office/drawing/2014/main" id="{2FBB480F-1451-E86A-F9B4-8CBC708211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81709" y="1326178"/>
            <a:ext cx="4864100" cy="4046604"/>
          </a:xfrm>
          <a:prstGeom prst="rect">
            <a:avLst/>
          </a:prstGeom>
          <a:ln w="38100">
            <a:solidFill>
              <a:srgbClr val="012754"/>
            </a:solidFill>
          </a:ln>
        </p:spPr>
      </p:pic>
      <p:sp>
        <p:nvSpPr>
          <p:cNvPr id="8" name="CasellaDiTesto 7">
            <a:extLst>
              <a:ext uri="{FF2B5EF4-FFF2-40B4-BE49-F238E27FC236}">
                <a16:creationId xmlns:a16="http://schemas.microsoft.com/office/drawing/2014/main" id="{BA9E0C90-A3BC-3040-C125-A3024563C70D}"/>
              </a:ext>
            </a:extLst>
          </p:cNvPr>
          <p:cNvSpPr txBox="1"/>
          <p:nvPr/>
        </p:nvSpPr>
        <p:spPr>
          <a:xfrm>
            <a:off x="1159550" y="5501185"/>
            <a:ext cx="9893300" cy="338554"/>
          </a:xfrm>
          <a:prstGeom prst="rect">
            <a:avLst/>
          </a:prstGeom>
          <a:solidFill>
            <a:srgbClr val="85C5D7"/>
          </a:solidFill>
        </p:spPr>
        <p:txBody>
          <a:bodyPr wrap="square">
            <a:spAutoFit/>
          </a:bodyPr>
          <a:lstStyle/>
          <a:p>
            <a:r>
              <a:rPr lang="it-IT" sz="1600" b="1" dirty="0">
                <a:solidFill>
                  <a:srgbClr val="012754"/>
                </a:solidFill>
                <a:effectLst/>
                <a:latin typeface="Avenir" panose="02000503020000020003" pitchFamily="2" charset="0"/>
              </a:rPr>
              <a:t>GENDER: </a:t>
            </a:r>
            <a:r>
              <a:rPr lang="it-IT" sz="1600" dirty="0">
                <a:solidFill>
                  <a:srgbClr val="012754"/>
                </a:solidFill>
                <a:effectLst/>
                <a:latin typeface="Avenir" panose="02000503020000020003" pitchFamily="2" charset="0"/>
              </a:rPr>
              <a:t>FEMALE</a:t>
            </a:r>
            <a:r>
              <a:rPr lang="it-IT" sz="1600" b="1" dirty="0">
                <a:solidFill>
                  <a:srgbClr val="012754"/>
                </a:solidFill>
                <a:effectLst/>
                <a:latin typeface="Avenir" panose="02000503020000020003" pitchFamily="2" charset="0"/>
              </a:rPr>
              <a:t> / AGE </a:t>
            </a:r>
            <a:r>
              <a:rPr lang="it-IT" sz="1600" dirty="0">
                <a:solidFill>
                  <a:srgbClr val="012754"/>
                </a:solidFill>
                <a:effectLst/>
                <a:latin typeface="Avenir" panose="02000503020000020003" pitchFamily="2" charset="0"/>
              </a:rPr>
              <a:t>41</a:t>
            </a:r>
            <a:r>
              <a:rPr lang="it-IT" sz="1600" b="1" dirty="0">
                <a:solidFill>
                  <a:srgbClr val="012754"/>
                </a:solidFill>
                <a:effectLst/>
                <a:latin typeface="Avenir" panose="02000503020000020003" pitchFamily="2" charset="0"/>
              </a:rPr>
              <a:t>                                          RESULT AFTER </a:t>
            </a:r>
            <a:r>
              <a:rPr lang="it-IT" sz="1600" dirty="0">
                <a:solidFill>
                  <a:srgbClr val="012754"/>
                </a:solidFill>
                <a:effectLst/>
                <a:latin typeface="Avenir" panose="02000503020000020003" pitchFamily="2" charset="0"/>
              </a:rPr>
              <a:t>30 DAYS OF TREATMENT</a:t>
            </a:r>
          </a:p>
        </p:txBody>
      </p:sp>
    </p:spTree>
    <p:extLst>
      <p:ext uri="{BB962C8B-B14F-4D97-AF65-F5344CB8AC3E}">
        <p14:creationId xmlns:p14="http://schemas.microsoft.com/office/powerpoint/2010/main" val="381967489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66331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E825B588-304A-A4BF-587F-1A5BD3B8AFA2}"/>
              </a:ext>
            </a:extLst>
          </p:cNvPr>
          <p:cNvSpPr txBox="1"/>
          <p:nvPr/>
        </p:nvSpPr>
        <p:spPr>
          <a:xfrm>
            <a:off x="1251780" y="1295400"/>
            <a:ext cx="9733720" cy="369332"/>
          </a:xfrm>
          <a:prstGeom prst="rect">
            <a:avLst/>
          </a:prstGeom>
          <a:solidFill>
            <a:srgbClr val="85C5D7"/>
          </a:solidFill>
        </p:spPr>
        <p:txBody>
          <a:bodyPr wrap="square">
            <a:spAutoFit/>
          </a:bodyPr>
          <a:lstStyle/>
          <a:p>
            <a:pPr algn="ctr"/>
            <a:r>
              <a:rPr lang="it-IT" dirty="0">
                <a:latin typeface="Avenir Book" panose="02000503020000020003" pitchFamily="2" charset="0"/>
              </a:rPr>
              <a:t>MELANIN BIOSYNTHESIS</a:t>
            </a:r>
          </a:p>
        </p:txBody>
      </p:sp>
      <p:sp>
        <p:nvSpPr>
          <p:cNvPr id="5" name="CasellaDiTesto 4">
            <a:extLst>
              <a:ext uri="{FF2B5EF4-FFF2-40B4-BE49-F238E27FC236}">
                <a16:creationId xmlns:a16="http://schemas.microsoft.com/office/drawing/2014/main" id="{8720B63F-8963-114E-FBC7-DE0617C34855}"/>
              </a:ext>
            </a:extLst>
          </p:cNvPr>
          <p:cNvSpPr txBox="1"/>
          <p:nvPr/>
        </p:nvSpPr>
        <p:spPr>
          <a:xfrm>
            <a:off x="1219200" y="2395478"/>
            <a:ext cx="4082219" cy="2862322"/>
          </a:xfrm>
          <a:prstGeom prst="rect">
            <a:avLst/>
          </a:prstGeom>
          <a:noFill/>
        </p:spPr>
        <p:txBody>
          <a:bodyPr wrap="square">
            <a:spAutoFit/>
          </a:bodyPr>
          <a:lstStyle/>
          <a:p>
            <a:pPr algn="just"/>
            <a:r>
              <a:rPr lang="en-US" sz="1200" noProof="0" dirty="0">
                <a:effectLst/>
                <a:latin typeface="Avenir Light" panose="020B0402020203020204" pitchFamily="34" charset="77"/>
              </a:rPr>
              <a:t>The passage of melanosomes from melanocyte to corneocyte is another active step regulated by PAR2 receptors, activated by the action of a protease, trypsin.</a:t>
            </a:r>
          </a:p>
          <a:p>
            <a:pPr algn="just"/>
            <a:endParaRPr lang="en-US" sz="1200" noProof="0" dirty="0">
              <a:effectLst/>
              <a:latin typeface="Avenir Light" panose="020B0402020203020204" pitchFamily="34" charset="77"/>
            </a:endParaRPr>
          </a:p>
          <a:p>
            <a:pPr algn="just"/>
            <a:r>
              <a:rPr lang="en-US" sz="1200" noProof="0" dirty="0">
                <a:effectLst/>
                <a:latin typeface="Avenir Light" panose="020B0402020203020204" pitchFamily="34" charset="77"/>
              </a:rPr>
              <a:t>The production of melanin has protective functions from solar damage, therefore its synthesis is activated by biological damage processes.</a:t>
            </a:r>
          </a:p>
          <a:p>
            <a:pPr algn="just"/>
            <a:endParaRPr lang="en-US" sz="1200" noProof="0" dirty="0">
              <a:latin typeface="Avenir Light" panose="020B0402020203020204" pitchFamily="34" charset="77"/>
            </a:endParaRPr>
          </a:p>
          <a:p>
            <a:pPr algn="just"/>
            <a:r>
              <a:rPr lang="en-US" sz="1200" noProof="0" dirty="0">
                <a:latin typeface="Avenir Light" panose="020B0402020203020204" pitchFamily="34" charset="77"/>
              </a:rPr>
              <a:t>The damage causes the release of a particular hormone called MSH (melanocyte stimulating hormone) which acts on the melanocyte by activating the synthesis of melanosomes storing melanin and their release to epidermal cells, through the stimulation of specific membrane receptor MC1R.</a:t>
            </a:r>
            <a:endParaRPr lang="it-IT" sz="1200" dirty="0">
              <a:latin typeface="Avenir Light" panose="020B0402020203020204" pitchFamily="34" charset="77"/>
            </a:endParaRPr>
          </a:p>
          <a:p>
            <a:pPr marL="171450" indent="-171450" algn="just">
              <a:buFont typeface="Arial" charset="0"/>
              <a:buChar char="•"/>
            </a:pPr>
            <a:endParaRPr lang="it-IT" sz="1200" dirty="0">
              <a:effectLst/>
              <a:latin typeface="Avenir Light" panose="020B0402020203020204" pitchFamily="34" charset="77"/>
            </a:endParaRPr>
          </a:p>
        </p:txBody>
      </p:sp>
      <p:pic>
        <p:nvPicPr>
          <p:cNvPr id="6" name="Immagine 5">
            <a:extLst>
              <a:ext uri="{FF2B5EF4-FFF2-40B4-BE49-F238E27FC236}">
                <a16:creationId xmlns:a16="http://schemas.microsoft.com/office/drawing/2014/main" id="{80097597-FDB9-227E-06C3-B7001598E73D}"/>
              </a:ext>
            </a:extLst>
          </p:cNvPr>
          <p:cNvPicPr>
            <a:picLocks noChangeAspect="1"/>
          </p:cNvPicPr>
          <p:nvPr/>
        </p:nvPicPr>
        <p:blipFill>
          <a:blip r:embed="rId2" cstate="print">
            <a:extLst>
              <a:ext uri="{28A0092B-C50C-407E-A947-70E740481C1C}">
                <a14:useLocalDpi xmlns:a14="http://schemas.microsoft.com/office/drawing/2010/main" val="0"/>
              </a:ext>
            </a:extLst>
          </a:blip>
          <a:srcRect l="1712" t="5266" r="2385" b="5230"/>
          <a:stretch/>
        </p:blipFill>
        <p:spPr>
          <a:xfrm>
            <a:off x="6096000" y="2485509"/>
            <a:ext cx="4889500" cy="2968625"/>
          </a:xfrm>
          <a:prstGeom prst="rect">
            <a:avLst/>
          </a:prstGeom>
          <a:noFill/>
          <a:ln w="38100">
            <a:solidFill>
              <a:srgbClr val="012754"/>
            </a:solidFill>
          </a:ln>
        </p:spPr>
      </p:pic>
      <p:sp>
        <p:nvSpPr>
          <p:cNvPr id="7" name="CasellaDiTesto 6">
            <a:extLst>
              <a:ext uri="{FF2B5EF4-FFF2-40B4-BE49-F238E27FC236}">
                <a16:creationId xmlns:a16="http://schemas.microsoft.com/office/drawing/2014/main" id="{8BD7FB33-19C3-60A4-C97B-2AE06AC1CEA4}"/>
              </a:ext>
            </a:extLst>
          </p:cNvPr>
          <p:cNvSpPr txBox="1"/>
          <p:nvPr/>
        </p:nvSpPr>
        <p:spPr>
          <a:xfrm>
            <a:off x="3114260" y="487136"/>
            <a:ext cx="6096000" cy="461665"/>
          </a:xfrm>
          <a:prstGeom prst="rect">
            <a:avLst/>
          </a:prstGeom>
          <a:noFill/>
        </p:spPr>
        <p:txBody>
          <a:bodyPr wrap="square">
            <a:spAutoFit/>
          </a:bodyPr>
          <a:lstStyle/>
          <a:p>
            <a:pPr algn="ctr"/>
            <a:r>
              <a:rPr lang="it-IT" sz="2400" b="1" dirty="0">
                <a:latin typeface="Avenir Heavy" panose="02000503020000020003" pitchFamily="2" charset="0"/>
              </a:rPr>
              <a:t>MELANOGENESIS</a:t>
            </a:r>
            <a:endParaRPr lang="it-IT" sz="2400" dirty="0"/>
          </a:p>
        </p:txBody>
      </p:sp>
    </p:spTree>
    <p:extLst>
      <p:ext uri="{BB962C8B-B14F-4D97-AF65-F5344CB8AC3E}">
        <p14:creationId xmlns:p14="http://schemas.microsoft.com/office/powerpoint/2010/main" val="26669125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4413D3C6-74AB-A437-8BEF-57752C3EBCB8}"/>
              </a:ext>
            </a:extLst>
          </p:cNvPr>
          <p:cNvSpPr txBox="1"/>
          <p:nvPr/>
        </p:nvSpPr>
        <p:spPr>
          <a:xfrm>
            <a:off x="1251780" y="1295400"/>
            <a:ext cx="9733720" cy="369332"/>
          </a:xfrm>
          <a:prstGeom prst="rect">
            <a:avLst/>
          </a:prstGeom>
          <a:solidFill>
            <a:srgbClr val="85C5D7"/>
          </a:solidFill>
          <a:ln>
            <a:noFill/>
          </a:ln>
        </p:spPr>
        <p:txBody>
          <a:bodyPr wrap="square">
            <a:spAutoFit/>
          </a:bodyPr>
          <a:lstStyle/>
          <a:p>
            <a:pPr algn="ctr"/>
            <a:r>
              <a:rPr lang="it-IT" dirty="0">
                <a:latin typeface="Avenir Book" panose="02000503020000020003" pitchFamily="2" charset="0"/>
              </a:rPr>
              <a:t>MELANIN BIOSYNTHESIS</a:t>
            </a:r>
          </a:p>
        </p:txBody>
      </p:sp>
      <p:sp>
        <p:nvSpPr>
          <p:cNvPr id="5" name="CasellaDiTesto 4">
            <a:extLst>
              <a:ext uri="{FF2B5EF4-FFF2-40B4-BE49-F238E27FC236}">
                <a16:creationId xmlns:a16="http://schemas.microsoft.com/office/drawing/2014/main" id="{AE6A27BB-D04E-9CA9-D358-6317BDFE04BC}"/>
              </a:ext>
            </a:extLst>
          </p:cNvPr>
          <p:cNvSpPr txBox="1"/>
          <p:nvPr/>
        </p:nvSpPr>
        <p:spPr>
          <a:xfrm>
            <a:off x="1251780" y="2090172"/>
            <a:ext cx="4082220" cy="2862322"/>
          </a:xfrm>
          <a:prstGeom prst="rect">
            <a:avLst/>
          </a:prstGeom>
          <a:noFill/>
        </p:spPr>
        <p:txBody>
          <a:bodyPr wrap="square">
            <a:spAutoFit/>
          </a:bodyPr>
          <a:lstStyle/>
          <a:p>
            <a:pPr algn="just"/>
            <a:r>
              <a:rPr lang="en-US" sz="1200" dirty="0">
                <a:latin typeface="Avenir Light" panose="020B0402020203020204" pitchFamily="34" charset="77"/>
              </a:rPr>
              <a:t>Stimulation of MC1R induces the melanocyte to synthesize melanin as the stimulation of MC1R induces the expression of a transcription factor called MIFT (Microphthalmia-Associated Transcription Factor). This allows the expression of the genes responsible for the synthesis of enzymes necessary for the transformation of tyrosine into melanin.</a:t>
            </a:r>
          </a:p>
          <a:p>
            <a:pPr algn="just"/>
            <a:endParaRPr lang="en-US" sz="1200" dirty="0">
              <a:latin typeface="Avenir Light" panose="020B0402020203020204" pitchFamily="34" charset="77"/>
            </a:endParaRPr>
          </a:p>
          <a:p>
            <a:pPr algn="just"/>
            <a:r>
              <a:rPr lang="en-US" sz="1200" dirty="0">
                <a:latin typeface="Avenir Light" panose="020B0402020203020204" pitchFamily="34" charset="77"/>
              </a:rPr>
              <a:t>Starting from </a:t>
            </a:r>
            <a:r>
              <a:rPr lang="en-US" sz="1200" dirty="0" err="1">
                <a:latin typeface="Avenir Light" panose="020B0402020203020204" pitchFamily="34" charset="77"/>
              </a:rPr>
              <a:t>aminoacid</a:t>
            </a:r>
            <a:r>
              <a:rPr lang="en-US" sz="1200" dirty="0">
                <a:latin typeface="Avenir Light" panose="020B0402020203020204" pitchFamily="34" charset="77"/>
              </a:rPr>
              <a:t> tyrosine, through the activity of tyrosinase enzyme, DOPA is formed. Then, several further conversions follow to form </a:t>
            </a:r>
            <a:r>
              <a:rPr lang="en-US" sz="1200" dirty="0" err="1">
                <a:latin typeface="Avenir Light" panose="020B0402020203020204" pitchFamily="34" charset="77"/>
              </a:rPr>
              <a:t>DOPAquinone</a:t>
            </a:r>
            <a:r>
              <a:rPr lang="en-US" sz="1200" dirty="0">
                <a:latin typeface="Avenir Light" panose="020B0402020203020204" pitchFamily="34" charset="77"/>
              </a:rPr>
              <a:t>, Leuko-</a:t>
            </a:r>
            <a:r>
              <a:rPr lang="en-US" sz="1200" dirty="0" err="1">
                <a:latin typeface="Avenir Light" panose="020B0402020203020204" pitchFamily="34" charset="77"/>
              </a:rPr>
              <a:t>DOPAchrome</a:t>
            </a:r>
            <a:r>
              <a:rPr lang="en-US" sz="1200" dirty="0">
                <a:latin typeface="Avenir Light" panose="020B0402020203020204" pitchFamily="34" charset="77"/>
              </a:rPr>
              <a:t>, </a:t>
            </a:r>
            <a:r>
              <a:rPr lang="en-US" sz="1200" dirty="0" err="1">
                <a:latin typeface="Avenir Light" panose="020B0402020203020204" pitchFamily="34" charset="77"/>
              </a:rPr>
              <a:t>DOPAchrome</a:t>
            </a:r>
            <a:r>
              <a:rPr lang="en-US" sz="1200" dirty="0">
                <a:latin typeface="Avenir Light" panose="020B0402020203020204" pitchFamily="34" charset="77"/>
              </a:rPr>
              <a:t>, 5,6-dihydroxy indole (decarboxylated and/or </a:t>
            </a:r>
            <a:r>
              <a:rPr lang="en-US" sz="1200" dirty="0" err="1">
                <a:latin typeface="Avenir Light" panose="020B0402020203020204" pitchFamily="34" charset="77"/>
              </a:rPr>
              <a:t>carboxylated</a:t>
            </a:r>
            <a:r>
              <a:rPr lang="en-US" sz="1200" dirty="0">
                <a:latin typeface="Avenir Light" panose="020B0402020203020204" pitchFamily="34" charset="77"/>
              </a:rPr>
              <a:t>), indole-5,6-quinone(decarboxylated and/or </a:t>
            </a:r>
            <a:r>
              <a:rPr lang="en-US" sz="1200" dirty="0" err="1">
                <a:latin typeface="Avenir Light" panose="020B0402020203020204" pitchFamily="34" charset="77"/>
              </a:rPr>
              <a:t>carboxylated</a:t>
            </a:r>
            <a:r>
              <a:rPr lang="en-US" sz="1200" dirty="0">
                <a:latin typeface="Avenir Light" panose="020B0402020203020204" pitchFamily="34" charset="77"/>
              </a:rPr>
              <a:t>). Eventually polymerization of this last product forms eumelanin.</a:t>
            </a:r>
          </a:p>
        </p:txBody>
      </p:sp>
      <p:sp>
        <p:nvSpPr>
          <p:cNvPr id="6" name="CasellaDiTesto 5">
            <a:extLst>
              <a:ext uri="{FF2B5EF4-FFF2-40B4-BE49-F238E27FC236}">
                <a16:creationId xmlns:a16="http://schemas.microsoft.com/office/drawing/2014/main" id="{3BC4FBA2-7E34-3EB2-EA23-3B540EC04F04}"/>
              </a:ext>
            </a:extLst>
          </p:cNvPr>
          <p:cNvSpPr txBox="1"/>
          <p:nvPr/>
        </p:nvSpPr>
        <p:spPr>
          <a:xfrm>
            <a:off x="1251780" y="5478178"/>
            <a:ext cx="4082220" cy="415498"/>
          </a:xfrm>
          <a:prstGeom prst="rect">
            <a:avLst/>
          </a:prstGeom>
          <a:noFill/>
        </p:spPr>
        <p:txBody>
          <a:bodyPr wrap="square">
            <a:spAutoFit/>
          </a:bodyPr>
          <a:lstStyle/>
          <a:p>
            <a:r>
              <a:rPr lang="it-IT" sz="700" dirty="0" err="1">
                <a:effectLst/>
                <a:latin typeface="Avenir Light" panose="020B0402020203020204" pitchFamily="34" charset="77"/>
              </a:rPr>
              <a:t>Intrinsic</a:t>
            </a:r>
            <a:r>
              <a:rPr lang="it-IT" sz="700" dirty="0">
                <a:effectLst/>
                <a:latin typeface="Avenir Light" panose="020B0402020203020204" pitchFamily="34" charset="77"/>
              </a:rPr>
              <a:t> and </a:t>
            </a:r>
            <a:r>
              <a:rPr lang="it-IT" sz="700" dirty="0" err="1">
                <a:effectLst/>
                <a:latin typeface="Avenir Light" panose="020B0402020203020204" pitchFamily="34" charset="77"/>
              </a:rPr>
              <a:t>extrinsic</a:t>
            </a:r>
            <a:r>
              <a:rPr lang="it-IT" sz="700" dirty="0">
                <a:effectLst/>
                <a:latin typeface="Avenir Light" panose="020B0402020203020204" pitchFamily="34" charset="77"/>
              </a:rPr>
              <a:t> </a:t>
            </a:r>
            <a:r>
              <a:rPr lang="it-IT" sz="700" dirty="0" err="1">
                <a:effectLst/>
                <a:latin typeface="Avenir Light" panose="020B0402020203020204" pitchFamily="34" charset="77"/>
              </a:rPr>
              <a:t>regulation</a:t>
            </a:r>
            <a:r>
              <a:rPr lang="it-IT" sz="700" dirty="0">
                <a:effectLst/>
                <a:latin typeface="Avenir Light" panose="020B0402020203020204" pitchFamily="34" charset="77"/>
              </a:rPr>
              <a:t> of human </a:t>
            </a:r>
            <a:r>
              <a:rPr lang="it-IT" sz="700" dirty="0" err="1">
                <a:effectLst/>
                <a:latin typeface="Avenir Light" panose="020B0402020203020204" pitchFamily="34" charset="77"/>
              </a:rPr>
              <a:t>skin</a:t>
            </a:r>
            <a:r>
              <a:rPr lang="it-IT" sz="700" dirty="0">
                <a:effectLst/>
                <a:latin typeface="Avenir Light" panose="020B0402020203020204" pitchFamily="34" charset="77"/>
              </a:rPr>
              <a:t> </a:t>
            </a:r>
            <a:r>
              <a:rPr lang="it-IT" sz="700" dirty="0" err="1">
                <a:effectLst/>
                <a:latin typeface="Avenir Light" panose="020B0402020203020204" pitchFamily="34" charset="77"/>
              </a:rPr>
              <a:t>melanogenesis</a:t>
            </a:r>
            <a:r>
              <a:rPr lang="it-IT" sz="700" dirty="0">
                <a:effectLst/>
                <a:latin typeface="Avenir Light" panose="020B0402020203020204" pitchFamily="34" charset="77"/>
              </a:rPr>
              <a:t> and </a:t>
            </a:r>
            <a:r>
              <a:rPr lang="it-IT" sz="700" dirty="0" err="1">
                <a:effectLst/>
                <a:latin typeface="Avenir Light" panose="020B0402020203020204" pitchFamily="34" charset="77"/>
              </a:rPr>
              <a:t>Pigmentation</a:t>
            </a:r>
            <a:r>
              <a:rPr lang="it-IT" sz="700" dirty="0">
                <a:effectLst/>
                <a:latin typeface="Avenir Light" panose="020B0402020203020204" pitchFamily="34" charset="77"/>
              </a:rPr>
              <a:t> C. Serre, V. </a:t>
            </a:r>
            <a:r>
              <a:rPr lang="it-IT" sz="700" dirty="0" err="1">
                <a:effectLst/>
                <a:latin typeface="Avenir Light" panose="020B0402020203020204" pitchFamily="34" charset="77"/>
              </a:rPr>
              <a:t>Busuttil</a:t>
            </a:r>
            <a:r>
              <a:rPr lang="it-IT" sz="700" dirty="0">
                <a:effectLst/>
                <a:latin typeface="Avenir Light" panose="020B0402020203020204" pitchFamily="34" charset="77"/>
              </a:rPr>
              <a:t> and J.-M. Botto Global </a:t>
            </a:r>
            <a:r>
              <a:rPr lang="it-IT" sz="700" dirty="0" err="1">
                <a:effectLst/>
                <a:latin typeface="Avenir Light" panose="020B0402020203020204" pitchFamily="34" charset="77"/>
              </a:rPr>
              <a:t>Skin</a:t>
            </a:r>
            <a:r>
              <a:rPr lang="it-IT" sz="700" dirty="0">
                <a:effectLst/>
                <a:latin typeface="Avenir Light" panose="020B0402020203020204" pitchFamily="34" charset="77"/>
              </a:rPr>
              <a:t> </a:t>
            </a:r>
            <a:r>
              <a:rPr lang="it-IT" sz="700" dirty="0" err="1">
                <a:effectLst/>
                <a:latin typeface="Avenir Light" panose="020B0402020203020204" pitchFamily="34" charset="77"/>
              </a:rPr>
              <a:t>Research</a:t>
            </a:r>
            <a:r>
              <a:rPr lang="it-IT" sz="700" dirty="0">
                <a:effectLst/>
                <a:latin typeface="Avenir Light" panose="020B0402020203020204" pitchFamily="34" charset="77"/>
              </a:rPr>
              <a:t> Center, Ashland, 655, </a:t>
            </a:r>
            <a:r>
              <a:rPr lang="it-IT" sz="700" dirty="0" err="1">
                <a:effectLst/>
                <a:latin typeface="Avenir Light" panose="020B0402020203020204" pitchFamily="34" charset="77"/>
              </a:rPr>
              <a:t>route</a:t>
            </a:r>
            <a:r>
              <a:rPr lang="it-IT" sz="700" dirty="0">
                <a:effectLst/>
                <a:latin typeface="Avenir Light" panose="020B0402020203020204" pitchFamily="34" charset="77"/>
              </a:rPr>
              <a:t> </a:t>
            </a:r>
            <a:r>
              <a:rPr lang="it-IT" sz="700" dirty="0" err="1">
                <a:effectLst/>
                <a:latin typeface="Avenir Light" panose="020B0402020203020204" pitchFamily="34" charset="77"/>
              </a:rPr>
              <a:t>du</a:t>
            </a:r>
            <a:r>
              <a:rPr lang="it-IT" sz="700" dirty="0">
                <a:effectLst/>
                <a:latin typeface="Avenir Light" panose="020B0402020203020204" pitchFamily="34" charset="77"/>
              </a:rPr>
              <a:t> Pin </a:t>
            </a:r>
            <a:r>
              <a:rPr lang="it-IT" sz="700" dirty="0" err="1">
                <a:effectLst/>
                <a:latin typeface="Avenir Light" panose="020B0402020203020204" pitchFamily="34" charset="77"/>
              </a:rPr>
              <a:t>Montard</a:t>
            </a:r>
            <a:r>
              <a:rPr lang="it-IT" sz="700" dirty="0">
                <a:effectLst/>
                <a:latin typeface="Avenir Light" panose="020B0402020203020204" pitchFamily="34" charset="77"/>
              </a:rPr>
              <a:t>, Sophia </a:t>
            </a:r>
            <a:r>
              <a:rPr lang="it-IT" sz="700" dirty="0" err="1">
                <a:effectLst/>
                <a:latin typeface="Avenir Light" panose="020B0402020203020204" pitchFamily="34" charset="77"/>
              </a:rPr>
              <a:t>Antipolis</a:t>
            </a:r>
            <a:r>
              <a:rPr lang="it-IT" sz="700" dirty="0">
                <a:effectLst/>
                <a:latin typeface="Avenir Light" panose="020B0402020203020204" pitchFamily="34" charset="77"/>
              </a:rPr>
              <a:t> 06904, France</a:t>
            </a:r>
          </a:p>
        </p:txBody>
      </p:sp>
      <p:pic>
        <p:nvPicPr>
          <p:cNvPr id="7" name="Immagine 6">
            <a:extLst>
              <a:ext uri="{FF2B5EF4-FFF2-40B4-BE49-F238E27FC236}">
                <a16:creationId xmlns:a16="http://schemas.microsoft.com/office/drawing/2014/main" id="{8142BC9C-DF36-12C8-3141-49B8D5904A5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020" t="2173" r="10613" b="2484"/>
          <a:stretch/>
        </p:blipFill>
        <p:spPr>
          <a:xfrm>
            <a:off x="6584589" y="1916279"/>
            <a:ext cx="4159611" cy="3769648"/>
          </a:xfrm>
          <a:prstGeom prst="rect">
            <a:avLst/>
          </a:prstGeom>
          <a:ln w="38100">
            <a:noFill/>
          </a:ln>
        </p:spPr>
      </p:pic>
      <p:sp>
        <p:nvSpPr>
          <p:cNvPr id="8" name="Rettangolo 7">
            <a:extLst>
              <a:ext uri="{FF2B5EF4-FFF2-40B4-BE49-F238E27FC236}">
                <a16:creationId xmlns:a16="http://schemas.microsoft.com/office/drawing/2014/main" id="{D9E50E4D-2898-440B-F9B2-CD2CA56ECB27}"/>
              </a:ext>
            </a:extLst>
          </p:cNvPr>
          <p:cNvSpPr/>
          <p:nvPr/>
        </p:nvSpPr>
        <p:spPr>
          <a:xfrm>
            <a:off x="6383916" y="1819484"/>
            <a:ext cx="4601584" cy="397714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9" name="CasellaDiTesto 8">
            <a:extLst>
              <a:ext uri="{FF2B5EF4-FFF2-40B4-BE49-F238E27FC236}">
                <a16:creationId xmlns:a16="http://schemas.microsoft.com/office/drawing/2014/main" id="{F22CB137-6E08-80EC-4D1F-8D5EC6BC96E6}"/>
              </a:ext>
            </a:extLst>
          </p:cNvPr>
          <p:cNvSpPr txBox="1"/>
          <p:nvPr/>
        </p:nvSpPr>
        <p:spPr>
          <a:xfrm>
            <a:off x="3114260" y="487136"/>
            <a:ext cx="6096000" cy="461665"/>
          </a:xfrm>
          <a:prstGeom prst="rect">
            <a:avLst/>
          </a:prstGeom>
          <a:noFill/>
        </p:spPr>
        <p:txBody>
          <a:bodyPr wrap="square">
            <a:spAutoFit/>
          </a:bodyPr>
          <a:lstStyle/>
          <a:p>
            <a:pPr algn="ctr"/>
            <a:r>
              <a:rPr lang="it-IT" sz="2400" b="1" dirty="0">
                <a:latin typeface="Avenir Heavy" panose="02000503020000020003" pitchFamily="2" charset="0"/>
              </a:rPr>
              <a:t>MELANOGENESIS</a:t>
            </a:r>
            <a:endParaRPr lang="it-IT" sz="2400" dirty="0"/>
          </a:p>
        </p:txBody>
      </p:sp>
    </p:spTree>
    <p:extLst>
      <p:ext uri="{BB962C8B-B14F-4D97-AF65-F5344CB8AC3E}">
        <p14:creationId xmlns:p14="http://schemas.microsoft.com/office/powerpoint/2010/main" val="38461197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B448C4F7-4C29-4BD7-5ECA-111AED5B98EA}"/>
              </a:ext>
            </a:extLst>
          </p:cNvPr>
          <p:cNvSpPr txBox="1"/>
          <p:nvPr/>
        </p:nvSpPr>
        <p:spPr>
          <a:xfrm>
            <a:off x="1251780" y="1295400"/>
            <a:ext cx="9733720" cy="369332"/>
          </a:xfrm>
          <a:prstGeom prst="rect">
            <a:avLst/>
          </a:prstGeom>
          <a:solidFill>
            <a:srgbClr val="85C5D7"/>
          </a:solidFill>
        </p:spPr>
        <p:txBody>
          <a:bodyPr wrap="square">
            <a:spAutoFit/>
          </a:bodyPr>
          <a:lstStyle/>
          <a:p>
            <a:pPr algn="ctr"/>
            <a:r>
              <a:rPr lang="it-IT" dirty="0">
                <a:latin typeface="Avenir Book" panose="02000503020000020003" pitchFamily="2" charset="0"/>
              </a:rPr>
              <a:t>MELANIN BIOSYNTHESIS</a:t>
            </a:r>
          </a:p>
        </p:txBody>
      </p:sp>
      <p:sp>
        <p:nvSpPr>
          <p:cNvPr id="5" name="CasellaDiTesto 4">
            <a:extLst>
              <a:ext uri="{FF2B5EF4-FFF2-40B4-BE49-F238E27FC236}">
                <a16:creationId xmlns:a16="http://schemas.microsoft.com/office/drawing/2014/main" id="{D3D86202-16D1-F415-69C9-F380519F80EA}"/>
              </a:ext>
            </a:extLst>
          </p:cNvPr>
          <p:cNvSpPr txBox="1"/>
          <p:nvPr/>
        </p:nvSpPr>
        <p:spPr>
          <a:xfrm>
            <a:off x="1251780" y="2090172"/>
            <a:ext cx="4082220" cy="2677656"/>
          </a:xfrm>
          <a:prstGeom prst="rect">
            <a:avLst/>
          </a:prstGeom>
          <a:noFill/>
        </p:spPr>
        <p:txBody>
          <a:bodyPr wrap="square">
            <a:spAutoFit/>
          </a:bodyPr>
          <a:lstStyle/>
          <a:p>
            <a:pPr algn="just"/>
            <a:r>
              <a:rPr lang="en-US" sz="1200" dirty="0" err="1">
                <a:latin typeface="Avenir Light" panose="020B0402020203020204" pitchFamily="34" charset="77"/>
              </a:rPr>
              <a:t>DOPAquinone</a:t>
            </a:r>
            <a:r>
              <a:rPr lang="en-US" sz="1200" dirty="0">
                <a:latin typeface="Avenir Light" panose="020B0402020203020204" pitchFamily="34" charset="77"/>
              </a:rPr>
              <a:t> reacts with cysteine to form cysteinyl DOPA; after oxidation, cysteinyl DOPA undergoes ring closure to yield benzothiazine intermediates that may couple through a peroxidase/H2O2-promoted reaction or tyrosinase-catalyzed oxidation; the multistep process ends with the formation of pheomelanin.</a:t>
            </a:r>
          </a:p>
          <a:p>
            <a:pPr algn="just"/>
            <a:endParaRPr lang="en-US" sz="1200" dirty="0">
              <a:latin typeface="Avenir Light" panose="020B0402020203020204" pitchFamily="34" charset="77"/>
            </a:endParaRPr>
          </a:p>
          <a:p>
            <a:pPr algn="just"/>
            <a:r>
              <a:rPr lang="en-US" sz="1200" dirty="0">
                <a:latin typeface="Avenir Light" panose="020B0402020203020204" pitchFamily="34" charset="77"/>
              </a:rPr>
              <a:t>Melanogenic flow is regulated by melanogenic enzymes (tyrosinase, TYRP1, TYRP2), divalent metal cations, activators and inhibitors and other regulatory factors.</a:t>
            </a:r>
          </a:p>
          <a:p>
            <a:pPr algn="just"/>
            <a:endParaRPr lang="en-US" sz="1200" dirty="0">
              <a:latin typeface="Avenir Light" panose="020B0402020203020204" pitchFamily="34" charset="77"/>
            </a:endParaRPr>
          </a:p>
          <a:p>
            <a:pPr algn="just"/>
            <a:r>
              <a:rPr lang="en-US" sz="1200" dirty="0">
                <a:latin typeface="Avenir Light" panose="020B0402020203020204" pitchFamily="34" charset="77"/>
              </a:rPr>
              <a:t>Tyrosinase is the rate-limiting enzyme of hydroxylation of tyrosine to L-DOPA while other actors in melanogenesis control the quality and quantity of formed melanin.</a:t>
            </a:r>
          </a:p>
        </p:txBody>
      </p:sp>
      <p:sp>
        <p:nvSpPr>
          <p:cNvPr id="6" name="CasellaDiTesto 5">
            <a:extLst>
              <a:ext uri="{FF2B5EF4-FFF2-40B4-BE49-F238E27FC236}">
                <a16:creationId xmlns:a16="http://schemas.microsoft.com/office/drawing/2014/main" id="{1AEEDBB6-769C-D663-EDAB-64D323888523}"/>
              </a:ext>
            </a:extLst>
          </p:cNvPr>
          <p:cNvSpPr txBox="1"/>
          <p:nvPr/>
        </p:nvSpPr>
        <p:spPr>
          <a:xfrm>
            <a:off x="1251780" y="5403581"/>
            <a:ext cx="4082220" cy="415498"/>
          </a:xfrm>
          <a:prstGeom prst="rect">
            <a:avLst/>
          </a:prstGeom>
          <a:noFill/>
        </p:spPr>
        <p:txBody>
          <a:bodyPr wrap="square">
            <a:spAutoFit/>
          </a:bodyPr>
          <a:lstStyle/>
          <a:p>
            <a:r>
              <a:rPr lang="it-IT" sz="700" dirty="0" err="1">
                <a:effectLst/>
                <a:latin typeface="Avenir Light" panose="020B0402020203020204" pitchFamily="34" charset="77"/>
              </a:rPr>
              <a:t>Intrinsic</a:t>
            </a:r>
            <a:r>
              <a:rPr lang="it-IT" sz="700" dirty="0">
                <a:effectLst/>
                <a:latin typeface="Avenir Light" panose="020B0402020203020204" pitchFamily="34" charset="77"/>
              </a:rPr>
              <a:t> and </a:t>
            </a:r>
            <a:r>
              <a:rPr lang="it-IT" sz="700" dirty="0" err="1">
                <a:effectLst/>
                <a:latin typeface="Avenir Light" panose="020B0402020203020204" pitchFamily="34" charset="77"/>
              </a:rPr>
              <a:t>extrinsic</a:t>
            </a:r>
            <a:r>
              <a:rPr lang="it-IT" sz="700" dirty="0">
                <a:effectLst/>
                <a:latin typeface="Avenir Light" panose="020B0402020203020204" pitchFamily="34" charset="77"/>
              </a:rPr>
              <a:t> </a:t>
            </a:r>
            <a:r>
              <a:rPr lang="it-IT" sz="700" dirty="0" err="1">
                <a:effectLst/>
                <a:latin typeface="Avenir Light" panose="020B0402020203020204" pitchFamily="34" charset="77"/>
              </a:rPr>
              <a:t>regulation</a:t>
            </a:r>
            <a:r>
              <a:rPr lang="it-IT" sz="700" dirty="0">
                <a:effectLst/>
                <a:latin typeface="Avenir Light" panose="020B0402020203020204" pitchFamily="34" charset="77"/>
              </a:rPr>
              <a:t> of human </a:t>
            </a:r>
            <a:r>
              <a:rPr lang="it-IT" sz="700" dirty="0" err="1">
                <a:effectLst/>
                <a:latin typeface="Avenir Light" panose="020B0402020203020204" pitchFamily="34" charset="77"/>
              </a:rPr>
              <a:t>skin</a:t>
            </a:r>
            <a:r>
              <a:rPr lang="it-IT" sz="700" dirty="0">
                <a:effectLst/>
                <a:latin typeface="Avenir Light" panose="020B0402020203020204" pitchFamily="34" charset="77"/>
              </a:rPr>
              <a:t> </a:t>
            </a:r>
            <a:r>
              <a:rPr lang="it-IT" sz="700" dirty="0" err="1">
                <a:effectLst/>
                <a:latin typeface="Avenir Light" panose="020B0402020203020204" pitchFamily="34" charset="77"/>
              </a:rPr>
              <a:t>melanogenesis</a:t>
            </a:r>
            <a:r>
              <a:rPr lang="it-IT" sz="700" dirty="0">
                <a:effectLst/>
                <a:latin typeface="Avenir Light" panose="020B0402020203020204" pitchFamily="34" charset="77"/>
              </a:rPr>
              <a:t> and </a:t>
            </a:r>
            <a:r>
              <a:rPr lang="it-IT" sz="700" dirty="0" err="1">
                <a:effectLst/>
                <a:latin typeface="Avenir Light" panose="020B0402020203020204" pitchFamily="34" charset="77"/>
              </a:rPr>
              <a:t>Pigmentation</a:t>
            </a:r>
            <a:r>
              <a:rPr lang="it-IT" sz="700" dirty="0">
                <a:effectLst/>
                <a:latin typeface="Avenir Light" panose="020B0402020203020204" pitchFamily="34" charset="77"/>
              </a:rPr>
              <a:t> C. Serre, V. </a:t>
            </a:r>
            <a:r>
              <a:rPr lang="it-IT" sz="700" dirty="0" err="1">
                <a:effectLst/>
                <a:latin typeface="Avenir Light" panose="020B0402020203020204" pitchFamily="34" charset="77"/>
              </a:rPr>
              <a:t>Busuttil</a:t>
            </a:r>
            <a:r>
              <a:rPr lang="it-IT" sz="700" dirty="0">
                <a:effectLst/>
                <a:latin typeface="Avenir Light" panose="020B0402020203020204" pitchFamily="34" charset="77"/>
              </a:rPr>
              <a:t> and J.-M. Botto Global </a:t>
            </a:r>
            <a:r>
              <a:rPr lang="it-IT" sz="700" dirty="0" err="1">
                <a:effectLst/>
                <a:latin typeface="Avenir Light" panose="020B0402020203020204" pitchFamily="34" charset="77"/>
              </a:rPr>
              <a:t>Skin</a:t>
            </a:r>
            <a:r>
              <a:rPr lang="it-IT" sz="700" dirty="0">
                <a:effectLst/>
                <a:latin typeface="Avenir Light" panose="020B0402020203020204" pitchFamily="34" charset="77"/>
              </a:rPr>
              <a:t> </a:t>
            </a:r>
            <a:r>
              <a:rPr lang="it-IT" sz="700" dirty="0" err="1">
                <a:effectLst/>
                <a:latin typeface="Avenir Light" panose="020B0402020203020204" pitchFamily="34" charset="77"/>
              </a:rPr>
              <a:t>Research</a:t>
            </a:r>
            <a:r>
              <a:rPr lang="it-IT" sz="700" dirty="0">
                <a:effectLst/>
                <a:latin typeface="Avenir Light" panose="020B0402020203020204" pitchFamily="34" charset="77"/>
              </a:rPr>
              <a:t> Center, Ashland, 655, </a:t>
            </a:r>
            <a:r>
              <a:rPr lang="it-IT" sz="700" dirty="0" err="1">
                <a:effectLst/>
                <a:latin typeface="Avenir Light" panose="020B0402020203020204" pitchFamily="34" charset="77"/>
              </a:rPr>
              <a:t>route</a:t>
            </a:r>
            <a:r>
              <a:rPr lang="it-IT" sz="700" dirty="0">
                <a:effectLst/>
                <a:latin typeface="Avenir Light" panose="020B0402020203020204" pitchFamily="34" charset="77"/>
              </a:rPr>
              <a:t> </a:t>
            </a:r>
            <a:r>
              <a:rPr lang="it-IT" sz="700" dirty="0" err="1">
                <a:effectLst/>
                <a:latin typeface="Avenir Light" panose="020B0402020203020204" pitchFamily="34" charset="77"/>
              </a:rPr>
              <a:t>du</a:t>
            </a:r>
            <a:r>
              <a:rPr lang="it-IT" sz="700" dirty="0">
                <a:effectLst/>
                <a:latin typeface="Avenir Light" panose="020B0402020203020204" pitchFamily="34" charset="77"/>
              </a:rPr>
              <a:t> Pin </a:t>
            </a:r>
            <a:r>
              <a:rPr lang="it-IT" sz="700" dirty="0" err="1">
                <a:effectLst/>
                <a:latin typeface="Avenir Light" panose="020B0402020203020204" pitchFamily="34" charset="77"/>
              </a:rPr>
              <a:t>Montard</a:t>
            </a:r>
            <a:r>
              <a:rPr lang="it-IT" sz="700" dirty="0">
                <a:effectLst/>
                <a:latin typeface="Avenir Light" panose="020B0402020203020204" pitchFamily="34" charset="77"/>
              </a:rPr>
              <a:t>, Sophia </a:t>
            </a:r>
            <a:r>
              <a:rPr lang="it-IT" sz="700" dirty="0" err="1">
                <a:effectLst/>
                <a:latin typeface="Avenir Light" panose="020B0402020203020204" pitchFamily="34" charset="77"/>
              </a:rPr>
              <a:t>Antipolis</a:t>
            </a:r>
            <a:r>
              <a:rPr lang="it-IT" sz="700" dirty="0">
                <a:effectLst/>
                <a:latin typeface="Avenir Light" panose="020B0402020203020204" pitchFamily="34" charset="77"/>
              </a:rPr>
              <a:t> 06904, France</a:t>
            </a:r>
          </a:p>
        </p:txBody>
      </p:sp>
      <p:sp>
        <p:nvSpPr>
          <p:cNvPr id="7" name="Rettangolo 6">
            <a:extLst>
              <a:ext uri="{FF2B5EF4-FFF2-40B4-BE49-F238E27FC236}">
                <a16:creationId xmlns:a16="http://schemas.microsoft.com/office/drawing/2014/main" id="{E5AF9ED4-ABF2-4876-214E-CCADAD2DA439}"/>
              </a:ext>
            </a:extLst>
          </p:cNvPr>
          <p:cNvSpPr/>
          <p:nvPr/>
        </p:nvSpPr>
        <p:spPr>
          <a:xfrm>
            <a:off x="6383916" y="1828800"/>
            <a:ext cx="4601584" cy="3977141"/>
          </a:xfrm>
          <a:prstGeom prst="rect">
            <a:avLst/>
          </a:prstGeom>
          <a:noFill/>
          <a:ln w="381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8" name="Immagine 7">
            <a:extLst>
              <a:ext uri="{FF2B5EF4-FFF2-40B4-BE49-F238E27FC236}">
                <a16:creationId xmlns:a16="http://schemas.microsoft.com/office/drawing/2014/main" id="{F5B4D825-D4E3-622C-FCDD-776F27DE1F0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020" t="2173" r="10613" b="2484"/>
          <a:stretch/>
        </p:blipFill>
        <p:spPr>
          <a:xfrm>
            <a:off x="6584589" y="1925595"/>
            <a:ext cx="4159611" cy="3769648"/>
          </a:xfrm>
          <a:prstGeom prst="rect">
            <a:avLst/>
          </a:prstGeom>
          <a:ln w="38100">
            <a:noFill/>
          </a:ln>
        </p:spPr>
      </p:pic>
      <p:sp>
        <p:nvSpPr>
          <p:cNvPr id="9" name="CasellaDiTesto 8">
            <a:extLst>
              <a:ext uri="{FF2B5EF4-FFF2-40B4-BE49-F238E27FC236}">
                <a16:creationId xmlns:a16="http://schemas.microsoft.com/office/drawing/2014/main" id="{6C52B494-AF75-1D1E-FD6E-0A70E192DE7D}"/>
              </a:ext>
            </a:extLst>
          </p:cNvPr>
          <p:cNvSpPr txBox="1"/>
          <p:nvPr/>
        </p:nvSpPr>
        <p:spPr>
          <a:xfrm>
            <a:off x="3114260" y="487136"/>
            <a:ext cx="6096000" cy="461665"/>
          </a:xfrm>
          <a:prstGeom prst="rect">
            <a:avLst/>
          </a:prstGeom>
          <a:noFill/>
        </p:spPr>
        <p:txBody>
          <a:bodyPr wrap="square">
            <a:spAutoFit/>
          </a:bodyPr>
          <a:lstStyle/>
          <a:p>
            <a:pPr algn="ctr"/>
            <a:r>
              <a:rPr lang="it-IT" sz="2400" b="1" dirty="0">
                <a:latin typeface="Avenir Heavy" panose="02000503020000020003" pitchFamily="2" charset="0"/>
              </a:rPr>
              <a:t>MELANOGENESIS</a:t>
            </a:r>
            <a:endParaRPr lang="it-IT" sz="2400" dirty="0"/>
          </a:p>
        </p:txBody>
      </p:sp>
    </p:spTree>
    <p:extLst>
      <p:ext uri="{BB962C8B-B14F-4D97-AF65-F5344CB8AC3E}">
        <p14:creationId xmlns:p14="http://schemas.microsoft.com/office/powerpoint/2010/main" val="380682324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F978D199-2E0A-B6C3-273E-8EC1D1A096CE}"/>
              </a:ext>
            </a:extLst>
          </p:cNvPr>
          <p:cNvSpPr txBox="1"/>
          <p:nvPr/>
        </p:nvSpPr>
        <p:spPr>
          <a:xfrm>
            <a:off x="1256262" y="1295400"/>
            <a:ext cx="9733720" cy="369332"/>
          </a:xfrm>
          <a:prstGeom prst="rect">
            <a:avLst/>
          </a:prstGeom>
          <a:solidFill>
            <a:srgbClr val="85C5D7"/>
          </a:solidFill>
        </p:spPr>
        <p:txBody>
          <a:bodyPr wrap="square">
            <a:spAutoFit/>
          </a:bodyPr>
          <a:lstStyle/>
          <a:p>
            <a:pPr algn="ctr"/>
            <a:r>
              <a:rPr lang="it-IT" dirty="0">
                <a:latin typeface="Avenir" panose="02000503020000020003" pitchFamily="2" charset="0"/>
              </a:rPr>
              <a:t>WHAT IS AN ENZYME?</a:t>
            </a:r>
          </a:p>
        </p:txBody>
      </p:sp>
      <p:sp>
        <p:nvSpPr>
          <p:cNvPr id="5" name="CasellaDiTesto 4">
            <a:extLst>
              <a:ext uri="{FF2B5EF4-FFF2-40B4-BE49-F238E27FC236}">
                <a16:creationId xmlns:a16="http://schemas.microsoft.com/office/drawing/2014/main" id="{0207D040-198A-1AFE-872A-F154BFC00D65}"/>
              </a:ext>
            </a:extLst>
          </p:cNvPr>
          <p:cNvSpPr txBox="1"/>
          <p:nvPr/>
        </p:nvSpPr>
        <p:spPr>
          <a:xfrm>
            <a:off x="1256262" y="3401102"/>
            <a:ext cx="4294208" cy="1200329"/>
          </a:xfrm>
          <a:prstGeom prst="rect">
            <a:avLst/>
          </a:prstGeom>
          <a:noFill/>
        </p:spPr>
        <p:txBody>
          <a:bodyPr wrap="square" rtlCol="0">
            <a:spAutoFit/>
          </a:bodyPr>
          <a:lstStyle/>
          <a:p>
            <a:r>
              <a:rPr lang="en-US" sz="1200" i="0" noProof="0" dirty="0">
                <a:solidFill>
                  <a:srgbClr val="202122"/>
                </a:solidFill>
                <a:effectLst/>
                <a:latin typeface="Avenir Book" panose="02000503020000020003" pitchFamily="2" charset="0"/>
              </a:rPr>
              <a:t>Enzymes are proteins that act as biological catalysts by accelerating chemical reactions.</a:t>
            </a:r>
          </a:p>
          <a:p>
            <a:endParaRPr lang="en-US" sz="1200" noProof="0" dirty="0">
              <a:solidFill>
                <a:srgbClr val="202122"/>
              </a:solidFill>
              <a:latin typeface="Avenir Book" panose="02000503020000020003" pitchFamily="2" charset="0"/>
            </a:endParaRPr>
          </a:p>
          <a:p>
            <a:r>
              <a:rPr lang="en-US" sz="1200" i="0" noProof="0" dirty="0">
                <a:solidFill>
                  <a:srgbClr val="202122"/>
                </a:solidFill>
                <a:effectLst/>
                <a:latin typeface="Avenir Book" panose="02000503020000020003" pitchFamily="2" charset="0"/>
              </a:rPr>
              <a:t>The molecules upon which enzymes may act are called substrates and the enzyme converts the substrates into different molecules known as products</a:t>
            </a:r>
            <a:r>
              <a:rPr lang="en-US" sz="1200" i="0" noProof="0" dirty="0">
                <a:solidFill>
                  <a:srgbClr val="3366CC"/>
                </a:solidFill>
                <a:effectLst/>
                <a:latin typeface="Avenir Book" panose="02000503020000020003" pitchFamily="2" charset="0"/>
              </a:rPr>
              <a:t>.</a:t>
            </a:r>
            <a:endParaRPr lang="en-US" sz="1200" noProof="0" dirty="0">
              <a:latin typeface="Avenir Book" panose="02000503020000020003" pitchFamily="2" charset="0"/>
            </a:endParaRPr>
          </a:p>
        </p:txBody>
      </p:sp>
      <p:pic>
        <p:nvPicPr>
          <p:cNvPr id="6" name="Immagine 5">
            <a:extLst>
              <a:ext uri="{FF2B5EF4-FFF2-40B4-BE49-F238E27FC236}">
                <a16:creationId xmlns:a16="http://schemas.microsoft.com/office/drawing/2014/main" id="{FFA5266F-AD50-C930-F382-0996C98057DD}"/>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5707522" y="2592331"/>
            <a:ext cx="5257800" cy="2817869"/>
          </a:xfrm>
          <a:prstGeom prst="rect">
            <a:avLst/>
          </a:prstGeom>
          <a:noFill/>
          <a:ln w="38100">
            <a:solidFill>
              <a:schemeClr val="tx1"/>
            </a:solidFill>
          </a:ln>
        </p:spPr>
      </p:pic>
      <p:sp>
        <p:nvSpPr>
          <p:cNvPr id="7" name="CasellaDiTesto 6">
            <a:extLst>
              <a:ext uri="{FF2B5EF4-FFF2-40B4-BE49-F238E27FC236}">
                <a16:creationId xmlns:a16="http://schemas.microsoft.com/office/drawing/2014/main" id="{24EC257D-1CB7-F66B-9435-6DA21BB39131}"/>
              </a:ext>
            </a:extLst>
          </p:cNvPr>
          <p:cNvSpPr txBox="1"/>
          <p:nvPr/>
        </p:nvSpPr>
        <p:spPr>
          <a:xfrm>
            <a:off x="3114260" y="487136"/>
            <a:ext cx="6096000" cy="461665"/>
          </a:xfrm>
          <a:prstGeom prst="rect">
            <a:avLst/>
          </a:prstGeom>
          <a:noFill/>
        </p:spPr>
        <p:txBody>
          <a:bodyPr wrap="square">
            <a:spAutoFit/>
          </a:bodyPr>
          <a:lstStyle/>
          <a:p>
            <a:pPr algn="ctr"/>
            <a:r>
              <a:rPr lang="it-IT" sz="2400" b="1" dirty="0">
                <a:latin typeface="Avenir Heavy" panose="02000503020000020003" pitchFamily="2" charset="0"/>
              </a:rPr>
              <a:t>ENZYMES</a:t>
            </a:r>
            <a:endParaRPr lang="it-IT" sz="2400" dirty="0"/>
          </a:p>
        </p:txBody>
      </p:sp>
    </p:spTree>
    <p:extLst>
      <p:ext uri="{BB962C8B-B14F-4D97-AF65-F5344CB8AC3E}">
        <p14:creationId xmlns:p14="http://schemas.microsoft.com/office/powerpoint/2010/main" val="4120806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a:extLst>
              <a:ext uri="{FF2B5EF4-FFF2-40B4-BE49-F238E27FC236}">
                <a16:creationId xmlns:a16="http://schemas.microsoft.com/office/drawing/2014/main" id="{9CB8548E-535F-5FCF-5D63-0D1CE6A0F2C9}"/>
              </a:ext>
            </a:extLst>
          </p:cNvPr>
          <p:cNvSpPr txBox="1"/>
          <p:nvPr/>
        </p:nvSpPr>
        <p:spPr>
          <a:xfrm>
            <a:off x="1256262" y="1294934"/>
            <a:ext cx="9733720" cy="369332"/>
          </a:xfrm>
          <a:prstGeom prst="rect">
            <a:avLst/>
          </a:prstGeom>
          <a:solidFill>
            <a:srgbClr val="85C5D7"/>
          </a:solidFill>
          <a:ln>
            <a:noFill/>
          </a:ln>
        </p:spPr>
        <p:txBody>
          <a:bodyPr wrap="square">
            <a:spAutoFit/>
          </a:bodyPr>
          <a:lstStyle/>
          <a:p>
            <a:pPr algn="ctr"/>
            <a:r>
              <a:rPr lang="it-IT" dirty="0">
                <a:latin typeface="Avenir" panose="02000503020000020003" pitchFamily="2" charset="0"/>
              </a:rPr>
              <a:t>HOW DO AN ENZYME WORKS?</a:t>
            </a:r>
          </a:p>
        </p:txBody>
      </p:sp>
      <p:pic>
        <p:nvPicPr>
          <p:cNvPr id="5" name="Immagine 4" descr="Immagine che contiene testo, interni, grafica vettoriale&#10;&#10;Descrizione generata automaticamente">
            <a:extLst>
              <a:ext uri="{FF2B5EF4-FFF2-40B4-BE49-F238E27FC236}">
                <a16:creationId xmlns:a16="http://schemas.microsoft.com/office/drawing/2014/main" id="{6FC1F141-B5FA-8AF3-AC14-E4C3AB584C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87416" y="1985211"/>
            <a:ext cx="7417166" cy="3627962"/>
          </a:xfrm>
          <a:prstGeom prst="rect">
            <a:avLst/>
          </a:prstGeom>
        </p:spPr>
      </p:pic>
      <p:sp>
        <p:nvSpPr>
          <p:cNvPr id="6" name="CasellaDiTesto 5">
            <a:extLst>
              <a:ext uri="{FF2B5EF4-FFF2-40B4-BE49-F238E27FC236}">
                <a16:creationId xmlns:a16="http://schemas.microsoft.com/office/drawing/2014/main" id="{0AAF2821-EA0D-DD20-9366-F2B831023535}"/>
              </a:ext>
            </a:extLst>
          </p:cNvPr>
          <p:cNvSpPr txBox="1"/>
          <p:nvPr/>
        </p:nvSpPr>
        <p:spPr>
          <a:xfrm>
            <a:off x="3114260" y="487136"/>
            <a:ext cx="6096000" cy="461665"/>
          </a:xfrm>
          <a:prstGeom prst="rect">
            <a:avLst/>
          </a:prstGeom>
          <a:noFill/>
        </p:spPr>
        <p:txBody>
          <a:bodyPr wrap="square">
            <a:spAutoFit/>
          </a:bodyPr>
          <a:lstStyle/>
          <a:p>
            <a:pPr algn="ctr"/>
            <a:r>
              <a:rPr lang="it-IT" sz="2400" b="1" dirty="0">
                <a:latin typeface="Avenir Heavy" panose="02000503020000020003" pitchFamily="2" charset="0"/>
              </a:rPr>
              <a:t>ENZYMES</a:t>
            </a:r>
            <a:endParaRPr lang="it-IT" sz="2400" dirty="0"/>
          </a:p>
        </p:txBody>
      </p:sp>
    </p:spTree>
    <p:extLst>
      <p:ext uri="{BB962C8B-B14F-4D97-AF65-F5344CB8AC3E}">
        <p14:creationId xmlns:p14="http://schemas.microsoft.com/office/powerpoint/2010/main" val="2104654414"/>
      </p:ext>
    </p:extLst>
  </p:cSld>
  <p:clrMapOvr>
    <a:masterClrMapping/>
  </p:clrMapOvr>
</p:sld>
</file>

<file path=ppt/theme/theme1.xml><?xml version="1.0" encoding="utf-8"?>
<a:theme xmlns:a="http://schemas.openxmlformats.org/drawingml/2006/main" name="CMed Aesthetics">
  <a:themeElements>
    <a:clrScheme name="CMed Aesthetics">
      <a:dk1>
        <a:srgbClr val="012754"/>
      </a:dk1>
      <a:lt1>
        <a:srgbClr val="FFFFFF"/>
      </a:lt1>
      <a:dk2>
        <a:srgbClr val="0139A5"/>
      </a:dk2>
      <a:lt2>
        <a:srgbClr val="E2E9F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5701</TotalTime>
  <Words>2789</Words>
  <Application>Microsoft Macintosh PowerPoint</Application>
  <PresentationFormat>Widescreen</PresentationFormat>
  <Paragraphs>383</Paragraphs>
  <Slides>43</Slides>
  <Notes>0</Notes>
  <HiddenSlides>0</HiddenSlides>
  <MMClips>0</MMClips>
  <ScaleCrop>false</ScaleCrop>
  <HeadingPairs>
    <vt:vector size="6" baseType="variant">
      <vt:variant>
        <vt:lpstr>Caratteri utilizzati</vt:lpstr>
      </vt:variant>
      <vt:variant>
        <vt:i4>13</vt:i4>
      </vt:variant>
      <vt:variant>
        <vt:lpstr>Tema</vt:lpstr>
      </vt:variant>
      <vt:variant>
        <vt:i4>1</vt:i4>
      </vt:variant>
      <vt:variant>
        <vt:lpstr>Titoli diapositive</vt:lpstr>
      </vt:variant>
      <vt:variant>
        <vt:i4>43</vt:i4>
      </vt:variant>
    </vt:vector>
  </HeadingPairs>
  <TitlesOfParts>
    <vt:vector size="57" baseType="lpstr">
      <vt:lpstr>Heiti TC Medium</vt:lpstr>
      <vt:lpstr>Arial</vt:lpstr>
      <vt:lpstr>Avenir</vt:lpstr>
      <vt:lpstr>Avenir Black</vt:lpstr>
      <vt:lpstr>Avenir Book</vt:lpstr>
      <vt:lpstr>Avenir Heavy</vt:lpstr>
      <vt:lpstr>Avenir Light</vt:lpstr>
      <vt:lpstr>Avenir Medium</vt:lpstr>
      <vt:lpstr>Calibri</vt:lpstr>
      <vt:lpstr>Calibri Light</vt:lpstr>
      <vt:lpstr>Helvetica Neue</vt:lpstr>
      <vt:lpstr>Times</vt:lpstr>
      <vt:lpstr>Times New Roman</vt:lpstr>
      <vt:lpstr>CMed Aesthetics</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CMed Aesthetics PPT template</dc:title>
  <dc:subject/>
  <dc:creator/>
  <cp:keywords/>
  <dc:description/>
  <cp:lastModifiedBy>Lucrezia Randich</cp:lastModifiedBy>
  <cp:revision>194</cp:revision>
  <dcterms:created xsi:type="dcterms:W3CDTF">2018-06-19T09:59:10Z</dcterms:created>
  <dcterms:modified xsi:type="dcterms:W3CDTF">2025-09-16T13:26:42Z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2018-06-17T10:00:00Z</vt:filetime>
  </property>
  <property fmtid="{D5CDD505-2E9C-101B-9397-08002B2CF9AE}" pid="3" name="Creator">
    <vt:lpwstr>Microsoft® PowerPoint® 2010</vt:lpwstr>
  </property>
  <property fmtid="{D5CDD505-2E9C-101B-9397-08002B2CF9AE}" pid="4" name="LastSaved">
    <vt:filetime>2018-06-19T10:00:00Z</vt:filetime>
  </property>
</Properties>
</file>